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 id="2147483930" r:id="rId2"/>
    <p:sldMasterId id="2147483942" r:id="rId3"/>
    <p:sldMasterId id="2147483957" r:id="rId4"/>
    <p:sldMasterId id="2147483970" r:id="rId5"/>
    <p:sldMasterId id="2147483998" r:id="rId6"/>
    <p:sldMasterId id="2147484011" r:id="rId7"/>
    <p:sldMasterId id="2147484026" r:id="rId8"/>
    <p:sldMasterId id="2147484030" r:id="rId9"/>
    <p:sldMasterId id="2147484046" r:id="rId10"/>
    <p:sldMasterId id="2147484050" r:id="rId11"/>
    <p:sldMasterId id="2147484062" r:id="rId12"/>
    <p:sldMasterId id="2147484074" r:id="rId13"/>
    <p:sldMasterId id="2147484086" r:id="rId14"/>
    <p:sldMasterId id="2147484099" r:id="rId15"/>
  </p:sldMasterIdLst>
  <p:notesMasterIdLst>
    <p:notesMasterId r:id="rId207"/>
  </p:notesMasterIdLst>
  <p:sldIdLst>
    <p:sldId id="390" r:id="rId16"/>
    <p:sldId id="732" r:id="rId17"/>
    <p:sldId id="533" r:id="rId18"/>
    <p:sldId id="604" r:id="rId19"/>
    <p:sldId id="605" r:id="rId20"/>
    <p:sldId id="532" r:id="rId21"/>
    <p:sldId id="733" r:id="rId22"/>
    <p:sldId id="478" r:id="rId23"/>
    <p:sldId id="585" r:id="rId24"/>
    <p:sldId id="586" r:id="rId25"/>
    <p:sldId id="606" r:id="rId26"/>
    <p:sldId id="607" r:id="rId27"/>
    <p:sldId id="608" r:id="rId28"/>
    <p:sldId id="475" r:id="rId29"/>
    <p:sldId id="398" r:id="rId30"/>
    <p:sldId id="399" r:id="rId31"/>
    <p:sldId id="519" r:id="rId32"/>
    <p:sldId id="502" r:id="rId33"/>
    <p:sldId id="401" r:id="rId34"/>
    <p:sldId id="537" r:id="rId35"/>
    <p:sldId id="662" r:id="rId36"/>
    <p:sldId id="663" r:id="rId37"/>
    <p:sldId id="664" r:id="rId38"/>
    <p:sldId id="665" r:id="rId39"/>
    <p:sldId id="666" r:id="rId40"/>
    <p:sldId id="667" r:id="rId41"/>
    <p:sldId id="668" r:id="rId42"/>
    <p:sldId id="671" r:id="rId43"/>
    <p:sldId id="669" r:id="rId44"/>
    <p:sldId id="670" r:id="rId45"/>
    <p:sldId id="675" r:id="rId46"/>
    <p:sldId id="542" r:id="rId47"/>
    <p:sldId id="543" r:id="rId48"/>
    <p:sldId id="544" r:id="rId49"/>
    <p:sldId id="545" r:id="rId50"/>
    <p:sldId id="555" r:id="rId51"/>
    <p:sldId id="547" r:id="rId52"/>
    <p:sldId id="653" r:id="rId53"/>
    <p:sldId id="674" r:id="rId54"/>
    <p:sldId id="672" r:id="rId55"/>
    <p:sldId id="673" r:id="rId56"/>
    <p:sldId id="535" r:id="rId57"/>
    <p:sldId id="405" r:id="rId58"/>
    <p:sldId id="406" r:id="rId59"/>
    <p:sldId id="407" r:id="rId60"/>
    <p:sldId id="408" r:id="rId61"/>
    <p:sldId id="676" r:id="rId62"/>
    <p:sldId id="548" r:id="rId63"/>
    <p:sldId id="549" r:id="rId64"/>
    <p:sldId id="411" r:id="rId65"/>
    <p:sldId id="552" r:id="rId66"/>
    <p:sldId id="550" r:id="rId67"/>
    <p:sldId id="551" r:id="rId68"/>
    <p:sldId id="679" r:id="rId69"/>
    <p:sldId id="734" r:id="rId70"/>
    <p:sldId id="678" r:id="rId71"/>
    <p:sldId id="680" r:id="rId72"/>
    <p:sldId id="682" r:id="rId73"/>
    <p:sldId id="683" r:id="rId74"/>
    <p:sldId id="684" r:id="rId75"/>
    <p:sldId id="685" r:id="rId76"/>
    <p:sldId id="686" r:id="rId77"/>
    <p:sldId id="687" r:id="rId78"/>
    <p:sldId id="735" r:id="rId79"/>
    <p:sldId id="689" r:id="rId80"/>
    <p:sldId id="690" r:id="rId81"/>
    <p:sldId id="691" r:id="rId82"/>
    <p:sldId id="736" r:id="rId83"/>
    <p:sldId id="621" r:id="rId84"/>
    <p:sldId id="622" r:id="rId85"/>
    <p:sldId id="623" r:id="rId86"/>
    <p:sldId id="624" r:id="rId87"/>
    <p:sldId id="625" r:id="rId88"/>
    <p:sldId id="626" r:id="rId89"/>
    <p:sldId id="627" r:id="rId90"/>
    <p:sldId id="737" r:id="rId91"/>
    <p:sldId id="738" r:id="rId92"/>
    <p:sldId id="739" r:id="rId93"/>
    <p:sldId id="740" r:id="rId94"/>
    <p:sldId id="628" r:id="rId95"/>
    <p:sldId id="632" r:id="rId96"/>
    <p:sldId id="568" r:id="rId97"/>
    <p:sldId id="741" r:id="rId98"/>
    <p:sldId id="730" r:id="rId99"/>
    <p:sldId id="572" r:id="rId100"/>
    <p:sldId id="742" r:id="rId101"/>
    <p:sldId id="743" r:id="rId102"/>
    <p:sldId id="744" r:id="rId103"/>
    <p:sldId id="636" r:id="rId104"/>
    <p:sldId id="635" r:id="rId105"/>
    <p:sldId id="553" r:id="rId106"/>
    <p:sldId id="554" r:id="rId107"/>
    <p:sldId id="557" r:id="rId108"/>
    <p:sldId id="558" r:id="rId109"/>
    <p:sldId id="559" r:id="rId110"/>
    <p:sldId id="617" r:id="rId111"/>
    <p:sldId id="618" r:id="rId112"/>
    <p:sldId id="560" r:id="rId113"/>
    <p:sldId id="561" r:id="rId114"/>
    <p:sldId id="562" r:id="rId115"/>
    <p:sldId id="564" r:id="rId116"/>
    <p:sldId id="565" r:id="rId117"/>
    <p:sldId id="566" r:id="rId118"/>
    <p:sldId id="567" r:id="rId119"/>
    <p:sldId id="573" r:id="rId120"/>
    <p:sldId id="745" r:id="rId121"/>
    <p:sldId id="746" r:id="rId122"/>
    <p:sldId id="652" r:id="rId123"/>
    <p:sldId id="569" r:id="rId124"/>
    <p:sldId id="570" r:id="rId125"/>
    <p:sldId id="571" r:id="rId126"/>
    <p:sldId id="579" r:id="rId127"/>
    <p:sldId id="578" r:id="rId128"/>
    <p:sldId id="577" r:id="rId129"/>
    <p:sldId id="620" r:id="rId130"/>
    <p:sldId id="613" r:id="rId131"/>
    <p:sldId id="612" r:id="rId132"/>
    <p:sldId id="611" r:id="rId133"/>
    <p:sldId id="582" r:id="rId134"/>
    <p:sldId id="747" r:id="rId135"/>
    <p:sldId id="638" r:id="rId136"/>
    <p:sldId id="639" r:id="rId137"/>
    <p:sldId id="699" r:id="rId138"/>
    <p:sldId id="748" r:id="rId139"/>
    <p:sldId id="749" r:id="rId140"/>
    <p:sldId id="581" r:id="rId141"/>
    <p:sldId id="642" r:id="rId142"/>
    <p:sldId id="714" r:id="rId143"/>
    <p:sldId id="750" r:id="rId144"/>
    <p:sldId id="584" r:id="rId145"/>
    <p:sldId id="751" r:id="rId146"/>
    <p:sldId id="752" r:id="rId147"/>
    <p:sldId id="753" r:id="rId148"/>
    <p:sldId id="645" r:id="rId149"/>
    <p:sldId id="480" r:id="rId150"/>
    <p:sldId id="472" r:id="rId151"/>
    <p:sldId id="525" r:id="rId152"/>
    <p:sldId id="754" r:id="rId153"/>
    <p:sldId id="473" r:id="rId154"/>
    <p:sldId id="474" r:id="rId155"/>
    <p:sldId id="517" r:id="rId156"/>
    <p:sldId id="588" r:id="rId157"/>
    <p:sldId id="589" r:id="rId158"/>
    <p:sldId id="648" r:id="rId159"/>
    <p:sldId id="647" r:id="rId160"/>
    <p:sldId id="644" r:id="rId161"/>
    <p:sldId id="465" r:id="rId162"/>
    <p:sldId id="466" r:id="rId163"/>
    <p:sldId id="467" r:id="rId164"/>
    <p:sldId id="468" r:id="rId165"/>
    <p:sldId id="469" r:id="rId166"/>
    <p:sldId id="470" r:id="rId167"/>
    <p:sldId id="693" r:id="rId168"/>
    <p:sldId id="694" r:id="rId169"/>
    <p:sldId id="695" r:id="rId170"/>
    <p:sldId id="696" r:id="rId171"/>
    <p:sldId id="442" r:id="rId172"/>
    <p:sldId id="452" r:id="rId173"/>
    <p:sldId id="453" r:id="rId174"/>
    <p:sldId id="454" r:id="rId175"/>
    <p:sldId id="457" r:id="rId176"/>
    <p:sldId id="455" r:id="rId177"/>
    <p:sldId id="456" r:id="rId178"/>
    <p:sldId id="649" r:id="rId179"/>
    <p:sldId id="458" r:id="rId180"/>
    <p:sldId id="650" r:id="rId181"/>
    <p:sldId id="459" r:id="rId182"/>
    <p:sldId id="598" r:id="rId183"/>
    <p:sldId id="599" r:id="rId184"/>
    <p:sldId id="600" r:id="rId185"/>
    <p:sldId id="601" r:id="rId186"/>
    <p:sldId id="755" r:id="rId187"/>
    <p:sldId id="594" r:id="rId188"/>
    <p:sldId id="602" r:id="rId189"/>
    <p:sldId id="591" r:id="rId190"/>
    <p:sldId id="592" r:id="rId191"/>
    <p:sldId id="593" r:id="rId192"/>
    <p:sldId id="595" r:id="rId193"/>
    <p:sldId id="596" r:id="rId194"/>
    <p:sldId id="597" r:id="rId195"/>
    <p:sldId id="661" r:id="rId196"/>
    <p:sldId id="659" r:id="rId197"/>
    <p:sldId id="660" r:id="rId198"/>
    <p:sldId id="756" r:id="rId199"/>
    <p:sldId id="757" r:id="rId200"/>
    <p:sldId id="758" r:id="rId201"/>
    <p:sldId id="654" r:id="rId202"/>
    <p:sldId id="655" r:id="rId203"/>
    <p:sldId id="656" r:id="rId204"/>
    <p:sldId id="657" r:id="rId205"/>
    <p:sldId id="658" r:id="rId206"/>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que PENAULT-LLORCA" initials="FP" lastIdx="2" clrIdx="0">
    <p:extLst>
      <p:ext uri="{19B8F6BF-5375-455C-9EA6-DF929625EA0E}">
        <p15:presenceInfo xmlns:p15="http://schemas.microsoft.com/office/powerpoint/2012/main" userId="S-1-5-21-11993439-2838337186-1971433450-1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D9D9"/>
    <a:srgbClr val="00FFFF"/>
    <a:srgbClr val="FF0000"/>
    <a:srgbClr val="FF9999"/>
    <a:srgbClr val="FF9900"/>
    <a:srgbClr val="FF66CC"/>
    <a:srgbClr val="CC0066"/>
    <a:srgbClr val="FF66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562" autoAdjust="0"/>
  </p:normalViewPr>
  <p:slideViewPr>
    <p:cSldViewPr>
      <p:cViewPr varScale="1">
        <p:scale>
          <a:sx n="67" d="100"/>
          <a:sy n="67" d="100"/>
        </p:scale>
        <p:origin x="1097" y="4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91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63" Type="http://schemas.openxmlformats.org/officeDocument/2006/relationships/slide" Target="slides/slide48.xml"/><Relationship Id="rId84" Type="http://schemas.openxmlformats.org/officeDocument/2006/relationships/slide" Target="slides/slide69.xml"/><Relationship Id="rId138" Type="http://schemas.openxmlformats.org/officeDocument/2006/relationships/slide" Target="slides/slide123.xml"/><Relationship Id="rId159" Type="http://schemas.openxmlformats.org/officeDocument/2006/relationships/slide" Target="slides/slide144.xml"/><Relationship Id="rId170" Type="http://schemas.openxmlformats.org/officeDocument/2006/relationships/slide" Target="slides/slide155.xml"/><Relationship Id="rId191" Type="http://schemas.openxmlformats.org/officeDocument/2006/relationships/slide" Target="slides/slide176.xml"/><Relationship Id="rId205" Type="http://schemas.openxmlformats.org/officeDocument/2006/relationships/slide" Target="slides/slide190.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28" Type="http://schemas.openxmlformats.org/officeDocument/2006/relationships/slide" Target="slides/slide113.xml"/><Relationship Id="rId144" Type="http://schemas.openxmlformats.org/officeDocument/2006/relationships/slide" Target="slides/slide129.xml"/><Relationship Id="rId149" Type="http://schemas.openxmlformats.org/officeDocument/2006/relationships/slide" Target="slides/slide13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160" Type="http://schemas.openxmlformats.org/officeDocument/2006/relationships/slide" Target="slides/slide145.xml"/><Relationship Id="rId165" Type="http://schemas.openxmlformats.org/officeDocument/2006/relationships/slide" Target="slides/slide150.xml"/><Relationship Id="rId181" Type="http://schemas.openxmlformats.org/officeDocument/2006/relationships/slide" Target="slides/slide166.xml"/><Relationship Id="rId186" Type="http://schemas.openxmlformats.org/officeDocument/2006/relationships/slide" Target="slides/slide171.xml"/><Relationship Id="rId211" Type="http://schemas.openxmlformats.org/officeDocument/2006/relationships/theme" Target="theme/theme1.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slide" Target="slides/slide98.xml"/><Relationship Id="rId118" Type="http://schemas.openxmlformats.org/officeDocument/2006/relationships/slide" Target="slides/slide103.xml"/><Relationship Id="rId134" Type="http://schemas.openxmlformats.org/officeDocument/2006/relationships/slide" Target="slides/slide119.xml"/><Relationship Id="rId139" Type="http://schemas.openxmlformats.org/officeDocument/2006/relationships/slide" Target="slides/slide124.xml"/><Relationship Id="rId80" Type="http://schemas.openxmlformats.org/officeDocument/2006/relationships/slide" Target="slides/slide65.xml"/><Relationship Id="rId85" Type="http://schemas.openxmlformats.org/officeDocument/2006/relationships/slide" Target="slides/slide70.xml"/><Relationship Id="rId150" Type="http://schemas.openxmlformats.org/officeDocument/2006/relationships/slide" Target="slides/slide135.xml"/><Relationship Id="rId155" Type="http://schemas.openxmlformats.org/officeDocument/2006/relationships/slide" Target="slides/slide140.xml"/><Relationship Id="rId171" Type="http://schemas.openxmlformats.org/officeDocument/2006/relationships/slide" Target="slides/slide156.xml"/><Relationship Id="rId176" Type="http://schemas.openxmlformats.org/officeDocument/2006/relationships/slide" Target="slides/slide161.xml"/><Relationship Id="rId192" Type="http://schemas.openxmlformats.org/officeDocument/2006/relationships/slide" Target="slides/slide177.xml"/><Relationship Id="rId197" Type="http://schemas.openxmlformats.org/officeDocument/2006/relationships/slide" Target="slides/slide182.xml"/><Relationship Id="rId206" Type="http://schemas.openxmlformats.org/officeDocument/2006/relationships/slide" Target="slides/slide191.xml"/><Relationship Id="rId201" Type="http://schemas.openxmlformats.org/officeDocument/2006/relationships/slide" Target="slides/slide186.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slide" Target="slides/slide93.xml"/><Relationship Id="rId124" Type="http://schemas.openxmlformats.org/officeDocument/2006/relationships/slide" Target="slides/slide109.xml"/><Relationship Id="rId129" Type="http://schemas.openxmlformats.org/officeDocument/2006/relationships/slide" Target="slides/slide114.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40" Type="http://schemas.openxmlformats.org/officeDocument/2006/relationships/slide" Target="slides/slide125.xml"/><Relationship Id="rId145" Type="http://schemas.openxmlformats.org/officeDocument/2006/relationships/slide" Target="slides/slide130.xml"/><Relationship Id="rId161" Type="http://schemas.openxmlformats.org/officeDocument/2006/relationships/slide" Target="slides/slide146.xml"/><Relationship Id="rId166" Type="http://schemas.openxmlformats.org/officeDocument/2006/relationships/slide" Target="slides/slide151.xml"/><Relationship Id="rId182" Type="http://schemas.openxmlformats.org/officeDocument/2006/relationships/slide" Target="slides/slide167.xml"/><Relationship Id="rId187" Type="http://schemas.openxmlformats.org/officeDocument/2006/relationships/slide" Target="slides/slide172.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tableStyles" Target="tableStyles.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119" Type="http://schemas.openxmlformats.org/officeDocument/2006/relationships/slide" Target="slides/slide104.xml"/><Relationship Id="rId44" Type="http://schemas.openxmlformats.org/officeDocument/2006/relationships/slide" Target="slides/slide29.xml"/><Relationship Id="rId60" Type="http://schemas.openxmlformats.org/officeDocument/2006/relationships/slide" Target="slides/slide45.xml"/><Relationship Id="rId65" Type="http://schemas.openxmlformats.org/officeDocument/2006/relationships/slide" Target="slides/slide50.xml"/><Relationship Id="rId81" Type="http://schemas.openxmlformats.org/officeDocument/2006/relationships/slide" Target="slides/slide66.xml"/><Relationship Id="rId86" Type="http://schemas.openxmlformats.org/officeDocument/2006/relationships/slide" Target="slides/slide71.xml"/><Relationship Id="rId130" Type="http://schemas.openxmlformats.org/officeDocument/2006/relationships/slide" Target="slides/slide115.xml"/><Relationship Id="rId135" Type="http://schemas.openxmlformats.org/officeDocument/2006/relationships/slide" Target="slides/slide120.xml"/><Relationship Id="rId151" Type="http://schemas.openxmlformats.org/officeDocument/2006/relationships/slide" Target="slides/slide136.xml"/><Relationship Id="rId156" Type="http://schemas.openxmlformats.org/officeDocument/2006/relationships/slide" Target="slides/slide141.xml"/><Relationship Id="rId177" Type="http://schemas.openxmlformats.org/officeDocument/2006/relationships/slide" Target="slides/slide162.xml"/><Relationship Id="rId198" Type="http://schemas.openxmlformats.org/officeDocument/2006/relationships/slide" Target="slides/slide183.xml"/><Relationship Id="rId172" Type="http://schemas.openxmlformats.org/officeDocument/2006/relationships/slide" Target="slides/slide157.xml"/><Relationship Id="rId193" Type="http://schemas.openxmlformats.org/officeDocument/2006/relationships/slide" Target="slides/slide178.xml"/><Relationship Id="rId202" Type="http://schemas.openxmlformats.org/officeDocument/2006/relationships/slide" Target="slides/slide187.xml"/><Relationship Id="rId207"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141" Type="http://schemas.openxmlformats.org/officeDocument/2006/relationships/slide" Target="slides/slide126.xml"/><Relationship Id="rId146" Type="http://schemas.openxmlformats.org/officeDocument/2006/relationships/slide" Target="slides/slide131.xml"/><Relationship Id="rId167" Type="http://schemas.openxmlformats.org/officeDocument/2006/relationships/slide" Target="slides/slide152.xml"/><Relationship Id="rId188" Type="http://schemas.openxmlformats.org/officeDocument/2006/relationships/slide" Target="slides/slide173.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162" Type="http://schemas.openxmlformats.org/officeDocument/2006/relationships/slide" Target="slides/slide147.xml"/><Relationship Id="rId183" Type="http://schemas.openxmlformats.org/officeDocument/2006/relationships/slide" Target="slides/slide168.xml"/><Relationship Id="rId213" Type="http://schemas.microsoft.com/office/2016/11/relationships/changesInfo" Target="changesInfos/changesInfo1.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slide" Target="slides/slide121.xml"/><Relationship Id="rId157" Type="http://schemas.openxmlformats.org/officeDocument/2006/relationships/slide" Target="slides/slide142.xml"/><Relationship Id="rId178" Type="http://schemas.openxmlformats.org/officeDocument/2006/relationships/slide" Target="slides/slide163.xml"/><Relationship Id="rId61" Type="http://schemas.openxmlformats.org/officeDocument/2006/relationships/slide" Target="slides/slide46.xml"/><Relationship Id="rId82" Type="http://schemas.openxmlformats.org/officeDocument/2006/relationships/slide" Target="slides/slide67.xml"/><Relationship Id="rId152" Type="http://schemas.openxmlformats.org/officeDocument/2006/relationships/slide" Target="slides/slide137.xml"/><Relationship Id="rId173" Type="http://schemas.openxmlformats.org/officeDocument/2006/relationships/slide" Target="slides/slide158.xml"/><Relationship Id="rId194" Type="http://schemas.openxmlformats.org/officeDocument/2006/relationships/slide" Target="slides/slide179.xml"/><Relationship Id="rId199" Type="http://schemas.openxmlformats.org/officeDocument/2006/relationships/slide" Target="slides/slide184.xml"/><Relationship Id="rId203" Type="http://schemas.openxmlformats.org/officeDocument/2006/relationships/slide" Target="slides/slide188.xml"/><Relationship Id="rId208" Type="http://schemas.openxmlformats.org/officeDocument/2006/relationships/commentAuthors" Target="commentAuthors.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147" Type="http://schemas.openxmlformats.org/officeDocument/2006/relationships/slide" Target="slides/slide132.xml"/><Relationship Id="rId168" Type="http://schemas.openxmlformats.org/officeDocument/2006/relationships/slide" Target="slides/slide153.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142" Type="http://schemas.openxmlformats.org/officeDocument/2006/relationships/slide" Target="slides/slide127.xml"/><Relationship Id="rId163" Type="http://schemas.openxmlformats.org/officeDocument/2006/relationships/slide" Target="slides/slide148.xml"/><Relationship Id="rId184" Type="http://schemas.openxmlformats.org/officeDocument/2006/relationships/slide" Target="slides/slide169.xml"/><Relationship Id="rId189" Type="http://schemas.openxmlformats.org/officeDocument/2006/relationships/slide" Target="slides/slide174.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137" Type="http://schemas.openxmlformats.org/officeDocument/2006/relationships/slide" Target="slides/slide122.xml"/><Relationship Id="rId158" Type="http://schemas.openxmlformats.org/officeDocument/2006/relationships/slide" Target="slides/slide143.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slide" Target="slides/slide117.xml"/><Relationship Id="rId153" Type="http://schemas.openxmlformats.org/officeDocument/2006/relationships/slide" Target="slides/slide138.xml"/><Relationship Id="rId174" Type="http://schemas.openxmlformats.org/officeDocument/2006/relationships/slide" Target="slides/slide159.xml"/><Relationship Id="rId179" Type="http://schemas.openxmlformats.org/officeDocument/2006/relationships/slide" Target="slides/slide164.xml"/><Relationship Id="rId195" Type="http://schemas.openxmlformats.org/officeDocument/2006/relationships/slide" Target="slides/slide180.xml"/><Relationship Id="rId209" Type="http://schemas.openxmlformats.org/officeDocument/2006/relationships/presProps" Target="presProps.xml"/><Relationship Id="rId190" Type="http://schemas.openxmlformats.org/officeDocument/2006/relationships/slide" Target="slides/slide175.xml"/><Relationship Id="rId204" Type="http://schemas.openxmlformats.org/officeDocument/2006/relationships/slide" Target="slides/slide189.xml"/><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43" Type="http://schemas.openxmlformats.org/officeDocument/2006/relationships/slide" Target="slides/slide128.xml"/><Relationship Id="rId148" Type="http://schemas.openxmlformats.org/officeDocument/2006/relationships/slide" Target="slides/slide133.xml"/><Relationship Id="rId164" Type="http://schemas.openxmlformats.org/officeDocument/2006/relationships/slide" Target="slides/slide149.xml"/><Relationship Id="rId169" Type="http://schemas.openxmlformats.org/officeDocument/2006/relationships/slide" Target="slides/slide154.xml"/><Relationship Id="rId185" Type="http://schemas.openxmlformats.org/officeDocument/2006/relationships/slide" Target="slides/slide1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5.xml"/><Relationship Id="rId210" Type="http://schemas.openxmlformats.org/officeDocument/2006/relationships/viewProps" Target="viewProps.xml"/><Relationship Id="rId26" Type="http://schemas.openxmlformats.org/officeDocument/2006/relationships/slide" Target="slides/slide11.xml"/><Relationship Id="rId47" Type="http://schemas.openxmlformats.org/officeDocument/2006/relationships/slide" Target="slides/slide32.xml"/><Relationship Id="rId68" Type="http://schemas.openxmlformats.org/officeDocument/2006/relationships/slide" Target="slides/slide53.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slide" Target="slides/slide118.xml"/><Relationship Id="rId154" Type="http://schemas.openxmlformats.org/officeDocument/2006/relationships/slide" Target="slides/slide139.xml"/><Relationship Id="rId175" Type="http://schemas.openxmlformats.org/officeDocument/2006/relationships/slide" Target="slides/slide160.xml"/><Relationship Id="rId196" Type="http://schemas.openxmlformats.org/officeDocument/2006/relationships/slide" Target="slides/slide181.xml"/><Relationship Id="rId200" Type="http://schemas.openxmlformats.org/officeDocument/2006/relationships/slide" Target="slides/slide185.xml"/><Relationship Id="rId1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ima Cardoso" userId="1d8e5850c1f0e5fe" providerId="LiveId" clId="{19ABC08B-7ED1-4517-94C4-C8D23B2FE95E}"/>
    <pc:docChg chg="undo custSel addSld delSld modSld">
      <pc:chgData name="Fatima Cardoso" userId="1d8e5850c1f0e5fe" providerId="LiveId" clId="{19ABC08B-7ED1-4517-94C4-C8D23B2FE95E}" dt="2019-11-13T22:55:23.141" v="2324" actId="20577"/>
      <pc:docMkLst>
        <pc:docMk/>
      </pc:docMkLst>
      <pc:sldChg chg="addSp modSp setBg">
        <pc:chgData name="Fatima Cardoso" userId="1d8e5850c1f0e5fe" providerId="LiveId" clId="{19ABC08B-7ED1-4517-94C4-C8D23B2FE95E}" dt="2019-11-13T22:46:53.207" v="2202" actId="122"/>
        <pc:sldMkLst>
          <pc:docMk/>
          <pc:sldMk cId="121876382" sldId="455"/>
        </pc:sldMkLst>
        <pc:spChg chg="add mod">
          <ac:chgData name="Fatima Cardoso" userId="1d8e5850c1f0e5fe" providerId="LiveId" clId="{19ABC08B-7ED1-4517-94C4-C8D23B2FE95E}" dt="2019-11-13T22:46:53.207" v="2202" actId="122"/>
          <ac:spMkLst>
            <pc:docMk/>
            <pc:sldMk cId="121876382" sldId="455"/>
            <ac:spMk id="4" creationId="{19DAF0C1-5DDA-41F4-8BDC-EBB06C1ADA71}"/>
          </ac:spMkLst>
        </pc:spChg>
        <pc:spChg chg="mod">
          <ac:chgData name="Fatima Cardoso" userId="1d8e5850c1f0e5fe" providerId="LiveId" clId="{19ABC08B-7ED1-4517-94C4-C8D23B2FE95E}" dt="2019-11-13T22:46:23.003" v="2185" actId="1076"/>
          <ac:spMkLst>
            <pc:docMk/>
            <pc:sldMk cId="121876382" sldId="455"/>
            <ac:spMk id="10" creationId="{47C4C5CF-3B01-43C8-BE8F-277D6B658416}"/>
          </ac:spMkLst>
        </pc:spChg>
      </pc:sldChg>
      <pc:sldChg chg="addSp delSp modSp">
        <pc:chgData name="Fatima Cardoso" userId="1d8e5850c1f0e5fe" providerId="LiveId" clId="{19ABC08B-7ED1-4517-94C4-C8D23B2FE95E}" dt="2019-11-13T22:45:55.288" v="2175" actId="1076"/>
        <pc:sldMkLst>
          <pc:docMk/>
          <pc:sldMk cId="121876382" sldId="458"/>
        </pc:sldMkLst>
        <pc:spChg chg="del">
          <ac:chgData name="Fatima Cardoso" userId="1d8e5850c1f0e5fe" providerId="LiveId" clId="{19ABC08B-7ED1-4517-94C4-C8D23B2FE95E}" dt="2019-11-13T22:45:51.375" v="2173" actId="478"/>
          <ac:spMkLst>
            <pc:docMk/>
            <pc:sldMk cId="121876382" sldId="458"/>
            <ac:spMk id="10" creationId="{8A30B1C4-09A9-4559-A6FB-B110B8BD86AE}"/>
          </ac:spMkLst>
        </pc:spChg>
        <pc:spChg chg="add mod">
          <ac:chgData name="Fatima Cardoso" userId="1d8e5850c1f0e5fe" providerId="LiveId" clId="{19ABC08B-7ED1-4517-94C4-C8D23B2FE95E}" dt="2019-11-13T22:45:55.288" v="2175" actId="1076"/>
          <ac:spMkLst>
            <pc:docMk/>
            <pc:sldMk cId="121876382" sldId="458"/>
            <ac:spMk id="11" creationId="{7448845E-1542-4136-9034-0A66236C360E}"/>
          </ac:spMkLst>
        </pc:spChg>
      </pc:sldChg>
      <pc:sldChg chg="addSp delSp modSp">
        <pc:chgData name="Fatima Cardoso" userId="1d8e5850c1f0e5fe" providerId="LiveId" clId="{19ABC08B-7ED1-4517-94C4-C8D23B2FE95E}" dt="2019-11-13T22:44:43.621" v="2169" actId="1076"/>
        <pc:sldMkLst>
          <pc:docMk/>
          <pc:sldMk cId="121876382" sldId="469"/>
        </pc:sldMkLst>
        <pc:spChg chg="del">
          <ac:chgData name="Fatima Cardoso" userId="1d8e5850c1f0e5fe" providerId="LiveId" clId="{19ABC08B-7ED1-4517-94C4-C8D23B2FE95E}" dt="2019-11-13T22:44:39.055" v="2167" actId="478"/>
          <ac:spMkLst>
            <pc:docMk/>
            <pc:sldMk cId="121876382" sldId="469"/>
            <ac:spMk id="10" creationId="{FA5F98A0-3569-4475-B557-5B8FFF85229A}"/>
          </ac:spMkLst>
        </pc:spChg>
        <pc:spChg chg="add mod">
          <ac:chgData name="Fatima Cardoso" userId="1d8e5850c1f0e5fe" providerId="LiveId" clId="{19ABC08B-7ED1-4517-94C4-C8D23B2FE95E}" dt="2019-11-13T22:44:43.621" v="2169" actId="1076"/>
          <ac:spMkLst>
            <pc:docMk/>
            <pc:sldMk cId="121876382" sldId="469"/>
            <ac:spMk id="12" creationId="{BBFFE10B-B47C-46A7-A607-124064D2524F}"/>
          </ac:spMkLst>
        </pc:spChg>
      </pc:sldChg>
      <pc:sldChg chg="addSp delSp">
        <pc:chgData name="Fatima Cardoso" userId="1d8e5850c1f0e5fe" providerId="LiveId" clId="{19ABC08B-7ED1-4517-94C4-C8D23B2FE95E}" dt="2019-11-13T22:40:04.042" v="2150"/>
        <pc:sldMkLst>
          <pc:docMk/>
          <pc:sldMk cId="1032645811" sldId="472"/>
        </pc:sldMkLst>
        <pc:spChg chg="del">
          <ac:chgData name="Fatima Cardoso" userId="1d8e5850c1f0e5fe" providerId="LiveId" clId="{19ABC08B-7ED1-4517-94C4-C8D23B2FE95E}" dt="2019-11-13T22:40:03.292" v="2149" actId="478"/>
          <ac:spMkLst>
            <pc:docMk/>
            <pc:sldMk cId="1032645811" sldId="472"/>
            <ac:spMk id="10" creationId="{0CE0DF67-499C-4B02-9AB4-EE675B76D742}"/>
          </ac:spMkLst>
        </pc:spChg>
        <pc:spChg chg="add">
          <ac:chgData name="Fatima Cardoso" userId="1d8e5850c1f0e5fe" providerId="LiveId" clId="{19ABC08B-7ED1-4517-94C4-C8D23B2FE95E}" dt="2019-11-13T22:40:04.042" v="2150"/>
          <ac:spMkLst>
            <pc:docMk/>
            <pc:sldMk cId="1032645811" sldId="472"/>
            <ac:spMk id="12" creationId="{E14281C8-7A36-49B7-80E3-94AF08F55C97}"/>
          </ac:spMkLst>
        </pc:spChg>
      </pc:sldChg>
      <pc:sldChg chg="modSp">
        <pc:chgData name="Fatima Cardoso" userId="1d8e5850c1f0e5fe" providerId="LiveId" clId="{19ABC08B-7ED1-4517-94C4-C8D23B2FE95E}" dt="2019-11-13T19:26:11.115" v="1055" actId="20577"/>
        <pc:sldMkLst>
          <pc:docMk/>
          <pc:sldMk cId="121876382" sldId="477"/>
        </pc:sldMkLst>
        <pc:spChg chg="mod">
          <ac:chgData name="Fatima Cardoso" userId="1d8e5850c1f0e5fe" providerId="LiveId" clId="{19ABC08B-7ED1-4517-94C4-C8D23B2FE95E}" dt="2019-11-13T19:26:11.115" v="1055" actId="20577"/>
          <ac:spMkLst>
            <pc:docMk/>
            <pc:sldMk cId="121876382" sldId="477"/>
            <ac:spMk id="12" creationId="{89138A0E-F77D-4B21-AE3D-BE12A0C996DF}"/>
          </ac:spMkLst>
        </pc:spChg>
      </pc:sldChg>
      <pc:sldChg chg="addSp delSp">
        <pc:chgData name="Fatima Cardoso" userId="1d8e5850c1f0e5fe" providerId="LiveId" clId="{19ABC08B-7ED1-4517-94C4-C8D23B2FE95E}" dt="2019-11-13T22:13:13.911" v="1924"/>
        <pc:sldMkLst>
          <pc:docMk/>
          <pc:sldMk cId="121876382" sldId="478"/>
        </pc:sldMkLst>
        <pc:spChg chg="del">
          <ac:chgData name="Fatima Cardoso" userId="1d8e5850c1f0e5fe" providerId="LiveId" clId="{19ABC08B-7ED1-4517-94C4-C8D23B2FE95E}" dt="2019-11-13T22:13:04.863" v="1923" actId="478"/>
          <ac:spMkLst>
            <pc:docMk/>
            <pc:sldMk cId="121876382" sldId="478"/>
            <ac:spMk id="10" creationId="{3D7D88BB-F666-4C38-9304-EB3CEC1DE726}"/>
          </ac:spMkLst>
        </pc:spChg>
        <pc:spChg chg="add">
          <ac:chgData name="Fatima Cardoso" userId="1d8e5850c1f0e5fe" providerId="LiveId" clId="{19ABC08B-7ED1-4517-94C4-C8D23B2FE95E}" dt="2019-11-13T22:13:13.911" v="1924"/>
          <ac:spMkLst>
            <pc:docMk/>
            <pc:sldMk cId="121876382" sldId="478"/>
            <ac:spMk id="11" creationId="{3E6A9A0E-F329-4F80-9CD9-1C9AEB614262}"/>
          </ac:spMkLst>
        </pc:spChg>
      </pc:sldChg>
      <pc:sldChg chg="addSp delSp">
        <pc:chgData name="Fatima Cardoso" userId="1d8e5850c1f0e5fe" providerId="LiveId" clId="{19ABC08B-7ED1-4517-94C4-C8D23B2FE95E}" dt="2019-11-13T22:40:13.323" v="2152"/>
        <pc:sldMkLst>
          <pc:docMk/>
          <pc:sldMk cId="1955245163" sldId="525"/>
        </pc:sldMkLst>
        <pc:spChg chg="del">
          <ac:chgData name="Fatima Cardoso" userId="1d8e5850c1f0e5fe" providerId="LiveId" clId="{19ABC08B-7ED1-4517-94C4-C8D23B2FE95E}" dt="2019-11-13T22:40:12.844" v="2151" actId="478"/>
          <ac:spMkLst>
            <pc:docMk/>
            <pc:sldMk cId="1955245163" sldId="525"/>
            <ac:spMk id="10" creationId="{8585E3E3-23B4-46CA-A8CD-5104DDE3E687}"/>
          </ac:spMkLst>
        </pc:spChg>
        <pc:spChg chg="add">
          <ac:chgData name="Fatima Cardoso" userId="1d8e5850c1f0e5fe" providerId="LiveId" clId="{19ABC08B-7ED1-4517-94C4-C8D23B2FE95E}" dt="2019-11-13T22:40:13.323" v="2152"/>
          <ac:spMkLst>
            <pc:docMk/>
            <pc:sldMk cId="1955245163" sldId="525"/>
            <ac:spMk id="12" creationId="{A360832F-E60D-4AD0-8325-02D6A8356E21}"/>
          </ac:spMkLst>
        </pc:spChg>
      </pc:sldChg>
      <pc:sldChg chg="modSp">
        <pc:chgData name="Fatima Cardoso" userId="1d8e5850c1f0e5fe" providerId="LiveId" clId="{19ABC08B-7ED1-4517-94C4-C8D23B2FE95E}" dt="2019-11-13T22:14:51.959" v="1979" actId="20577"/>
        <pc:sldMkLst>
          <pc:docMk/>
          <pc:sldMk cId="2628525702" sldId="546"/>
        </pc:sldMkLst>
        <pc:spChg chg="mod">
          <ac:chgData name="Fatima Cardoso" userId="1d8e5850c1f0e5fe" providerId="LiveId" clId="{19ABC08B-7ED1-4517-94C4-C8D23B2FE95E}" dt="2019-11-13T22:14:51.959" v="1979" actId="20577"/>
          <ac:spMkLst>
            <pc:docMk/>
            <pc:sldMk cId="2628525702" sldId="546"/>
            <ac:spMk id="13" creationId="{69A4FC92-D962-4DC8-94B1-FC7B67C257FC}"/>
          </ac:spMkLst>
        </pc:spChg>
      </pc:sldChg>
      <pc:sldChg chg="addSp delSp modSp">
        <pc:chgData name="Fatima Cardoso" userId="1d8e5850c1f0e5fe" providerId="LiveId" clId="{19ABC08B-7ED1-4517-94C4-C8D23B2FE95E}" dt="2019-11-13T22:31:40.486" v="2116" actId="1076"/>
        <pc:sldMkLst>
          <pc:docMk/>
          <pc:sldMk cId="3268803133" sldId="564"/>
        </pc:sldMkLst>
        <pc:spChg chg="del">
          <ac:chgData name="Fatima Cardoso" userId="1d8e5850c1f0e5fe" providerId="LiveId" clId="{19ABC08B-7ED1-4517-94C4-C8D23B2FE95E}" dt="2019-11-13T22:31:12.396" v="2089" actId="478"/>
          <ac:spMkLst>
            <pc:docMk/>
            <pc:sldMk cId="3268803133" sldId="564"/>
            <ac:spMk id="9" creationId="{3E46EA39-0620-465C-BB3E-D1B1EFABCC8C}"/>
          </ac:spMkLst>
        </pc:spChg>
        <pc:spChg chg="add mod">
          <ac:chgData name="Fatima Cardoso" userId="1d8e5850c1f0e5fe" providerId="LiveId" clId="{19ABC08B-7ED1-4517-94C4-C8D23B2FE95E}" dt="2019-11-13T22:31:40.486" v="2116" actId="1076"/>
          <ac:spMkLst>
            <pc:docMk/>
            <pc:sldMk cId="3268803133" sldId="564"/>
            <ac:spMk id="10" creationId="{C5B40D26-90E8-4A5E-A8F7-0688D3E55D30}"/>
          </ac:spMkLst>
        </pc:spChg>
      </pc:sldChg>
      <pc:sldChg chg="addSp delSp">
        <pc:chgData name="Fatima Cardoso" userId="1d8e5850c1f0e5fe" providerId="LiveId" clId="{19ABC08B-7ED1-4517-94C4-C8D23B2FE95E}" dt="2019-11-13T22:31:52.397" v="2118"/>
        <pc:sldMkLst>
          <pc:docMk/>
          <pc:sldMk cId="2519464598" sldId="566"/>
        </pc:sldMkLst>
        <pc:spChg chg="del">
          <ac:chgData name="Fatima Cardoso" userId="1d8e5850c1f0e5fe" providerId="LiveId" clId="{19ABC08B-7ED1-4517-94C4-C8D23B2FE95E}" dt="2019-11-13T22:31:51.863" v="2117" actId="478"/>
          <ac:spMkLst>
            <pc:docMk/>
            <pc:sldMk cId="2519464598" sldId="566"/>
            <ac:spMk id="6" creationId="{E89B834C-9623-4368-B334-DE1293424C87}"/>
          </ac:spMkLst>
        </pc:spChg>
        <pc:spChg chg="add">
          <ac:chgData name="Fatima Cardoso" userId="1d8e5850c1f0e5fe" providerId="LiveId" clId="{19ABC08B-7ED1-4517-94C4-C8D23B2FE95E}" dt="2019-11-13T22:31:52.397" v="2118"/>
          <ac:spMkLst>
            <pc:docMk/>
            <pc:sldMk cId="2519464598" sldId="566"/>
            <ac:spMk id="8" creationId="{DC3A80CF-3800-487C-8DD9-5DBBE744C08C}"/>
          </ac:spMkLst>
        </pc:spChg>
      </pc:sldChg>
      <pc:sldChg chg="addSp delSp">
        <pc:chgData name="Fatima Cardoso" userId="1d8e5850c1f0e5fe" providerId="LiveId" clId="{19ABC08B-7ED1-4517-94C4-C8D23B2FE95E}" dt="2019-11-13T22:33:13.377" v="2120"/>
        <pc:sldMkLst>
          <pc:docMk/>
          <pc:sldMk cId="271198097" sldId="577"/>
        </pc:sldMkLst>
        <pc:spChg chg="del">
          <ac:chgData name="Fatima Cardoso" userId="1d8e5850c1f0e5fe" providerId="LiveId" clId="{19ABC08B-7ED1-4517-94C4-C8D23B2FE95E}" dt="2019-11-13T22:33:12.656" v="2119" actId="478"/>
          <ac:spMkLst>
            <pc:docMk/>
            <pc:sldMk cId="271198097" sldId="577"/>
            <ac:spMk id="6" creationId="{B3114EB5-7802-452D-9177-16D1382B3B05}"/>
          </ac:spMkLst>
        </pc:spChg>
        <pc:spChg chg="add">
          <ac:chgData name="Fatima Cardoso" userId="1d8e5850c1f0e5fe" providerId="LiveId" clId="{19ABC08B-7ED1-4517-94C4-C8D23B2FE95E}" dt="2019-11-13T22:33:13.377" v="2120"/>
          <ac:spMkLst>
            <pc:docMk/>
            <pc:sldMk cId="271198097" sldId="577"/>
            <ac:spMk id="8" creationId="{7F3E390B-A50C-4BC2-8A10-5F53193CDFA4}"/>
          </ac:spMkLst>
        </pc:spChg>
      </pc:sldChg>
      <pc:sldChg chg="delSp modSp">
        <pc:chgData name="Fatima Cardoso" userId="1d8e5850c1f0e5fe" providerId="LiveId" clId="{19ABC08B-7ED1-4517-94C4-C8D23B2FE95E}" dt="2019-11-13T22:40:37.929" v="2159" actId="1076"/>
        <pc:sldMkLst>
          <pc:docMk/>
          <pc:sldMk cId="2054911370" sldId="587"/>
        </pc:sldMkLst>
        <pc:spChg chg="mod">
          <ac:chgData name="Fatima Cardoso" userId="1d8e5850c1f0e5fe" providerId="LiveId" clId="{19ABC08B-7ED1-4517-94C4-C8D23B2FE95E}" dt="2019-11-13T22:40:37.929" v="2159" actId="1076"/>
          <ac:spMkLst>
            <pc:docMk/>
            <pc:sldMk cId="2054911370" sldId="587"/>
            <ac:spMk id="30" creationId="{00000000-0000-0000-0000-000000000000}"/>
          </ac:spMkLst>
        </pc:spChg>
        <pc:spChg chg="del mod">
          <ac:chgData name="Fatima Cardoso" userId="1d8e5850c1f0e5fe" providerId="LiveId" clId="{19ABC08B-7ED1-4517-94C4-C8D23B2FE95E}" dt="2019-11-13T18:32:15.510" v="577" actId="478"/>
          <ac:spMkLst>
            <pc:docMk/>
            <pc:sldMk cId="2054911370" sldId="587"/>
            <ac:spMk id="32" creationId="{00000000-0000-0000-0000-000000000000}"/>
          </ac:spMkLst>
        </pc:spChg>
        <pc:spChg chg="del mod">
          <ac:chgData name="Fatima Cardoso" userId="1d8e5850c1f0e5fe" providerId="LiveId" clId="{19ABC08B-7ED1-4517-94C4-C8D23B2FE95E}" dt="2019-11-13T18:32:13.738" v="576" actId="478"/>
          <ac:spMkLst>
            <pc:docMk/>
            <pc:sldMk cId="2054911370" sldId="587"/>
            <ac:spMk id="33" creationId="{00000000-0000-0000-0000-000000000000}"/>
          </ac:spMkLst>
        </pc:spChg>
      </pc:sldChg>
      <pc:sldChg chg="modSp">
        <pc:chgData name="Fatima Cardoso" userId="1d8e5850c1f0e5fe" providerId="LiveId" clId="{19ABC08B-7ED1-4517-94C4-C8D23B2FE95E}" dt="2019-11-13T22:51:08.559" v="2294" actId="1076"/>
        <pc:sldMkLst>
          <pc:docMk/>
          <pc:sldMk cId="1197430982" sldId="593"/>
        </pc:sldMkLst>
        <pc:spChg chg="mod">
          <ac:chgData name="Fatima Cardoso" userId="1d8e5850c1f0e5fe" providerId="LiveId" clId="{19ABC08B-7ED1-4517-94C4-C8D23B2FE95E}" dt="2019-11-13T22:51:08.559" v="2294" actId="1076"/>
          <ac:spMkLst>
            <pc:docMk/>
            <pc:sldMk cId="1197430982" sldId="593"/>
            <ac:spMk id="6" creationId="{E176587B-DBB4-4AE9-9BDD-2B54ED6841A9}"/>
          </ac:spMkLst>
        </pc:spChg>
      </pc:sldChg>
      <pc:sldChg chg="addSp delSp modSp">
        <pc:chgData name="Fatima Cardoso" userId="1d8e5850c1f0e5fe" providerId="LiveId" clId="{19ABC08B-7ED1-4517-94C4-C8D23B2FE95E}" dt="2019-11-13T22:51:23.110" v="2297" actId="1076"/>
        <pc:sldMkLst>
          <pc:docMk/>
          <pc:sldMk cId="3501335733" sldId="597"/>
        </pc:sldMkLst>
        <pc:spChg chg="add mod">
          <ac:chgData name="Fatima Cardoso" userId="1d8e5850c1f0e5fe" providerId="LiveId" clId="{19ABC08B-7ED1-4517-94C4-C8D23B2FE95E}" dt="2019-11-13T22:51:23.110" v="2297" actId="1076"/>
          <ac:spMkLst>
            <pc:docMk/>
            <pc:sldMk cId="3501335733" sldId="597"/>
            <ac:spMk id="8" creationId="{C89A269F-652E-4C47-B383-05F94DEA6CE6}"/>
          </ac:spMkLst>
        </pc:spChg>
        <pc:spChg chg="del">
          <ac:chgData name="Fatima Cardoso" userId="1d8e5850c1f0e5fe" providerId="LiveId" clId="{19ABC08B-7ED1-4517-94C4-C8D23B2FE95E}" dt="2019-11-13T22:51:19.222" v="2295" actId="478"/>
          <ac:spMkLst>
            <pc:docMk/>
            <pc:sldMk cId="3501335733" sldId="597"/>
            <ac:spMk id="9" creationId="{14CAE2AC-E399-45CF-A085-1C8AE6FB77C4}"/>
          </ac:spMkLst>
        </pc:spChg>
      </pc:sldChg>
      <pc:sldChg chg="modSp">
        <pc:chgData name="Fatima Cardoso" userId="1d8e5850c1f0e5fe" providerId="LiveId" clId="{19ABC08B-7ED1-4517-94C4-C8D23B2FE95E}" dt="2019-11-13T22:13:51.275" v="1976" actId="1076"/>
        <pc:sldMkLst>
          <pc:docMk/>
          <pc:sldMk cId="3156138039" sldId="606"/>
        </pc:sldMkLst>
        <pc:spChg chg="mod">
          <ac:chgData name="Fatima Cardoso" userId="1d8e5850c1f0e5fe" providerId="LiveId" clId="{19ABC08B-7ED1-4517-94C4-C8D23B2FE95E}" dt="2019-11-13T22:13:51.275" v="1976" actId="1076"/>
          <ac:spMkLst>
            <pc:docMk/>
            <pc:sldMk cId="3156138039" sldId="606"/>
            <ac:spMk id="5" creationId="{5401E508-B3C6-4282-BC25-A52261ADED2F}"/>
          </ac:spMkLst>
        </pc:spChg>
      </pc:sldChg>
      <pc:sldChg chg="addSp delSp">
        <pc:chgData name="Fatima Cardoso" userId="1d8e5850c1f0e5fe" providerId="LiveId" clId="{19ABC08B-7ED1-4517-94C4-C8D23B2FE95E}" dt="2019-11-13T22:18:50.247" v="2035"/>
        <pc:sldMkLst>
          <pc:docMk/>
          <pc:sldMk cId="1774279238" sldId="622"/>
        </pc:sldMkLst>
        <pc:spChg chg="del">
          <ac:chgData name="Fatima Cardoso" userId="1d8e5850c1f0e5fe" providerId="LiveId" clId="{19ABC08B-7ED1-4517-94C4-C8D23B2FE95E}" dt="2019-11-13T22:18:49.482" v="2034" actId="478"/>
          <ac:spMkLst>
            <pc:docMk/>
            <pc:sldMk cId="1774279238" sldId="622"/>
            <ac:spMk id="6" creationId="{22F35B63-A2FE-4DDB-8A68-9A4826A41CDF}"/>
          </ac:spMkLst>
        </pc:spChg>
        <pc:spChg chg="add">
          <ac:chgData name="Fatima Cardoso" userId="1d8e5850c1f0e5fe" providerId="LiveId" clId="{19ABC08B-7ED1-4517-94C4-C8D23B2FE95E}" dt="2019-11-13T22:18:50.247" v="2035"/>
          <ac:spMkLst>
            <pc:docMk/>
            <pc:sldMk cId="1774279238" sldId="622"/>
            <ac:spMk id="9" creationId="{F595A33C-050F-4A6A-BDE5-CE1312F33670}"/>
          </ac:spMkLst>
        </pc:spChg>
      </pc:sldChg>
      <pc:sldChg chg="addSp delSp">
        <pc:chgData name="Fatima Cardoso" userId="1d8e5850c1f0e5fe" providerId="LiveId" clId="{19ABC08B-7ED1-4517-94C4-C8D23B2FE95E}" dt="2019-11-13T22:18:59.558" v="2037"/>
        <pc:sldMkLst>
          <pc:docMk/>
          <pc:sldMk cId="2646767325" sldId="624"/>
        </pc:sldMkLst>
        <pc:spChg chg="del">
          <ac:chgData name="Fatima Cardoso" userId="1d8e5850c1f0e5fe" providerId="LiveId" clId="{19ABC08B-7ED1-4517-94C4-C8D23B2FE95E}" dt="2019-11-13T22:18:58.623" v="2036" actId="478"/>
          <ac:spMkLst>
            <pc:docMk/>
            <pc:sldMk cId="2646767325" sldId="624"/>
            <ac:spMk id="6" creationId="{69678EE0-25DE-450B-B422-C4440CE0B758}"/>
          </ac:spMkLst>
        </pc:spChg>
        <pc:spChg chg="add">
          <ac:chgData name="Fatima Cardoso" userId="1d8e5850c1f0e5fe" providerId="LiveId" clId="{19ABC08B-7ED1-4517-94C4-C8D23B2FE95E}" dt="2019-11-13T22:18:59.558" v="2037"/>
          <ac:spMkLst>
            <pc:docMk/>
            <pc:sldMk cId="2646767325" sldId="624"/>
            <ac:spMk id="8" creationId="{DC16D2CF-DC5D-4B28-98BC-6C8F36A40F9E}"/>
          </ac:spMkLst>
        </pc:spChg>
      </pc:sldChg>
      <pc:sldChg chg="addSp delSp">
        <pc:chgData name="Fatima Cardoso" userId="1d8e5850c1f0e5fe" providerId="LiveId" clId="{19ABC08B-7ED1-4517-94C4-C8D23B2FE95E}" dt="2019-11-13T22:19:12.060" v="2039"/>
        <pc:sldMkLst>
          <pc:docMk/>
          <pc:sldMk cId="2559782843" sldId="627"/>
        </pc:sldMkLst>
        <pc:spChg chg="add">
          <ac:chgData name="Fatima Cardoso" userId="1d8e5850c1f0e5fe" providerId="LiveId" clId="{19ABC08B-7ED1-4517-94C4-C8D23B2FE95E}" dt="2019-11-13T22:19:12.060" v="2039"/>
          <ac:spMkLst>
            <pc:docMk/>
            <pc:sldMk cId="2559782843" sldId="627"/>
            <ac:spMk id="7" creationId="{81C73BE0-A5FB-4BED-B3B0-0BBAB3B9214E}"/>
          </ac:spMkLst>
        </pc:spChg>
        <pc:spChg chg="del">
          <ac:chgData name="Fatima Cardoso" userId="1d8e5850c1f0e5fe" providerId="LiveId" clId="{19ABC08B-7ED1-4517-94C4-C8D23B2FE95E}" dt="2019-11-13T22:19:11.573" v="2038" actId="478"/>
          <ac:spMkLst>
            <pc:docMk/>
            <pc:sldMk cId="2559782843" sldId="627"/>
            <ac:spMk id="8" creationId="{2F331499-EB35-4735-BE7B-BBB4EABC7AFB}"/>
          </ac:spMkLst>
        </pc:spChg>
      </pc:sldChg>
      <pc:sldChg chg="addSp delSp modSp">
        <pc:chgData name="Fatima Cardoso" userId="1d8e5850c1f0e5fe" providerId="LiveId" clId="{19ABC08B-7ED1-4517-94C4-C8D23B2FE95E}" dt="2019-11-13T22:25:17.262" v="2049" actId="1076"/>
        <pc:sldMkLst>
          <pc:docMk/>
          <pc:sldMk cId="3863981302" sldId="628"/>
        </pc:sldMkLst>
        <pc:spChg chg="mod">
          <ac:chgData name="Fatima Cardoso" userId="1d8e5850c1f0e5fe" providerId="LiveId" clId="{19ABC08B-7ED1-4517-94C4-C8D23B2FE95E}" dt="2019-11-13T18:49:48.546" v="1006" actId="255"/>
          <ac:spMkLst>
            <pc:docMk/>
            <pc:sldMk cId="3863981302" sldId="628"/>
            <ac:spMk id="2" creationId="{A2BB3C6B-1A30-4480-9E07-E22D746C2C4B}"/>
          </ac:spMkLst>
        </pc:spChg>
        <pc:spChg chg="mod">
          <ac:chgData name="Fatima Cardoso" userId="1d8e5850c1f0e5fe" providerId="LiveId" clId="{19ABC08B-7ED1-4517-94C4-C8D23B2FE95E}" dt="2019-11-13T18:50:02.140" v="1015" actId="1076"/>
          <ac:spMkLst>
            <pc:docMk/>
            <pc:sldMk cId="3863981302" sldId="628"/>
            <ac:spMk id="7" creationId="{198DA50C-E88E-4FBB-90F5-B1022F31A644}"/>
          </ac:spMkLst>
        </pc:spChg>
        <pc:spChg chg="del mod">
          <ac:chgData name="Fatima Cardoso" userId="1d8e5850c1f0e5fe" providerId="LiveId" clId="{19ABC08B-7ED1-4517-94C4-C8D23B2FE95E}" dt="2019-11-13T18:50:05.259" v="1016" actId="478"/>
          <ac:spMkLst>
            <pc:docMk/>
            <pc:sldMk cId="3863981302" sldId="628"/>
            <ac:spMk id="8" creationId="{286BDEF9-27F6-4720-BC46-631BAD86CF46}"/>
          </ac:spMkLst>
        </pc:spChg>
        <pc:spChg chg="add mod">
          <ac:chgData name="Fatima Cardoso" userId="1d8e5850c1f0e5fe" providerId="LiveId" clId="{19ABC08B-7ED1-4517-94C4-C8D23B2FE95E}" dt="2019-11-13T22:25:17.262" v="2049" actId="1076"/>
          <ac:spMkLst>
            <pc:docMk/>
            <pc:sldMk cId="3863981302" sldId="628"/>
            <ac:spMk id="8" creationId="{6AF06A5E-7481-4FA7-A186-E6C2546357FA}"/>
          </ac:spMkLst>
        </pc:spChg>
        <pc:spChg chg="del mod">
          <ac:chgData name="Fatima Cardoso" userId="1d8e5850c1f0e5fe" providerId="LiveId" clId="{19ABC08B-7ED1-4517-94C4-C8D23B2FE95E}" dt="2019-11-13T22:25:12.651" v="2047" actId="478"/>
          <ac:spMkLst>
            <pc:docMk/>
            <pc:sldMk cId="3863981302" sldId="628"/>
            <ac:spMk id="10" creationId="{8BD3C6F7-EB18-4721-B95E-42DFAC00780F}"/>
          </ac:spMkLst>
        </pc:spChg>
        <pc:spChg chg="del">
          <ac:chgData name="Fatima Cardoso" userId="1d8e5850c1f0e5fe" providerId="LiveId" clId="{19ABC08B-7ED1-4517-94C4-C8D23B2FE95E}" dt="2019-11-13T18:49:28.192" v="1003" actId="478"/>
          <ac:spMkLst>
            <pc:docMk/>
            <pc:sldMk cId="3863981302" sldId="628"/>
            <ac:spMk id="12" creationId="{B84FBBDC-5766-44F6-B62F-F84E6B5445A0}"/>
          </ac:spMkLst>
        </pc:spChg>
      </pc:sldChg>
      <pc:sldChg chg="del">
        <pc:chgData name="Fatima Cardoso" userId="1d8e5850c1f0e5fe" providerId="LiveId" clId="{19ABC08B-7ED1-4517-94C4-C8D23B2FE95E}" dt="2019-11-13T22:19:25.277" v="2041" actId="2696"/>
        <pc:sldMkLst>
          <pc:docMk/>
          <pc:sldMk cId="474078181" sldId="630"/>
        </pc:sldMkLst>
      </pc:sldChg>
      <pc:sldChg chg="delSp">
        <pc:chgData name="Fatima Cardoso" userId="1d8e5850c1f0e5fe" providerId="LiveId" clId="{19ABC08B-7ED1-4517-94C4-C8D23B2FE95E}" dt="2019-11-13T22:26:27.801" v="2064" actId="478"/>
        <pc:sldMkLst>
          <pc:docMk/>
          <pc:sldMk cId="3381422649" sldId="631"/>
        </pc:sldMkLst>
        <pc:spChg chg="del">
          <ac:chgData name="Fatima Cardoso" userId="1d8e5850c1f0e5fe" providerId="LiveId" clId="{19ABC08B-7ED1-4517-94C4-C8D23B2FE95E}" dt="2019-11-13T22:26:27.801" v="2064" actId="478"/>
          <ac:spMkLst>
            <pc:docMk/>
            <pc:sldMk cId="3381422649" sldId="631"/>
            <ac:spMk id="13" creationId="{EB3F089F-4C61-4248-AB51-B364F6E2FBD4}"/>
          </ac:spMkLst>
        </pc:spChg>
      </pc:sldChg>
      <pc:sldChg chg="modSp">
        <pc:chgData name="Fatima Cardoso" userId="1d8e5850c1f0e5fe" providerId="LiveId" clId="{19ABC08B-7ED1-4517-94C4-C8D23B2FE95E}" dt="2019-11-13T19:58:14.301" v="1906" actId="1076"/>
        <pc:sldMkLst>
          <pc:docMk/>
          <pc:sldMk cId="362970472" sldId="633"/>
        </pc:sldMkLst>
        <pc:spChg chg="mod">
          <ac:chgData name="Fatima Cardoso" userId="1d8e5850c1f0e5fe" providerId="LiveId" clId="{19ABC08B-7ED1-4517-94C4-C8D23B2FE95E}" dt="2019-11-13T19:58:14.301" v="1906" actId="1076"/>
          <ac:spMkLst>
            <pc:docMk/>
            <pc:sldMk cId="362970472" sldId="633"/>
            <ac:spMk id="10" creationId="{3FC34460-448A-40E1-BD49-2561E75A7B93}"/>
          </ac:spMkLst>
        </pc:spChg>
        <pc:spChg chg="mod">
          <ac:chgData name="Fatima Cardoso" userId="1d8e5850c1f0e5fe" providerId="LiveId" clId="{19ABC08B-7ED1-4517-94C4-C8D23B2FE95E}" dt="2019-11-13T19:58:03.812" v="1905" actId="1076"/>
          <ac:spMkLst>
            <pc:docMk/>
            <pc:sldMk cId="362970472" sldId="633"/>
            <ac:spMk id="27" creationId="{00000000-0000-0000-0000-000000000000}"/>
          </ac:spMkLst>
        </pc:spChg>
        <pc:spChg chg="mod">
          <ac:chgData name="Fatima Cardoso" userId="1d8e5850c1f0e5fe" providerId="LiveId" clId="{19ABC08B-7ED1-4517-94C4-C8D23B2FE95E}" dt="2019-11-13T19:58:01.112" v="1904" actId="1076"/>
          <ac:spMkLst>
            <pc:docMk/>
            <pc:sldMk cId="362970472" sldId="633"/>
            <ac:spMk id="28" creationId="{00000000-0000-0000-0000-000000000000}"/>
          </ac:spMkLst>
        </pc:spChg>
      </pc:sldChg>
      <pc:sldChg chg="delSp modSp setBg">
        <pc:chgData name="Fatima Cardoso" userId="1d8e5850c1f0e5fe" providerId="LiveId" clId="{19ABC08B-7ED1-4517-94C4-C8D23B2FE95E}" dt="2019-11-13T22:30:34.110" v="2088" actId="255"/>
        <pc:sldMkLst>
          <pc:docMk/>
          <pc:sldMk cId="2026171137" sldId="634"/>
        </pc:sldMkLst>
        <pc:spChg chg="del">
          <ac:chgData name="Fatima Cardoso" userId="1d8e5850c1f0e5fe" providerId="LiveId" clId="{19ABC08B-7ED1-4517-94C4-C8D23B2FE95E}" dt="2019-11-13T22:29:33.630" v="2069" actId="478"/>
          <ac:spMkLst>
            <pc:docMk/>
            <pc:sldMk cId="2026171137" sldId="634"/>
            <ac:spMk id="8" creationId="{93140356-63E8-4289-B37E-88452E6CCEA2}"/>
          </ac:spMkLst>
        </pc:spChg>
        <pc:spChg chg="mod">
          <ac:chgData name="Fatima Cardoso" userId="1d8e5850c1f0e5fe" providerId="LiveId" clId="{19ABC08B-7ED1-4517-94C4-C8D23B2FE95E}" dt="2019-11-13T22:30:34.110" v="2088" actId="255"/>
          <ac:spMkLst>
            <pc:docMk/>
            <pc:sldMk cId="2026171137" sldId="634"/>
            <ac:spMk id="27" creationId="{00000000-0000-0000-0000-000000000000}"/>
          </ac:spMkLst>
        </pc:spChg>
      </pc:sldChg>
      <pc:sldChg chg="modSp">
        <pc:chgData name="Fatima Cardoso" userId="1d8e5850c1f0e5fe" providerId="LiveId" clId="{19ABC08B-7ED1-4517-94C4-C8D23B2FE95E}" dt="2019-11-13T22:34:50.270" v="2138" actId="20577"/>
        <pc:sldMkLst>
          <pc:docMk/>
          <pc:sldMk cId="2823582611" sldId="637"/>
        </pc:sldMkLst>
        <pc:spChg chg="mod">
          <ac:chgData name="Fatima Cardoso" userId="1d8e5850c1f0e5fe" providerId="LiveId" clId="{19ABC08B-7ED1-4517-94C4-C8D23B2FE95E}" dt="2019-11-13T22:34:50.270" v="2138" actId="20577"/>
          <ac:spMkLst>
            <pc:docMk/>
            <pc:sldMk cId="2823582611" sldId="637"/>
            <ac:spMk id="2" creationId="{A6BF2E34-C32A-4064-8D09-5127786C62A6}"/>
          </ac:spMkLst>
        </pc:spChg>
      </pc:sldChg>
      <pc:sldChg chg="addSp delSp">
        <pc:chgData name="Fatima Cardoso" userId="1d8e5850c1f0e5fe" providerId="LiveId" clId="{19ABC08B-7ED1-4517-94C4-C8D23B2FE95E}" dt="2019-11-13T22:35:04.208" v="2140"/>
        <pc:sldMkLst>
          <pc:docMk/>
          <pc:sldMk cId="2971721018" sldId="638"/>
        </pc:sldMkLst>
        <pc:spChg chg="del">
          <ac:chgData name="Fatima Cardoso" userId="1d8e5850c1f0e5fe" providerId="LiveId" clId="{19ABC08B-7ED1-4517-94C4-C8D23B2FE95E}" dt="2019-11-13T22:35:03.390" v="2139" actId="478"/>
          <ac:spMkLst>
            <pc:docMk/>
            <pc:sldMk cId="2971721018" sldId="638"/>
            <ac:spMk id="8" creationId="{16FABB0C-50EC-4ABC-A49E-463F45C771DF}"/>
          </ac:spMkLst>
        </pc:spChg>
        <pc:spChg chg="add">
          <ac:chgData name="Fatima Cardoso" userId="1d8e5850c1f0e5fe" providerId="LiveId" clId="{19ABC08B-7ED1-4517-94C4-C8D23B2FE95E}" dt="2019-11-13T22:35:04.208" v="2140"/>
          <ac:spMkLst>
            <pc:docMk/>
            <pc:sldMk cId="2971721018" sldId="638"/>
            <ac:spMk id="9" creationId="{B13EB6F3-DE86-48D6-A4E2-D20F24B8501B}"/>
          </ac:spMkLst>
        </pc:spChg>
      </pc:sldChg>
      <pc:sldChg chg="modSp">
        <pc:chgData name="Fatima Cardoso" userId="1d8e5850c1f0e5fe" providerId="LiveId" clId="{19ABC08B-7ED1-4517-94C4-C8D23B2FE95E}" dt="2019-11-13T19:44:50.591" v="1438" actId="20577"/>
        <pc:sldMkLst>
          <pc:docMk/>
          <pc:sldMk cId="3147704171" sldId="640"/>
        </pc:sldMkLst>
        <pc:spChg chg="mod">
          <ac:chgData name="Fatima Cardoso" userId="1d8e5850c1f0e5fe" providerId="LiveId" clId="{19ABC08B-7ED1-4517-94C4-C8D23B2FE95E}" dt="2019-11-13T19:44:50.591" v="1438" actId="20577"/>
          <ac:spMkLst>
            <pc:docMk/>
            <pc:sldMk cId="3147704171" sldId="640"/>
            <ac:spMk id="2" creationId="{A6BF2E34-C32A-4064-8D09-5127786C62A6}"/>
          </ac:spMkLst>
        </pc:spChg>
      </pc:sldChg>
      <pc:sldChg chg="modSp">
        <pc:chgData name="Fatima Cardoso" userId="1d8e5850c1f0e5fe" providerId="LiveId" clId="{19ABC08B-7ED1-4517-94C4-C8D23B2FE95E}" dt="2019-11-13T22:39:45.799" v="2148" actId="6549"/>
        <pc:sldMkLst>
          <pc:docMk/>
          <pc:sldMk cId="2710465025" sldId="645"/>
        </pc:sldMkLst>
        <pc:spChg chg="mod">
          <ac:chgData name="Fatima Cardoso" userId="1d8e5850c1f0e5fe" providerId="LiveId" clId="{19ABC08B-7ED1-4517-94C4-C8D23B2FE95E}" dt="2019-11-13T22:39:45.799" v="2148" actId="6549"/>
          <ac:spMkLst>
            <pc:docMk/>
            <pc:sldMk cId="2710465025" sldId="645"/>
            <ac:spMk id="11" creationId="{742F6BE6-B72A-4E72-9631-EB85E29E9E9D}"/>
          </ac:spMkLst>
        </pc:spChg>
      </pc:sldChg>
      <pc:sldChg chg="addSp delSp modSp">
        <pc:chgData name="Fatima Cardoso" userId="1d8e5850c1f0e5fe" providerId="LiveId" clId="{19ABC08B-7ED1-4517-94C4-C8D23B2FE95E}" dt="2019-11-13T22:45:46.828" v="2172" actId="1076"/>
        <pc:sldMkLst>
          <pc:docMk/>
          <pc:sldMk cId="1502789521" sldId="649"/>
        </pc:sldMkLst>
        <pc:spChg chg="del">
          <ac:chgData name="Fatima Cardoso" userId="1d8e5850c1f0e5fe" providerId="LiveId" clId="{19ABC08B-7ED1-4517-94C4-C8D23B2FE95E}" dt="2019-11-13T22:45:36.725" v="2170" actId="478"/>
          <ac:spMkLst>
            <pc:docMk/>
            <pc:sldMk cId="1502789521" sldId="649"/>
            <ac:spMk id="5" creationId="{C3A8FBE5-CA78-4AEA-8534-8A7F9C6CE302}"/>
          </ac:spMkLst>
        </pc:spChg>
        <pc:spChg chg="add mod">
          <ac:chgData name="Fatima Cardoso" userId="1d8e5850c1f0e5fe" providerId="LiveId" clId="{19ABC08B-7ED1-4517-94C4-C8D23B2FE95E}" dt="2019-11-13T22:45:46.828" v="2172" actId="1076"/>
          <ac:spMkLst>
            <pc:docMk/>
            <pc:sldMk cId="1502789521" sldId="649"/>
            <ac:spMk id="6" creationId="{109561A7-C899-4090-A7F0-3AF02B565532}"/>
          </ac:spMkLst>
        </pc:spChg>
      </pc:sldChg>
      <pc:sldChg chg="modSp">
        <pc:chgData name="Fatima Cardoso" userId="1d8e5850c1f0e5fe" providerId="LiveId" clId="{19ABC08B-7ED1-4517-94C4-C8D23B2FE95E}" dt="2019-11-13T22:52:06.174" v="2323" actId="1076"/>
        <pc:sldMkLst>
          <pc:docMk/>
          <pc:sldMk cId="3998975390" sldId="659"/>
        </pc:sldMkLst>
        <pc:spChg chg="mod">
          <ac:chgData name="Fatima Cardoso" userId="1d8e5850c1f0e5fe" providerId="LiveId" clId="{19ABC08B-7ED1-4517-94C4-C8D23B2FE95E}" dt="2019-11-13T22:51:44.190" v="2319" actId="1076"/>
          <ac:spMkLst>
            <pc:docMk/>
            <pc:sldMk cId="3998975390" sldId="659"/>
            <ac:spMk id="7" creationId="{631C6FCE-66FB-4342-B288-27602F2066BA}"/>
          </ac:spMkLst>
        </pc:spChg>
        <pc:spChg chg="mod">
          <ac:chgData name="Fatima Cardoso" userId="1d8e5850c1f0e5fe" providerId="LiveId" clId="{19ABC08B-7ED1-4517-94C4-C8D23B2FE95E}" dt="2019-11-13T22:52:06.174" v="2323" actId="1076"/>
          <ac:spMkLst>
            <pc:docMk/>
            <pc:sldMk cId="3998975390" sldId="659"/>
            <ac:spMk id="9" creationId="{8F90031A-B08D-4EE6-A8A1-E4D49E5891C8}"/>
          </ac:spMkLst>
        </pc:spChg>
      </pc:sldChg>
      <pc:sldChg chg="addSp delSp">
        <pc:chgData name="Fatima Cardoso" userId="1d8e5850c1f0e5fe" providerId="LiveId" clId="{19ABC08B-7ED1-4517-94C4-C8D23B2FE95E}" dt="2019-11-13T22:14:20.363" v="1978"/>
        <pc:sldMkLst>
          <pc:docMk/>
          <pc:sldMk cId="620372835" sldId="667"/>
        </pc:sldMkLst>
        <pc:spChg chg="del">
          <ac:chgData name="Fatima Cardoso" userId="1d8e5850c1f0e5fe" providerId="LiveId" clId="{19ABC08B-7ED1-4517-94C4-C8D23B2FE95E}" dt="2019-11-13T22:14:19.878" v="1977" actId="478"/>
          <ac:spMkLst>
            <pc:docMk/>
            <pc:sldMk cId="620372835" sldId="667"/>
            <ac:spMk id="9" creationId="{95169FB7-2AE5-42DF-A4F7-31A352B0B26C}"/>
          </ac:spMkLst>
        </pc:spChg>
        <pc:spChg chg="add">
          <ac:chgData name="Fatima Cardoso" userId="1d8e5850c1f0e5fe" providerId="LiveId" clId="{19ABC08B-7ED1-4517-94C4-C8D23B2FE95E}" dt="2019-11-13T22:14:20.363" v="1978"/>
          <ac:spMkLst>
            <pc:docMk/>
            <pc:sldMk cId="620372835" sldId="667"/>
            <ac:spMk id="11" creationId="{BD8E3C02-0EA7-46DC-9E5A-07C52D340583}"/>
          </ac:spMkLst>
        </pc:spChg>
      </pc:sldChg>
      <pc:sldChg chg="modSp setBg">
        <pc:chgData name="Fatima Cardoso" userId="1d8e5850c1f0e5fe" providerId="LiveId" clId="{19ABC08B-7ED1-4517-94C4-C8D23B2FE95E}" dt="2019-11-13T22:15:50.394" v="1988"/>
        <pc:sldMkLst>
          <pc:docMk/>
          <pc:sldMk cId="4239739328" sldId="677"/>
        </pc:sldMkLst>
        <pc:spChg chg="mod">
          <ac:chgData name="Fatima Cardoso" userId="1d8e5850c1f0e5fe" providerId="LiveId" clId="{19ABC08B-7ED1-4517-94C4-C8D23B2FE95E}" dt="2019-11-13T22:15:29.503" v="1987" actId="20577"/>
          <ac:spMkLst>
            <pc:docMk/>
            <pc:sldMk cId="4239739328" sldId="677"/>
            <ac:spMk id="9" creationId="{4F600A92-87EA-4CE0-AA2B-B26EF8375E27}"/>
          </ac:spMkLst>
        </pc:spChg>
      </pc:sldChg>
      <pc:sldChg chg="addSp delSp">
        <pc:chgData name="Fatima Cardoso" userId="1d8e5850c1f0e5fe" providerId="LiveId" clId="{19ABC08B-7ED1-4517-94C4-C8D23B2FE95E}" dt="2019-11-13T22:15:59.788" v="1990"/>
        <pc:sldMkLst>
          <pc:docMk/>
          <pc:sldMk cId="1599410314" sldId="682"/>
        </pc:sldMkLst>
        <pc:spChg chg="del">
          <ac:chgData name="Fatima Cardoso" userId="1d8e5850c1f0e5fe" providerId="LiveId" clId="{19ABC08B-7ED1-4517-94C4-C8D23B2FE95E}" dt="2019-11-13T22:15:59.088" v="1989" actId="478"/>
          <ac:spMkLst>
            <pc:docMk/>
            <pc:sldMk cId="1599410314" sldId="682"/>
            <ac:spMk id="9" creationId="{DA40688B-AB45-4894-9236-3FDA98CB9B36}"/>
          </ac:spMkLst>
        </pc:spChg>
        <pc:spChg chg="add">
          <ac:chgData name="Fatima Cardoso" userId="1d8e5850c1f0e5fe" providerId="LiveId" clId="{19ABC08B-7ED1-4517-94C4-C8D23B2FE95E}" dt="2019-11-13T22:15:59.788" v="1990"/>
          <ac:spMkLst>
            <pc:docMk/>
            <pc:sldMk cId="1599410314" sldId="682"/>
            <ac:spMk id="11" creationId="{4371809B-7922-4B8B-B52D-76E016FF8805}"/>
          </ac:spMkLst>
        </pc:spChg>
      </pc:sldChg>
      <pc:sldChg chg="addSp delSp">
        <pc:chgData name="Fatima Cardoso" userId="1d8e5850c1f0e5fe" providerId="LiveId" clId="{19ABC08B-7ED1-4517-94C4-C8D23B2FE95E}" dt="2019-11-13T22:16:11.123" v="1992"/>
        <pc:sldMkLst>
          <pc:docMk/>
          <pc:sldMk cId="4157470207" sldId="685"/>
        </pc:sldMkLst>
        <pc:spChg chg="del">
          <ac:chgData name="Fatima Cardoso" userId="1d8e5850c1f0e5fe" providerId="LiveId" clId="{19ABC08B-7ED1-4517-94C4-C8D23B2FE95E}" dt="2019-11-13T22:16:10.594" v="1991" actId="478"/>
          <ac:spMkLst>
            <pc:docMk/>
            <pc:sldMk cId="4157470207" sldId="685"/>
            <ac:spMk id="10" creationId="{53336380-830E-4759-A84E-E88DAE162357}"/>
          </ac:spMkLst>
        </pc:spChg>
        <pc:spChg chg="add">
          <ac:chgData name="Fatima Cardoso" userId="1d8e5850c1f0e5fe" providerId="LiveId" clId="{19ABC08B-7ED1-4517-94C4-C8D23B2FE95E}" dt="2019-11-13T22:16:11.123" v="1992"/>
          <ac:spMkLst>
            <pc:docMk/>
            <pc:sldMk cId="4157470207" sldId="685"/>
            <ac:spMk id="12" creationId="{ADEA0EB6-C646-4EA2-B10B-1609176362C6}"/>
          </ac:spMkLst>
        </pc:spChg>
      </pc:sldChg>
      <pc:sldChg chg="modSp setBg">
        <pc:chgData name="Fatima Cardoso" userId="1d8e5850c1f0e5fe" providerId="LiveId" clId="{19ABC08B-7ED1-4517-94C4-C8D23B2FE95E}" dt="2019-11-13T22:17:09.441" v="2023" actId="1076"/>
        <pc:sldMkLst>
          <pc:docMk/>
          <pc:sldMk cId="1068095186" sldId="688"/>
        </pc:sldMkLst>
        <pc:spChg chg="mod">
          <ac:chgData name="Fatima Cardoso" userId="1d8e5850c1f0e5fe" providerId="LiveId" clId="{19ABC08B-7ED1-4517-94C4-C8D23B2FE95E}" dt="2019-11-13T22:16:46.583" v="2013" actId="1076"/>
          <ac:spMkLst>
            <pc:docMk/>
            <pc:sldMk cId="1068095186" sldId="688"/>
            <ac:spMk id="5" creationId="{B0245C53-4378-4757-B4C7-E75F635EA186}"/>
          </ac:spMkLst>
        </pc:spChg>
        <pc:spChg chg="mod">
          <ac:chgData name="Fatima Cardoso" userId="1d8e5850c1f0e5fe" providerId="LiveId" clId="{19ABC08B-7ED1-4517-94C4-C8D23B2FE95E}" dt="2019-11-13T22:17:09.441" v="2023" actId="1076"/>
          <ac:spMkLst>
            <pc:docMk/>
            <pc:sldMk cId="1068095186" sldId="688"/>
            <ac:spMk id="28" creationId="{00000000-0000-0000-0000-000000000000}"/>
          </ac:spMkLst>
        </pc:spChg>
      </pc:sldChg>
      <pc:sldChg chg="addSp modSp setBg">
        <pc:chgData name="Fatima Cardoso" userId="1d8e5850c1f0e5fe" providerId="LiveId" clId="{19ABC08B-7ED1-4517-94C4-C8D23B2FE95E}" dt="2019-11-13T22:18:39.672" v="2033" actId="6549"/>
        <pc:sldMkLst>
          <pc:docMk/>
          <pc:sldMk cId="1957996532" sldId="692"/>
        </pc:sldMkLst>
        <pc:spChg chg="mod">
          <ac:chgData name="Fatima Cardoso" userId="1d8e5850c1f0e5fe" providerId="LiveId" clId="{19ABC08B-7ED1-4517-94C4-C8D23B2FE95E}" dt="2019-11-13T18:45:05.165" v="1002" actId="1076"/>
          <ac:spMkLst>
            <pc:docMk/>
            <pc:sldMk cId="1957996532" sldId="692"/>
            <ac:spMk id="2" creationId="{00000000-0000-0000-0000-000000000000}"/>
          </ac:spMkLst>
        </pc:spChg>
        <pc:spChg chg="mod">
          <ac:chgData name="Fatima Cardoso" userId="1d8e5850c1f0e5fe" providerId="LiveId" clId="{19ABC08B-7ED1-4517-94C4-C8D23B2FE95E}" dt="2019-11-13T22:18:39.672" v="2033" actId="6549"/>
          <ac:spMkLst>
            <pc:docMk/>
            <pc:sldMk cId="1957996532" sldId="692"/>
            <ac:spMk id="9" creationId="{3EC7C4D1-4BEF-4316-BDCD-05D9A7DAF56E}"/>
          </ac:spMkLst>
        </pc:spChg>
        <pc:spChg chg="add mod">
          <ac:chgData name="Fatima Cardoso" userId="1d8e5850c1f0e5fe" providerId="LiveId" clId="{19ABC08B-7ED1-4517-94C4-C8D23B2FE95E}" dt="2019-11-13T18:43:46.135" v="970" actId="20577"/>
          <ac:spMkLst>
            <pc:docMk/>
            <pc:sldMk cId="1957996532" sldId="692"/>
            <ac:spMk id="11" creationId="{E156BD9F-1CB0-4251-9C1D-750E4BF7182D}"/>
          </ac:spMkLst>
        </pc:spChg>
      </pc:sldChg>
      <pc:sldChg chg="addSp delSp modSp setBg">
        <pc:chgData name="Fatima Cardoso" userId="1d8e5850c1f0e5fe" providerId="LiveId" clId="{19ABC08B-7ED1-4517-94C4-C8D23B2FE95E}" dt="2019-11-13T22:36:54.121" v="2143"/>
        <pc:sldMkLst>
          <pc:docMk/>
          <pc:sldMk cId="1698582604" sldId="699"/>
        </pc:sldMkLst>
        <pc:spChg chg="del">
          <ac:chgData name="Fatima Cardoso" userId="1d8e5850c1f0e5fe" providerId="LiveId" clId="{19ABC08B-7ED1-4517-94C4-C8D23B2FE95E}" dt="2019-11-13T22:36:44.665" v="2141" actId="478"/>
          <ac:spMkLst>
            <pc:docMk/>
            <pc:sldMk cId="1698582604" sldId="699"/>
            <ac:spMk id="6" creationId="{F3C04E67-6B54-4B6B-AE10-302D48C53ED6}"/>
          </ac:spMkLst>
        </pc:spChg>
        <pc:spChg chg="add">
          <ac:chgData name="Fatima Cardoso" userId="1d8e5850c1f0e5fe" providerId="LiveId" clId="{19ABC08B-7ED1-4517-94C4-C8D23B2FE95E}" dt="2019-11-13T22:36:45.693" v="2142"/>
          <ac:spMkLst>
            <pc:docMk/>
            <pc:sldMk cId="1698582604" sldId="699"/>
            <ac:spMk id="7" creationId="{5F38F31F-9B88-45DD-A61C-2DAEE3E8999C}"/>
          </ac:spMkLst>
        </pc:spChg>
        <pc:spChg chg="mod">
          <ac:chgData name="Fatima Cardoso" userId="1d8e5850c1f0e5fe" providerId="LiveId" clId="{19ABC08B-7ED1-4517-94C4-C8D23B2FE95E}" dt="2019-11-13T19:46:58.803" v="1452" actId="313"/>
          <ac:spMkLst>
            <pc:docMk/>
            <pc:sldMk cId="1698582604" sldId="699"/>
            <ac:spMk id="27" creationId="{00000000-0000-0000-0000-000000000000}"/>
          </ac:spMkLst>
        </pc:spChg>
      </pc:sldChg>
      <pc:sldChg chg="del">
        <pc:chgData name="Fatima Cardoso" userId="1d8e5850c1f0e5fe" providerId="LiveId" clId="{19ABC08B-7ED1-4517-94C4-C8D23B2FE95E}" dt="2019-11-13T22:19:22.276" v="2040" actId="2696"/>
        <pc:sldMkLst>
          <pc:docMk/>
          <pc:sldMk cId="3443759686" sldId="701"/>
        </pc:sldMkLst>
      </pc:sldChg>
      <pc:sldChg chg="addSp delSp modSp">
        <pc:chgData name="Fatima Cardoso" userId="1d8e5850c1f0e5fe" providerId="LiveId" clId="{19ABC08B-7ED1-4517-94C4-C8D23B2FE95E}" dt="2019-11-13T22:23:27.845" v="2044" actId="1076"/>
        <pc:sldMkLst>
          <pc:docMk/>
          <pc:sldMk cId="4224313952" sldId="702"/>
        </pc:sldMkLst>
        <pc:spChg chg="del">
          <ac:chgData name="Fatima Cardoso" userId="1d8e5850c1f0e5fe" providerId="LiveId" clId="{19ABC08B-7ED1-4517-94C4-C8D23B2FE95E}" dt="2019-11-13T22:23:22.693" v="2042" actId="478"/>
          <ac:spMkLst>
            <pc:docMk/>
            <pc:sldMk cId="4224313952" sldId="702"/>
            <ac:spMk id="2" creationId="{9D92FE4E-61D1-4B54-9DC9-EE0857082FE0}"/>
          </ac:spMkLst>
        </pc:spChg>
        <pc:spChg chg="add mod">
          <ac:chgData name="Fatima Cardoso" userId="1d8e5850c1f0e5fe" providerId="LiveId" clId="{19ABC08B-7ED1-4517-94C4-C8D23B2FE95E}" dt="2019-11-13T22:23:27.845" v="2044" actId="1076"/>
          <ac:spMkLst>
            <pc:docMk/>
            <pc:sldMk cId="4224313952" sldId="702"/>
            <ac:spMk id="6" creationId="{84050355-F854-4433-9986-CA26E4DC3DAC}"/>
          </ac:spMkLst>
        </pc:spChg>
      </pc:sldChg>
      <pc:sldChg chg="addSp delSp">
        <pc:chgData name="Fatima Cardoso" userId="1d8e5850c1f0e5fe" providerId="LiveId" clId="{19ABC08B-7ED1-4517-94C4-C8D23B2FE95E}" dt="2019-11-13T22:24:30.004" v="2046"/>
        <pc:sldMkLst>
          <pc:docMk/>
          <pc:sldMk cId="2941691685" sldId="704"/>
        </pc:sldMkLst>
        <pc:spChg chg="del">
          <ac:chgData name="Fatima Cardoso" userId="1d8e5850c1f0e5fe" providerId="LiveId" clId="{19ABC08B-7ED1-4517-94C4-C8D23B2FE95E}" dt="2019-11-13T22:24:29.300" v="2045" actId="478"/>
          <ac:spMkLst>
            <pc:docMk/>
            <pc:sldMk cId="2941691685" sldId="704"/>
            <ac:spMk id="2" creationId="{9D92FE4E-61D1-4B54-9DC9-EE0857082FE0}"/>
          </ac:spMkLst>
        </pc:spChg>
        <pc:spChg chg="add">
          <ac:chgData name="Fatima Cardoso" userId="1d8e5850c1f0e5fe" providerId="LiveId" clId="{19ABC08B-7ED1-4517-94C4-C8D23B2FE95E}" dt="2019-11-13T22:24:30.004" v="2046"/>
          <ac:spMkLst>
            <pc:docMk/>
            <pc:sldMk cId="2941691685" sldId="704"/>
            <ac:spMk id="6" creationId="{28805FA0-21D8-4A54-A803-800C7168C914}"/>
          </ac:spMkLst>
        </pc:spChg>
      </pc:sldChg>
      <pc:sldChg chg="modSp">
        <pc:chgData name="Fatima Cardoso" userId="1d8e5850c1f0e5fe" providerId="LiveId" clId="{19ABC08B-7ED1-4517-94C4-C8D23B2FE95E}" dt="2019-11-13T22:26:40.306" v="2065" actId="20577"/>
        <pc:sldMkLst>
          <pc:docMk/>
          <pc:sldMk cId="3824767821" sldId="705"/>
        </pc:sldMkLst>
        <pc:spChg chg="mod">
          <ac:chgData name="Fatima Cardoso" userId="1d8e5850c1f0e5fe" providerId="LiveId" clId="{19ABC08B-7ED1-4517-94C4-C8D23B2FE95E}" dt="2019-11-13T22:26:40.306" v="2065" actId="20577"/>
          <ac:spMkLst>
            <pc:docMk/>
            <pc:sldMk cId="3824767821" sldId="705"/>
            <ac:spMk id="27" creationId="{00000000-0000-0000-0000-000000000000}"/>
          </ac:spMkLst>
        </pc:spChg>
      </pc:sldChg>
      <pc:sldChg chg="modSp add del setBg">
        <pc:chgData name="Fatima Cardoso" userId="1d8e5850c1f0e5fe" providerId="LiveId" clId="{19ABC08B-7ED1-4517-94C4-C8D23B2FE95E}" dt="2019-11-13T22:31:16.194" v="2091"/>
        <pc:sldMkLst>
          <pc:docMk/>
          <pc:sldMk cId="2529419448" sldId="706"/>
        </pc:sldMkLst>
        <pc:spChg chg="mod">
          <ac:chgData name="Fatima Cardoso" userId="1d8e5850c1f0e5fe" providerId="LiveId" clId="{19ABC08B-7ED1-4517-94C4-C8D23B2FE95E}" dt="2019-11-13T22:26:11.712" v="2058" actId="1076"/>
          <ac:spMkLst>
            <pc:docMk/>
            <pc:sldMk cId="2529419448" sldId="706"/>
            <ac:spMk id="9" creationId="{1FB4BB69-E517-4222-BA8E-78135BAF64C2}"/>
          </ac:spMkLst>
        </pc:spChg>
        <pc:spChg chg="mod">
          <ac:chgData name="Fatima Cardoso" userId="1d8e5850c1f0e5fe" providerId="LiveId" clId="{19ABC08B-7ED1-4517-94C4-C8D23B2FE95E}" dt="2019-11-13T22:26:20.282" v="2063" actId="20577"/>
          <ac:spMkLst>
            <pc:docMk/>
            <pc:sldMk cId="2529419448" sldId="706"/>
            <ac:spMk id="27" creationId="{00000000-0000-0000-0000-000000000000}"/>
          </ac:spMkLst>
        </pc:spChg>
      </pc:sldChg>
      <pc:sldChg chg="delSp modSp">
        <pc:chgData name="Fatima Cardoso" userId="1d8e5850c1f0e5fe" providerId="LiveId" clId="{19ABC08B-7ED1-4517-94C4-C8D23B2FE95E}" dt="2019-11-13T22:25:59.087" v="2057" actId="6549"/>
        <pc:sldMkLst>
          <pc:docMk/>
          <pc:sldMk cId="2446298979" sldId="707"/>
        </pc:sldMkLst>
        <pc:spChg chg="del">
          <ac:chgData name="Fatima Cardoso" userId="1d8e5850c1f0e5fe" providerId="LiveId" clId="{19ABC08B-7ED1-4517-94C4-C8D23B2FE95E}" dt="2019-11-13T22:25:43.613" v="2054" actId="478"/>
          <ac:spMkLst>
            <pc:docMk/>
            <pc:sldMk cId="2446298979" sldId="707"/>
            <ac:spMk id="9" creationId="{1FB4BB69-E517-4222-BA8E-78135BAF64C2}"/>
          </ac:spMkLst>
        </pc:spChg>
        <pc:spChg chg="mod">
          <ac:chgData name="Fatima Cardoso" userId="1d8e5850c1f0e5fe" providerId="LiveId" clId="{19ABC08B-7ED1-4517-94C4-C8D23B2FE95E}" dt="2019-11-13T22:25:59.087" v="2057" actId="6549"/>
          <ac:spMkLst>
            <pc:docMk/>
            <pc:sldMk cId="2446298979" sldId="707"/>
            <ac:spMk id="27" creationId="{00000000-0000-0000-0000-000000000000}"/>
          </ac:spMkLst>
        </pc:spChg>
      </pc:sldChg>
      <pc:sldChg chg="modSp">
        <pc:chgData name="Fatima Cardoso" userId="1d8e5850c1f0e5fe" providerId="LiveId" clId="{19ABC08B-7ED1-4517-94C4-C8D23B2FE95E}" dt="2019-11-13T19:05:14.496" v="1051" actId="14100"/>
        <pc:sldMkLst>
          <pc:docMk/>
          <pc:sldMk cId="2824320947" sldId="711"/>
        </pc:sldMkLst>
        <pc:spChg chg="mod">
          <ac:chgData name="Fatima Cardoso" userId="1d8e5850c1f0e5fe" providerId="LiveId" clId="{19ABC08B-7ED1-4517-94C4-C8D23B2FE95E}" dt="2019-11-13T19:05:03.015" v="1048" actId="20577"/>
          <ac:spMkLst>
            <pc:docMk/>
            <pc:sldMk cId="2824320947" sldId="711"/>
            <ac:spMk id="2" creationId="{A6BF2E34-C32A-4064-8D09-5127786C62A6}"/>
          </ac:spMkLst>
        </pc:spChg>
        <pc:spChg chg="mod">
          <ac:chgData name="Fatima Cardoso" userId="1d8e5850c1f0e5fe" providerId="LiveId" clId="{19ABC08B-7ED1-4517-94C4-C8D23B2FE95E}" dt="2019-11-13T19:05:14.496" v="1051" actId="14100"/>
          <ac:spMkLst>
            <pc:docMk/>
            <pc:sldMk cId="2824320947" sldId="711"/>
            <ac:spMk id="3" creationId="{46C830D0-8257-4F27-B276-9F509723760B}"/>
          </ac:spMkLst>
        </pc:spChg>
      </pc:sldChg>
      <pc:sldChg chg="delSp modSp">
        <pc:chgData name="Fatima Cardoso" userId="1d8e5850c1f0e5fe" providerId="LiveId" clId="{19ABC08B-7ED1-4517-94C4-C8D23B2FE95E}" dt="2019-11-13T19:50:29.580" v="1865" actId="20577"/>
        <pc:sldMkLst>
          <pc:docMk/>
          <pc:sldMk cId="2817664537" sldId="712"/>
        </pc:sldMkLst>
        <pc:spChg chg="mod">
          <ac:chgData name="Fatima Cardoso" userId="1d8e5850c1f0e5fe" providerId="LiveId" clId="{19ABC08B-7ED1-4517-94C4-C8D23B2FE95E}" dt="2019-11-13T19:50:29.580" v="1865" actId="20577"/>
          <ac:spMkLst>
            <pc:docMk/>
            <pc:sldMk cId="2817664537" sldId="712"/>
            <ac:spMk id="2" creationId="{A6BF2E34-C32A-4064-8D09-5127786C62A6}"/>
          </ac:spMkLst>
        </pc:spChg>
        <pc:spChg chg="del">
          <ac:chgData name="Fatima Cardoso" userId="1d8e5850c1f0e5fe" providerId="LiveId" clId="{19ABC08B-7ED1-4517-94C4-C8D23B2FE95E}" dt="2019-11-13T19:45:27.610" v="1439" actId="478"/>
          <ac:spMkLst>
            <pc:docMk/>
            <pc:sldMk cId="2817664537" sldId="712"/>
            <ac:spMk id="8" creationId="{C1870413-EF5D-4088-9916-DE3B65EBFF5B}"/>
          </ac:spMkLst>
        </pc:spChg>
      </pc:sldChg>
      <pc:sldChg chg="modSp">
        <pc:chgData name="Fatima Cardoso" userId="1d8e5850c1f0e5fe" providerId="LiveId" clId="{19ABC08B-7ED1-4517-94C4-C8D23B2FE95E}" dt="2019-11-13T22:38:00.173" v="2145" actId="20577"/>
        <pc:sldMkLst>
          <pc:docMk/>
          <pc:sldMk cId="3032446535" sldId="713"/>
        </pc:sldMkLst>
        <pc:spChg chg="mod">
          <ac:chgData name="Fatima Cardoso" userId="1d8e5850c1f0e5fe" providerId="LiveId" clId="{19ABC08B-7ED1-4517-94C4-C8D23B2FE95E}" dt="2019-11-13T22:38:00.173" v="2145" actId="20577"/>
          <ac:spMkLst>
            <pc:docMk/>
            <pc:sldMk cId="3032446535" sldId="713"/>
            <ac:spMk id="7" creationId="{DC3ABB2A-3BC2-464E-8C02-5F2DAFD9D717}"/>
          </ac:spMkLst>
        </pc:spChg>
        <pc:spChg chg="mod">
          <ac:chgData name="Fatima Cardoso" userId="1d8e5850c1f0e5fe" providerId="LiveId" clId="{19ABC08B-7ED1-4517-94C4-C8D23B2FE95E}" dt="2019-11-13T19:35:06.430" v="1152" actId="1076"/>
          <ac:spMkLst>
            <pc:docMk/>
            <pc:sldMk cId="3032446535" sldId="713"/>
            <ac:spMk id="11" creationId="{601A179C-4521-4C21-97B1-F49974972016}"/>
          </ac:spMkLst>
        </pc:spChg>
      </pc:sldChg>
      <pc:sldChg chg="addSp delSp">
        <pc:chgData name="Fatima Cardoso" userId="1d8e5850c1f0e5fe" providerId="LiveId" clId="{19ABC08B-7ED1-4517-94C4-C8D23B2FE95E}" dt="2019-11-13T22:38:24.428" v="2147"/>
        <pc:sldMkLst>
          <pc:docMk/>
          <pc:sldMk cId="912147576" sldId="714"/>
        </pc:sldMkLst>
        <pc:spChg chg="del">
          <ac:chgData name="Fatima Cardoso" userId="1d8e5850c1f0e5fe" providerId="LiveId" clId="{19ABC08B-7ED1-4517-94C4-C8D23B2FE95E}" dt="2019-11-13T22:38:23.651" v="2146" actId="478"/>
          <ac:spMkLst>
            <pc:docMk/>
            <pc:sldMk cId="912147576" sldId="714"/>
            <ac:spMk id="6" creationId="{C5E31698-DC90-4439-A5DC-A8AB98B0D39B}"/>
          </ac:spMkLst>
        </pc:spChg>
        <pc:spChg chg="add">
          <ac:chgData name="Fatima Cardoso" userId="1d8e5850c1f0e5fe" providerId="LiveId" clId="{19ABC08B-7ED1-4517-94C4-C8D23B2FE95E}" dt="2019-11-13T22:38:24.428" v="2147"/>
          <ac:spMkLst>
            <pc:docMk/>
            <pc:sldMk cId="912147576" sldId="714"/>
            <ac:spMk id="9" creationId="{3B737453-4BD4-4D89-8C1D-E537C47406F2}"/>
          </ac:spMkLst>
        </pc:spChg>
      </pc:sldChg>
      <pc:sldChg chg="modSp">
        <pc:chgData name="Fatima Cardoso" userId="1d8e5850c1f0e5fe" providerId="LiveId" clId="{19ABC08B-7ED1-4517-94C4-C8D23B2FE95E}" dt="2019-11-13T19:51:05.854" v="1868" actId="20577"/>
        <pc:sldMkLst>
          <pc:docMk/>
          <pc:sldMk cId="2344397961" sldId="715"/>
        </pc:sldMkLst>
        <pc:spChg chg="mod">
          <ac:chgData name="Fatima Cardoso" userId="1d8e5850c1f0e5fe" providerId="LiveId" clId="{19ABC08B-7ED1-4517-94C4-C8D23B2FE95E}" dt="2019-11-13T19:51:05.854" v="1868" actId="20577"/>
          <ac:spMkLst>
            <pc:docMk/>
            <pc:sldMk cId="2344397961" sldId="715"/>
            <ac:spMk id="8" creationId="{2E1AA422-6626-4438-A1C6-02BE2D6AEB4E}"/>
          </ac:spMkLst>
        </pc:spChg>
      </pc:sldChg>
      <pc:sldChg chg="modSp">
        <pc:chgData name="Fatima Cardoso" userId="1d8e5850c1f0e5fe" providerId="LiveId" clId="{19ABC08B-7ED1-4517-94C4-C8D23B2FE95E}" dt="2019-11-13T19:54:48.021" v="1902" actId="20577"/>
        <pc:sldMkLst>
          <pc:docMk/>
          <pc:sldMk cId="2038699533" sldId="717"/>
        </pc:sldMkLst>
        <pc:spChg chg="mod">
          <ac:chgData name="Fatima Cardoso" userId="1d8e5850c1f0e5fe" providerId="LiveId" clId="{19ABC08B-7ED1-4517-94C4-C8D23B2FE95E}" dt="2019-11-13T19:54:48.021" v="1902" actId="20577"/>
          <ac:spMkLst>
            <pc:docMk/>
            <pc:sldMk cId="2038699533" sldId="717"/>
            <ac:spMk id="8" creationId="{AF2090FA-EF13-4A99-B127-4B8398E1689E}"/>
          </ac:spMkLst>
        </pc:spChg>
      </pc:sldChg>
      <pc:sldChg chg="modSp">
        <pc:chgData name="Fatima Cardoso" userId="1d8e5850c1f0e5fe" providerId="LiveId" clId="{19ABC08B-7ED1-4517-94C4-C8D23B2FE95E}" dt="2019-11-13T18:50:47.160" v="1042" actId="1076"/>
        <pc:sldMkLst>
          <pc:docMk/>
          <pc:sldMk cId="1137422529" sldId="718"/>
        </pc:sldMkLst>
        <pc:spChg chg="mod">
          <ac:chgData name="Fatima Cardoso" userId="1d8e5850c1f0e5fe" providerId="LiveId" clId="{19ABC08B-7ED1-4517-94C4-C8D23B2FE95E}" dt="2019-11-13T18:50:47.160" v="1042" actId="1076"/>
          <ac:spMkLst>
            <pc:docMk/>
            <pc:sldMk cId="1137422529" sldId="718"/>
            <ac:spMk id="27" creationId="{00000000-0000-0000-0000-000000000000}"/>
          </ac:spMkLst>
        </pc:spChg>
      </pc:sldChg>
      <pc:sldChg chg="modSp">
        <pc:chgData name="Fatima Cardoso" userId="1d8e5850c1f0e5fe" providerId="LiveId" clId="{19ABC08B-7ED1-4517-94C4-C8D23B2FE95E}" dt="2019-11-13T22:50:37.963" v="2268" actId="20577"/>
        <pc:sldMkLst>
          <pc:docMk/>
          <pc:sldMk cId="3783728713" sldId="719"/>
        </pc:sldMkLst>
        <pc:spChg chg="mod">
          <ac:chgData name="Fatima Cardoso" userId="1d8e5850c1f0e5fe" providerId="LiveId" clId="{19ABC08B-7ED1-4517-94C4-C8D23B2FE95E}" dt="2019-11-13T22:50:37.963" v="2268" actId="20577"/>
          <ac:spMkLst>
            <pc:docMk/>
            <pc:sldMk cId="3783728713" sldId="719"/>
            <ac:spMk id="2" creationId="{00000000-0000-0000-0000-000000000000}"/>
          </ac:spMkLst>
        </pc:spChg>
      </pc:sldChg>
      <pc:sldChg chg="modSp">
        <pc:chgData name="Fatima Cardoso" userId="1d8e5850c1f0e5fe" providerId="LiveId" clId="{19ABC08B-7ED1-4517-94C4-C8D23B2FE95E}" dt="2019-11-13T19:37:25.826" v="1181" actId="1076"/>
        <pc:sldMkLst>
          <pc:docMk/>
          <pc:sldMk cId="1015193912" sldId="720"/>
        </pc:sldMkLst>
        <pc:spChg chg="mod">
          <ac:chgData name="Fatima Cardoso" userId="1d8e5850c1f0e5fe" providerId="LiveId" clId="{19ABC08B-7ED1-4517-94C4-C8D23B2FE95E}" dt="2019-11-13T19:37:25.826" v="1181" actId="1076"/>
          <ac:spMkLst>
            <pc:docMk/>
            <pc:sldMk cId="1015193912" sldId="720"/>
            <ac:spMk id="2" creationId="{00000000-0000-0000-0000-000000000000}"/>
          </ac:spMkLst>
        </pc:spChg>
      </pc:sldChg>
      <pc:sldChg chg="addSp modSp">
        <pc:chgData name="Fatima Cardoso" userId="1d8e5850c1f0e5fe" providerId="LiveId" clId="{19ABC08B-7ED1-4517-94C4-C8D23B2FE95E}" dt="2019-11-13T18:05:17.539" v="545" actId="255"/>
        <pc:sldMkLst>
          <pc:docMk/>
          <pc:sldMk cId="1344758836" sldId="721"/>
        </pc:sldMkLst>
        <pc:spChg chg="mod">
          <ac:chgData name="Fatima Cardoso" userId="1d8e5850c1f0e5fe" providerId="LiveId" clId="{19ABC08B-7ED1-4517-94C4-C8D23B2FE95E}" dt="2019-11-13T18:05:10.167" v="543" actId="1076"/>
          <ac:spMkLst>
            <pc:docMk/>
            <pc:sldMk cId="1344758836" sldId="721"/>
            <ac:spMk id="6" creationId="{6BF698F0-4B8E-46BC-9476-E9D0B0A6B0A7}"/>
          </ac:spMkLst>
        </pc:spChg>
        <pc:spChg chg="mod">
          <ac:chgData name="Fatima Cardoso" userId="1d8e5850c1f0e5fe" providerId="LiveId" clId="{19ABC08B-7ED1-4517-94C4-C8D23B2FE95E}" dt="2019-11-13T18:05:07.491" v="542" actId="1076"/>
          <ac:spMkLst>
            <pc:docMk/>
            <pc:sldMk cId="1344758836" sldId="721"/>
            <ac:spMk id="7" creationId="{AA576982-1C09-4E8B-B346-080F3CCE5B85}"/>
          </ac:spMkLst>
        </pc:spChg>
        <pc:spChg chg="add mod">
          <ac:chgData name="Fatima Cardoso" userId="1d8e5850c1f0e5fe" providerId="LiveId" clId="{19ABC08B-7ED1-4517-94C4-C8D23B2FE95E}" dt="2019-11-13T18:05:17.539" v="545" actId="255"/>
          <ac:spMkLst>
            <pc:docMk/>
            <pc:sldMk cId="1344758836" sldId="721"/>
            <ac:spMk id="8" creationId="{D968AB3E-4636-4D62-A217-A5CC6996A958}"/>
          </ac:spMkLst>
        </pc:spChg>
      </pc:sldChg>
      <pc:sldChg chg="modSp add">
        <pc:chgData name="Fatima Cardoso" userId="1d8e5850c1f0e5fe" providerId="LiveId" clId="{19ABC08B-7ED1-4517-94C4-C8D23B2FE95E}" dt="2019-11-13T17:47:18.892" v="178" actId="207"/>
        <pc:sldMkLst>
          <pc:docMk/>
          <pc:sldMk cId="1932618914" sldId="724"/>
        </pc:sldMkLst>
        <pc:spChg chg="mod">
          <ac:chgData name="Fatima Cardoso" userId="1d8e5850c1f0e5fe" providerId="LiveId" clId="{19ABC08B-7ED1-4517-94C4-C8D23B2FE95E}" dt="2019-11-13T17:47:18.892" v="178" actId="207"/>
          <ac:spMkLst>
            <pc:docMk/>
            <pc:sldMk cId="1932618914" sldId="724"/>
            <ac:spMk id="8" creationId="{F69A6138-7363-4702-BD33-D4F5E8FB29FD}"/>
          </ac:spMkLst>
        </pc:spChg>
        <pc:spChg chg="mod">
          <ac:chgData name="Fatima Cardoso" userId="1d8e5850c1f0e5fe" providerId="LiveId" clId="{19ABC08B-7ED1-4517-94C4-C8D23B2FE95E}" dt="2019-11-13T17:45:50.633" v="23" actId="20577"/>
          <ac:spMkLst>
            <pc:docMk/>
            <pc:sldMk cId="1932618914" sldId="724"/>
            <ac:spMk id="28" creationId="{00000000-0000-0000-0000-000000000000}"/>
          </ac:spMkLst>
        </pc:spChg>
      </pc:sldChg>
      <pc:sldChg chg="delSp modSp add">
        <pc:chgData name="Fatima Cardoso" userId="1d8e5850c1f0e5fe" providerId="LiveId" clId="{19ABC08B-7ED1-4517-94C4-C8D23B2FE95E}" dt="2019-11-13T17:51:34.058" v="292" actId="207"/>
        <pc:sldMkLst>
          <pc:docMk/>
          <pc:sldMk cId="1179814225" sldId="725"/>
        </pc:sldMkLst>
        <pc:spChg chg="mod">
          <ac:chgData name="Fatima Cardoso" userId="1d8e5850c1f0e5fe" providerId="LiveId" clId="{19ABC08B-7ED1-4517-94C4-C8D23B2FE95E}" dt="2019-11-13T17:48:32.498" v="184" actId="20577"/>
          <ac:spMkLst>
            <pc:docMk/>
            <pc:sldMk cId="1179814225" sldId="725"/>
            <ac:spMk id="9" creationId="{697F323F-EBEC-41D3-8820-0B29A510BCBC}"/>
          </ac:spMkLst>
        </pc:spChg>
        <pc:spChg chg="mod">
          <ac:chgData name="Fatima Cardoso" userId="1d8e5850c1f0e5fe" providerId="LiveId" clId="{19ABC08B-7ED1-4517-94C4-C8D23B2FE95E}" dt="2019-11-13T17:51:34.058" v="292" actId="207"/>
          <ac:spMkLst>
            <pc:docMk/>
            <pc:sldMk cId="1179814225" sldId="725"/>
            <ac:spMk id="30" creationId="{00000000-0000-0000-0000-000000000000}"/>
          </ac:spMkLst>
        </pc:spChg>
        <pc:spChg chg="mod">
          <ac:chgData name="Fatima Cardoso" userId="1d8e5850c1f0e5fe" providerId="LiveId" clId="{19ABC08B-7ED1-4517-94C4-C8D23B2FE95E}" dt="2019-11-13T17:51:21.879" v="289" actId="1076"/>
          <ac:spMkLst>
            <pc:docMk/>
            <pc:sldMk cId="1179814225" sldId="725"/>
            <ac:spMk id="31" creationId="{00000000-0000-0000-0000-000000000000}"/>
          </ac:spMkLst>
        </pc:spChg>
        <pc:spChg chg="del">
          <ac:chgData name="Fatima Cardoso" userId="1d8e5850c1f0e5fe" providerId="LiveId" clId="{19ABC08B-7ED1-4517-94C4-C8D23B2FE95E}" dt="2019-11-13T17:49:08.639" v="216" actId="478"/>
          <ac:spMkLst>
            <pc:docMk/>
            <pc:sldMk cId="1179814225" sldId="725"/>
            <ac:spMk id="32" creationId="{00000000-0000-0000-0000-000000000000}"/>
          </ac:spMkLst>
        </pc:spChg>
        <pc:spChg chg="del">
          <ac:chgData name="Fatima Cardoso" userId="1d8e5850c1f0e5fe" providerId="LiveId" clId="{19ABC08B-7ED1-4517-94C4-C8D23B2FE95E}" dt="2019-11-13T17:49:06.178" v="215" actId="478"/>
          <ac:spMkLst>
            <pc:docMk/>
            <pc:sldMk cId="1179814225" sldId="725"/>
            <ac:spMk id="33" creationId="{00000000-0000-0000-0000-000000000000}"/>
          </ac:spMkLst>
        </pc:spChg>
      </pc:sldChg>
      <pc:sldChg chg="add del">
        <pc:chgData name="Fatima Cardoso" userId="1d8e5850c1f0e5fe" providerId="LiveId" clId="{19ABC08B-7ED1-4517-94C4-C8D23B2FE95E}" dt="2019-11-13T17:48:15.945" v="180" actId="2696"/>
        <pc:sldMkLst>
          <pc:docMk/>
          <pc:sldMk cId="3930418292" sldId="725"/>
        </pc:sldMkLst>
      </pc:sldChg>
      <pc:sldChg chg="delSp modSp add">
        <pc:chgData name="Fatima Cardoso" userId="1d8e5850c1f0e5fe" providerId="LiveId" clId="{19ABC08B-7ED1-4517-94C4-C8D23B2FE95E}" dt="2019-11-13T18:32:30.526" v="581" actId="478"/>
        <pc:sldMkLst>
          <pc:docMk/>
          <pc:sldMk cId="1844868792" sldId="726"/>
        </pc:sldMkLst>
        <pc:spChg chg="del">
          <ac:chgData name="Fatima Cardoso" userId="1d8e5850c1f0e5fe" providerId="LiveId" clId="{19ABC08B-7ED1-4517-94C4-C8D23B2FE95E}" dt="2019-11-13T18:32:19.797" v="578" actId="478"/>
          <ac:spMkLst>
            <pc:docMk/>
            <pc:sldMk cId="1844868792" sldId="726"/>
            <ac:spMk id="30" creationId="{00000000-0000-0000-0000-000000000000}"/>
          </ac:spMkLst>
        </pc:spChg>
        <pc:spChg chg="del">
          <ac:chgData name="Fatima Cardoso" userId="1d8e5850c1f0e5fe" providerId="LiveId" clId="{19ABC08B-7ED1-4517-94C4-C8D23B2FE95E}" dt="2019-11-13T18:32:30.526" v="581" actId="478"/>
          <ac:spMkLst>
            <pc:docMk/>
            <pc:sldMk cId="1844868792" sldId="726"/>
            <ac:spMk id="32" creationId="{00000000-0000-0000-0000-000000000000}"/>
          </ac:spMkLst>
        </pc:spChg>
        <pc:spChg chg="mod">
          <ac:chgData name="Fatima Cardoso" userId="1d8e5850c1f0e5fe" providerId="LiveId" clId="{19ABC08B-7ED1-4517-94C4-C8D23B2FE95E}" dt="2019-11-13T18:32:24.074" v="579" actId="1076"/>
          <ac:spMkLst>
            <pc:docMk/>
            <pc:sldMk cId="1844868792" sldId="726"/>
            <ac:spMk id="33" creationId="{00000000-0000-0000-0000-000000000000}"/>
          </ac:spMkLst>
        </pc:spChg>
      </pc:sldChg>
      <pc:sldChg chg="addSp delSp modSp add">
        <pc:chgData name="Fatima Cardoso" userId="1d8e5850c1f0e5fe" providerId="LiveId" clId="{19ABC08B-7ED1-4517-94C4-C8D23B2FE95E}" dt="2019-11-13T22:43:05.891" v="2163" actId="20577"/>
        <pc:sldMkLst>
          <pc:docMk/>
          <pc:sldMk cId="497176516" sldId="727"/>
        </pc:sldMkLst>
        <pc:spChg chg="add mod">
          <ac:chgData name="Fatima Cardoso" userId="1d8e5850c1f0e5fe" providerId="LiveId" clId="{19ABC08B-7ED1-4517-94C4-C8D23B2FE95E}" dt="2019-11-13T22:43:05.891" v="2163" actId="20577"/>
          <ac:spMkLst>
            <pc:docMk/>
            <pc:sldMk cId="497176516" sldId="727"/>
            <ac:spMk id="7" creationId="{503FC512-2E30-4730-953D-77FAE0B22597}"/>
          </ac:spMkLst>
        </pc:spChg>
        <pc:spChg chg="mod">
          <ac:chgData name="Fatima Cardoso" userId="1d8e5850c1f0e5fe" providerId="LiveId" clId="{19ABC08B-7ED1-4517-94C4-C8D23B2FE95E}" dt="2019-11-13T18:32:37.909" v="583" actId="1076"/>
          <ac:spMkLst>
            <pc:docMk/>
            <pc:sldMk cId="497176516" sldId="727"/>
            <ac:spMk id="32" creationId="{00000000-0000-0000-0000-000000000000}"/>
          </ac:spMkLst>
        </pc:spChg>
        <pc:spChg chg="del">
          <ac:chgData name="Fatima Cardoso" userId="1d8e5850c1f0e5fe" providerId="LiveId" clId="{19ABC08B-7ED1-4517-94C4-C8D23B2FE95E}" dt="2019-11-13T18:32:34.152" v="582" actId="478"/>
          <ac:spMkLst>
            <pc:docMk/>
            <pc:sldMk cId="497176516" sldId="727"/>
            <ac:spMk id="33" creationId="{00000000-0000-0000-0000-000000000000}"/>
          </ac:spMkLst>
        </pc:spChg>
      </pc:sldChg>
      <pc:sldChg chg="delSp modSp add">
        <pc:chgData name="Fatima Cardoso" userId="1d8e5850c1f0e5fe" providerId="LiveId" clId="{19ABC08B-7ED1-4517-94C4-C8D23B2FE95E}" dt="2019-11-13T22:43:11.652" v="2166" actId="20577"/>
        <pc:sldMkLst>
          <pc:docMk/>
          <pc:sldMk cId="3604240576" sldId="728"/>
        </pc:sldMkLst>
        <pc:spChg chg="del">
          <ac:chgData name="Fatima Cardoso" userId="1d8e5850c1f0e5fe" providerId="LiveId" clId="{19ABC08B-7ED1-4517-94C4-C8D23B2FE95E}" dt="2019-11-13T18:33:39.269" v="596" actId="478"/>
          <ac:spMkLst>
            <pc:docMk/>
            <pc:sldMk cId="3604240576" sldId="728"/>
            <ac:spMk id="7" creationId="{503FC512-2E30-4730-953D-77FAE0B22597}"/>
          </ac:spMkLst>
        </pc:spChg>
        <pc:spChg chg="mod">
          <ac:chgData name="Fatima Cardoso" userId="1d8e5850c1f0e5fe" providerId="LiveId" clId="{19ABC08B-7ED1-4517-94C4-C8D23B2FE95E}" dt="2019-11-13T22:43:11.652" v="2166" actId="20577"/>
          <ac:spMkLst>
            <pc:docMk/>
            <pc:sldMk cId="3604240576" sldId="728"/>
            <ac:spMk id="9" creationId="{697F323F-EBEC-41D3-8820-0B29A510BCBC}"/>
          </ac:spMkLst>
        </pc:spChg>
        <pc:spChg chg="mod">
          <ac:chgData name="Fatima Cardoso" userId="1d8e5850c1f0e5fe" providerId="LiveId" clId="{19ABC08B-7ED1-4517-94C4-C8D23B2FE95E}" dt="2019-11-13T18:36:37.921" v="934" actId="1076"/>
          <ac:spMkLst>
            <pc:docMk/>
            <pc:sldMk cId="3604240576" sldId="728"/>
            <ac:spMk id="32" creationId="{00000000-0000-0000-0000-000000000000}"/>
          </ac:spMkLst>
        </pc:spChg>
      </pc:sldChg>
      <pc:sldChg chg="modSp add">
        <pc:chgData name="Fatima Cardoso" userId="1d8e5850c1f0e5fe" providerId="LiveId" clId="{19ABC08B-7ED1-4517-94C4-C8D23B2FE95E}" dt="2019-11-13T22:55:23.141" v="2324" actId="20577"/>
        <pc:sldMkLst>
          <pc:docMk/>
          <pc:sldMk cId="1710035479" sldId="729"/>
        </pc:sldMkLst>
        <pc:spChg chg="mod">
          <ac:chgData name="Fatima Cardoso" userId="1d8e5850c1f0e5fe" providerId="LiveId" clId="{19ABC08B-7ED1-4517-94C4-C8D23B2FE95E}" dt="2019-11-13T22:55:23.141" v="2324" actId="20577"/>
          <ac:spMkLst>
            <pc:docMk/>
            <pc:sldMk cId="1710035479" sldId="729"/>
            <ac:spMk id="27" creationId="{00000000-0000-0000-0000-000000000000}"/>
          </ac:spMkLst>
        </pc:spChg>
      </pc:sldChg>
      <pc:sldChg chg="setBg">
        <pc:chgData name="Fatima Cardoso" userId="1d8e5850c1f0e5fe" providerId="LiveId" clId="{19ABC08B-7ED1-4517-94C4-C8D23B2FE95E}" dt="2019-11-13T22:28:13.804" v="2067"/>
        <pc:sldMkLst>
          <pc:docMk/>
          <pc:sldMk cId="2371040795" sldId="730"/>
        </pc:sldMkLst>
      </pc:sldChg>
      <pc:sldChg chg="modSp add setBg">
        <pc:chgData name="Fatima Cardoso" userId="1d8e5850c1f0e5fe" providerId="LiveId" clId="{19ABC08B-7ED1-4517-94C4-C8D23B2FE95E}" dt="2019-11-13T22:48:25.313" v="2266"/>
        <pc:sldMkLst>
          <pc:docMk/>
          <pc:sldMk cId="1843490488" sldId="731"/>
        </pc:sldMkLst>
        <pc:spChg chg="mod">
          <ac:chgData name="Fatima Cardoso" userId="1d8e5850c1f0e5fe" providerId="LiveId" clId="{19ABC08B-7ED1-4517-94C4-C8D23B2FE95E}" dt="2019-11-13T22:48:11.274" v="2264" actId="1076"/>
          <ac:spMkLst>
            <pc:docMk/>
            <pc:sldMk cId="1843490488" sldId="731"/>
            <ac:spMk id="6" creationId="{109561A7-C899-4090-A7F0-3AF02B565532}"/>
          </ac:spMkLst>
        </pc:spChg>
        <pc:spChg chg="mod">
          <ac:chgData name="Fatima Cardoso" userId="1d8e5850c1f0e5fe" providerId="LiveId" clId="{19ABC08B-7ED1-4517-94C4-C8D23B2FE95E}" dt="2019-11-13T22:48:16.919" v="2265" actId="207"/>
          <ac:spMkLst>
            <pc:docMk/>
            <pc:sldMk cId="1843490488" sldId="731"/>
            <ac:spMk id="9" creationId="{7CFE2A60-2DFD-4F02-AA03-02C1453C221F}"/>
          </ac:spMkLst>
        </pc:spChg>
      </pc:sldChg>
    </pc:docChg>
  </pc:docChgLst>
  <pc:docChgLst>
    <pc:chgData name="Fatima Cardoso" userId="1d8e5850c1f0e5fe" providerId="LiveId" clId="{BDAEE7C0-7330-4976-AC6D-1364585E96CB}"/>
    <pc:docChg chg="modSld">
      <pc:chgData name="Fatima Cardoso" userId="1d8e5850c1f0e5fe" providerId="LiveId" clId="{BDAEE7C0-7330-4976-AC6D-1364585E96CB}" dt="2020-08-21T09:34:10.067" v="1" actId="20577"/>
      <pc:docMkLst>
        <pc:docMk/>
      </pc:docMkLst>
      <pc:sldChg chg="modSp mod">
        <pc:chgData name="Fatima Cardoso" userId="1d8e5850c1f0e5fe" providerId="LiveId" clId="{BDAEE7C0-7330-4976-AC6D-1364585E96CB}" dt="2020-08-21T09:34:10.067" v="1" actId="20577"/>
        <pc:sldMkLst>
          <pc:docMk/>
          <pc:sldMk cId="2267062291" sldId="738"/>
        </pc:sldMkLst>
        <pc:spChg chg="mod">
          <ac:chgData name="Fatima Cardoso" userId="1d8e5850c1f0e5fe" providerId="LiveId" clId="{BDAEE7C0-7330-4976-AC6D-1364585E96CB}" dt="2020-08-21T09:34:10.067" v="1" actId="20577"/>
          <ac:spMkLst>
            <pc:docMk/>
            <pc:sldMk cId="2267062291" sldId="738"/>
            <ac:spMk id="25" creationId="{00000000-0000-0000-0000-000000000000}"/>
          </ac:spMkLst>
        </pc:spChg>
      </pc:sldChg>
    </pc:docChg>
  </pc:docChgLst>
  <pc:docChgLst>
    <pc:chgData name="Fatima Cardoso" userId="1d8e5850c1f0e5fe" providerId="LiveId" clId="{A72D6C9B-6180-43F5-9877-76B3B7114325}"/>
    <pc:docChg chg="custSel addSld delSld modSld sldOrd delMainMaster">
      <pc:chgData name="Fatima Cardoso" userId="1d8e5850c1f0e5fe" providerId="LiveId" clId="{A72D6C9B-6180-43F5-9877-76B3B7114325}" dt="2020-01-20T12:38:24.373" v="302" actId="6549"/>
      <pc:docMkLst>
        <pc:docMk/>
      </pc:docMkLst>
      <pc:sldChg chg="del">
        <pc:chgData name="Fatima Cardoso" userId="1d8e5850c1f0e5fe" providerId="LiveId" clId="{A72D6C9B-6180-43F5-9877-76B3B7114325}" dt="2020-01-20T11:52:53.839" v="0" actId="47"/>
        <pc:sldMkLst>
          <pc:docMk/>
          <pc:sldMk cId="3189162969" sldId="323"/>
        </pc:sldMkLst>
      </pc:sldChg>
      <pc:sldChg chg="delSp modSp setBg">
        <pc:chgData name="Fatima Cardoso" userId="1d8e5850c1f0e5fe" providerId="LiveId" clId="{A72D6C9B-6180-43F5-9877-76B3B7114325}" dt="2020-01-20T12:28:43.282" v="204"/>
        <pc:sldMkLst>
          <pc:docMk/>
          <pc:sldMk cId="121876382" sldId="455"/>
        </pc:sldMkLst>
        <pc:spChg chg="mod">
          <ac:chgData name="Fatima Cardoso" userId="1d8e5850c1f0e5fe" providerId="LiveId" clId="{A72D6C9B-6180-43F5-9877-76B3B7114325}" dt="2020-01-20T12:05:38.168" v="203" actId="1076"/>
          <ac:spMkLst>
            <pc:docMk/>
            <pc:sldMk cId="121876382" sldId="455"/>
            <ac:spMk id="2" creationId="{00000000-0000-0000-0000-000000000000}"/>
          </ac:spMkLst>
        </pc:spChg>
        <pc:spChg chg="del">
          <ac:chgData name="Fatima Cardoso" userId="1d8e5850c1f0e5fe" providerId="LiveId" clId="{A72D6C9B-6180-43F5-9877-76B3B7114325}" dt="2020-01-20T12:05:34.179" v="202" actId="478"/>
          <ac:spMkLst>
            <pc:docMk/>
            <pc:sldMk cId="121876382" sldId="455"/>
            <ac:spMk id="4" creationId="{19DAF0C1-5DDA-41F4-8BDC-EBB06C1ADA71}"/>
          </ac:spMkLst>
        </pc:spChg>
      </pc:sldChg>
      <pc:sldChg chg="modSp">
        <pc:chgData name="Fatima Cardoso" userId="1d8e5850c1f0e5fe" providerId="LiveId" clId="{A72D6C9B-6180-43F5-9877-76B3B7114325}" dt="2020-01-20T12:36:44.961" v="272" actId="207"/>
        <pc:sldMkLst>
          <pc:docMk/>
          <pc:sldMk cId="121876382" sldId="458"/>
        </pc:sldMkLst>
        <pc:spChg chg="mod">
          <ac:chgData name="Fatima Cardoso" userId="1d8e5850c1f0e5fe" providerId="LiveId" clId="{A72D6C9B-6180-43F5-9877-76B3B7114325}" dt="2020-01-20T12:36:44.961" v="272" actId="207"/>
          <ac:spMkLst>
            <pc:docMk/>
            <pc:sldMk cId="121876382" sldId="458"/>
            <ac:spMk id="2" creationId="{00000000-0000-0000-0000-000000000000}"/>
          </ac:spMkLst>
        </pc:spChg>
      </pc:sldChg>
      <pc:sldChg chg="modSp">
        <pc:chgData name="Fatima Cardoso" userId="1d8e5850c1f0e5fe" providerId="LiveId" clId="{A72D6C9B-6180-43F5-9877-76B3B7114325}" dt="2020-01-20T12:36:24.413" v="270" actId="6549"/>
        <pc:sldMkLst>
          <pc:docMk/>
          <pc:sldMk cId="121876382" sldId="469"/>
        </pc:sldMkLst>
        <pc:spChg chg="mod">
          <ac:chgData name="Fatima Cardoso" userId="1d8e5850c1f0e5fe" providerId="LiveId" clId="{A72D6C9B-6180-43F5-9877-76B3B7114325}" dt="2020-01-20T12:36:24.413" v="270" actId="6549"/>
          <ac:spMkLst>
            <pc:docMk/>
            <pc:sldMk cId="121876382" sldId="469"/>
            <ac:spMk id="2" creationId="{00000000-0000-0000-0000-000000000000}"/>
          </ac:spMkLst>
        </pc:spChg>
      </pc:sldChg>
      <pc:sldChg chg="modSp">
        <pc:chgData name="Fatima Cardoso" userId="1d8e5850c1f0e5fe" providerId="LiveId" clId="{A72D6C9B-6180-43F5-9877-76B3B7114325}" dt="2020-01-20T12:02:43.726" v="48" actId="207"/>
        <pc:sldMkLst>
          <pc:docMk/>
          <pc:sldMk cId="1032645811" sldId="472"/>
        </pc:sldMkLst>
        <pc:spChg chg="mod">
          <ac:chgData name="Fatima Cardoso" userId="1d8e5850c1f0e5fe" providerId="LiveId" clId="{A72D6C9B-6180-43F5-9877-76B3B7114325}" dt="2020-01-20T12:02:43.726" v="48" actId="207"/>
          <ac:spMkLst>
            <pc:docMk/>
            <pc:sldMk cId="1032645811" sldId="472"/>
            <ac:spMk id="2" creationId="{00000000-0000-0000-0000-000000000000}"/>
          </ac:spMkLst>
        </pc:spChg>
      </pc:sldChg>
      <pc:sldChg chg="del">
        <pc:chgData name="Fatima Cardoso" userId="1d8e5850c1f0e5fe" providerId="LiveId" clId="{A72D6C9B-6180-43F5-9877-76B3B7114325}" dt="2020-01-20T11:53:41.302" v="5" actId="47"/>
        <pc:sldMkLst>
          <pc:docMk/>
          <pc:sldMk cId="121876382" sldId="477"/>
        </pc:sldMkLst>
      </pc:sldChg>
      <pc:sldChg chg="modSp">
        <pc:chgData name="Fatima Cardoso" userId="1d8e5850c1f0e5fe" providerId="LiveId" clId="{A72D6C9B-6180-43F5-9877-76B3B7114325}" dt="2020-01-20T12:02:47.636" v="49" actId="207"/>
        <pc:sldMkLst>
          <pc:docMk/>
          <pc:sldMk cId="1955245163" sldId="525"/>
        </pc:sldMkLst>
        <pc:spChg chg="mod">
          <ac:chgData name="Fatima Cardoso" userId="1d8e5850c1f0e5fe" providerId="LiveId" clId="{A72D6C9B-6180-43F5-9877-76B3B7114325}" dt="2020-01-20T12:02:47.636" v="49" actId="207"/>
          <ac:spMkLst>
            <pc:docMk/>
            <pc:sldMk cId="1955245163" sldId="525"/>
            <ac:spMk id="2" creationId="{00000000-0000-0000-0000-000000000000}"/>
          </ac:spMkLst>
        </pc:spChg>
      </pc:sldChg>
      <pc:sldChg chg="del">
        <pc:chgData name="Fatima Cardoso" userId="1d8e5850c1f0e5fe" providerId="LiveId" clId="{A72D6C9B-6180-43F5-9877-76B3B7114325}" dt="2020-01-20T11:54:27.635" v="8" actId="47"/>
        <pc:sldMkLst>
          <pc:docMk/>
          <pc:sldMk cId="2628525702" sldId="546"/>
        </pc:sldMkLst>
      </pc:sldChg>
      <pc:sldChg chg="add">
        <pc:chgData name="Fatima Cardoso" userId="1d8e5850c1f0e5fe" providerId="LiveId" clId="{A72D6C9B-6180-43F5-9877-76B3B7114325}" dt="2020-01-20T11:54:24.843" v="7"/>
        <pc:sldMkLst>
          <pc:docMk/>
          <pc:sldMk cId="2226742345" sldId="555"/>
        </pc:sldMkLst>
      </pc:sldChg>
      <pc:sldChg chg="modSp">
        <pc:chgData name="Fatima Cardoso" userId="1d8e5850c1f0e5fe" providerId="LiveId" clId="{A72D6C9B-6180-43F5-9877-76B3B7114325}" dt="2020-01-20T12:33:31.943" v="261" actId="207"/>
        <pc:sldMkLst>
          <pc:docMk/>
          <pc:sldMk cId="3382596335" sldId="561"/>
        </pc:sldMkLst>
        <pc:spChg chg="mod">
          <ac:chgData name="Fatima Cardoso" userId="1d8e5850c1f0e5fe" providerId="LiveId" clId="{A72D6C9B-6180-43F5-9877-76B3B7114325}" dt="2020-01-20T12:33:31.943" v="261" actId="207"/>
          <ac:spMkLst>
            <pc:docMk/>
            <pc:sldMk cId="3382596335" sldId="561"/>
            <ac:spMk id="28" creationId="{00000000-0000-0000-0000-000000000000}"/>
          </ac:spMkLst>
        </pc:spChg>
      </pc:sldChg>
      <pc:sldChg chg="modSp">
        <pc:chgData name="Fatima Cardoso" userId="1d8e5850c1f0e5fe" providerId="LiveId" clId="{A72D6C9B-6180-43F5-9877-76B3B7114325}" dt="2020-01-20T12:33:36.055" v="262" actId="207"/>
        <pc:sldMkLst>
          <pc:docMk/>
          <pc:sldMk cId="2787272634" sldId="562"/>
        </pc:sldMkLst>
        <pc:spChg chg="mod">
          <ac:chgData name="Fatima Cardoso" userId="1d8e5850c1f0e5fe" providerId="LiveId" clId="{A72D6C9B-6180-43F5-9877-76B3B7114325}" dt="2020-01-20T12:33:36.055" v="262" actId="207"/>
          <ac:spMkLst>
            <pc:docMk/>
            <pc:sldMk cId="2787272634" sldId="562"/>
            <ac:spMk id="28" creationId="{00000000-0000-0000-0000-000000000000}"/>
          </ac:spMkLst>
        </pc:spChg>
      </pc:sldChg>
      <pc:sldChg chg="modSp">
        <pc:chgData name="Fatima Cardoso" userId="1d8e5850c1f0e5fe" providerId="LiveId" clId="{A72D6C9B-6180-43F5-9877-76B3B7114325}" dt="2020-01-20T12:33:15.519" v="260" actId="207"/>
        <pc:sldMkLst>
          <pc:docMk/>
          <pc:sldMk cId="3268803133" sldId="564"/>
        </pc:sldMkLst>
        <pc:spChg chg="mod">
          <ac:chgData name="Fatima Cardoso" userId="1d8e5850c1f0e5fe" providerId="LiveId" clId="{A72D6C9B-6180-43F5-9877-76B3B7114325}" dt="2020-01-20T12:33:15.519" v="260" actId="207"/>
          <ac:spMkLst>
            <pc:docMk/>
            <pc:sldMk cId="3268803133" sldId="564"/>
            <ac:spMk id="28" creationId="{00000000-0000-0000-0000-000000000000}"/>
          </ac:spMkLst>
        </pc:spChg>
      </pc:sldChg>
      <pc:sldChg chg="modSp">
        <pc:chgData name="Fatima Cardoso" userId="1d8e5850c1f0e5fe" providerId="LiveId" clId="{A72D6C9B-6180-43F5-9877-76B3B7114325}" dt="2020-01-20T12:34:00.761" v="266" actId="1076"/>
        <pc:sldMkLst>
          <pc:docMk/>
          <pc:sldMk cId="2519464598" sldId="566"/>
        </pc:sldMkLst>
        <pc:spChg chg="mod">
          <ac:chgData name="Fatima Cardoso" userId="1d8e5850c1f0e5fe" providerId="LiveId" clId="{A72D6C9B-6180-43F5-9877-76B3B7114325}" dt="2020-01-20T12:34:00.761" v="266" actId="1076"/>
          <ac:spMkLst>
            <pc:docMk/>
            <pc:sldMk cId="2519464598" sldId="566"/>
            <ac:spMk id="28" creationId="{00000000-0000-0000-0000-000000000000}"/>
          </ac:spMkLst>
        </pc:spChg>
      </pc:sldChg>
      <pc:sldChg chg="add">
        <pc:chgData name="Fatima Cardoso" userId="1d8e5850c1f0e5fe" providerId="LiveId" clId="{A72D6C9B-6180-43F5-9877-76B3B7114325}" dt="2020-01-20T11:56:21.581" v="17"/>
        <pc:sldMkLst>
          <pc:docMk/>
          <pc:sldMk cId="2397282065" sldId="568"/>
        </pc:sldMkLst>
      </pc:sldChg>
      <pc:sldChg chg="add ord">
        <pc:chgData name="Fatima Cardoso" userId="1d8e5850c1f0e5fe" providerId="LiveId" clId="{A72D6C9B-6180-43F5-9877-76B3B7114325}" dt="2020-01-20T11:57:32.063" v="27"/>
        <pc:sldMkLst>
          <pc:docMk/>
          <pc:sldMk cId="3748204797" sldId="572"/>
        </pc:sldMkLst>
      </pc:sldChg>
      <pc:sldChg chg="add">
        <pc:chgData name="Fatima Cardoso" userId="1d8e5850c1f0e5fe" providerId="LiveId" clId="{A72D6C9B-6180-43F5-9877-76B3B7114325}" dt="2020-01-20T11:58:24.537" v="29"/>
        <pc:sldMkLst>
          <pc:docMk/>
          <pc:sldMk cId="1302665370" sldId="573"/>
        </pc:sldMkLst>
      </pc:sldChg>
      <pc:sldChg chg="modSp">
        <pc:chgData name="Fatima Cardoso" userId="1d8e5850c1f0e5fe" providerId="LiveId" clId="{A72D6C9B-6180-43F5-9877-76B3B7114325}" dt="2020-01-20T12:35:45.662" v="267" actId="207"/>
        <pc:sldMkLst>
          <pc:docMk/>
          <pc:sldMk cId="271198097" sldId="577"/>
        </pc:sldMkLst>
        <pc:spChg chg="mod">
          <ac:chgData name="Fatima Cardoso" userId="1d8e5850c1f0e5fe" providerId="LiveId" clId="{A72D6C9B-6180-43F5-9877-76B3B7114325}" dt="2020-01-20T12:35:45.662" v="267" actId="207"/>
          <ac:spMkLst>
            <pc:docMk/>
            <pc:sldMk cId="271198097" sldId="577"/>
            <ac:spMk id="29" creationId="{00000000-0000-0000-0000-000000000000}"/>
          </ac:spMkLst>
        </pc:spChg>
      </pc:sldChg>
      <pc:sldChg chg="add">
        <pc:chgData name="Fatima Cardoso" userId="1d8e5850c1f0e5fe" providerId="LiveId" clId="{A72D6C9B-6180-43F5-9877-76B3B7114325}" dt="2020-01-20T12:01:37.275" v="37"/>
        <pc:sldMkLst>
          <pc:docMk/>
          <pc:sldMk cId="482040826" sldId="581"/>
        </pc:sldMkLst>
      </pc:sldChg>
      <pc:sldChg chg="add">
        <pc:chgData name="Fatima Cardoso" userId="1d8e5850c1f0e5fe" providerId="LiveId" clId="{A72D6C9B-6180-43F5-9877-76B3B7114325}" dt="2020-01-20T12:02:17.339" v="41"/>
        <pc:sldMkLst>
          <pc:docMk/>
          <pc:sldMk cId="1617167238" sldId="584"/>
        </pc:sldMkLst>
      </pc:sldChg>
      <pc:sldChg chg="del">
        <pc:chgData name="Fatima Cardoso" userId="1d8e5850c1f0e5fe" providerId="LiveId" clId="{A72D6C9B-6180-43F5-9877-76B3B7114325}" dt="2020-01-20T12:03:12.632" v="51" actId="47"/>
        <pc:sldMkLst>
          <pc:docMk/>
          <pc:sldMk cId="2054911370" sldId="587"/>
        </pc:sldMkLst>
      </pc:sldChg>
      <pc:sldChg chg="modSp">
        <pc:chgData name="Fatima Cardoso" userId="1d8e5850c1f0e5fe" providerId="LiveId" clId="{A72D6C9B-6180-43F5-9877-76B3B7114325}" dt="2020-01-20T12:37:32.621" v="277" actId="207"/>
        <pc:sldMkLst>
          <pc:docMk/>
          <pc:sldMk cId="1197430982" sldId="593"/>
        </pc:sldMkLst>
        <pc:spChg chg="mod">
          <ac:chgData name="Fatima Cardoso" userId="1d8e5850c1f0e5fe" providerId="LiveId" clId="{A72D6C9B-6180-43F5-9877-76B3B7114325}" dt="2020-01-20T12:37:32.621" v="277" actId="207"/>
          <ac:spMkLst>
            <pc:docMk/>
            <pc:sldMk cId="1197430982" sldId="593"/>
            <ac:spMk id="29" creationId="{00000000-0000-0000-0000-000000000000}"/>
          </ac:spMkLst>
        </pc:spChg>
      </pc:sldChg>
      <pc:sldChg chg="add">
        <pc:chgData name="Fatima Cardoso" userId="1d8e5850c1f0e5fe" providerId="LiveId" clId="{A72D6C9B-6180-43F5-9877-76B3B7114325}" dt="2020-01-20T12:29:13.822" v="206"/>
        <pc:sldMkLst>
          <pc:docMk/>
          <pc:sldMk cId="2156938707" sldId="594"/>
        </pc:sldMkLst>
      </pc:sldChg>
      <pc:sldChg chg="modSp">
        <pc:chgData name="Fatima Cardoso" userId="1d8e5850c1f0e5fe" providerId="LiveId" clId="{A72D6C9B-6180-43F5-9877-76B3B7114325}" dt="2020-01-20T12:37:53.422" v="282" actId="1076"/>
        <pc:sldMkLst>
          <pc:docMk/>
          <pc:sldMk cId="3501335733" sldId="597"/>
        </pc:sldMkLst>
        <pc:spChg chg="mod">
          <ac:chgData name="Fatima Cardoso" userId="1d8e5850c1f0e5fe" providerId="LiveId" clId="{A72D6C9B-6180-43F5-9877-76B3B7114325}" dt="2020-01-20T12:37:53.422" v="282" actId="1076"/>
          <ac:spMkLst>
            <pc:docMk/>
            <pc:sldMk cId="3501335733" sldId="597"/>
            <ac:spMk id="6" creationId="{00000000-0000-0000-0000-000000000000}"/>
          </ac:spMkLst>
        </pc:spChg>
      </pc:sldChg>
      <pc:sldChg chg="modSp">
        <pc:chgData name="Fatima Cardoso" userId="1d8e5850c1f0e5fe" providerId="LiveId" clId="{A72D6C9B-6180-43F5-9877-76B3B7114325}" dt="2020-01-20T12:37:19.762" v="276" actId="207"/>
        <pc:sldMkLst>
          <pc:docMk/>
          <pc:sldMk cId="1030664000" sldId="599"/>
        </pc:sldMkLst>
        <pc:spChg chg="mod">
          <ac:chgData name="Fatima Cardoso" userId="1d8e5850c1f0e5fe" providerId="LiveId" clId="{A72D6C9B-6180-43F5-9877-76B3B7114325}" dt="2020-01-20T12:37:19.762" v="276" actId="207"/>
          <ac:spMkLst>
            <pc:docMk/>
            <pc:sldMk cId="1030664000" sldId="599"/>
            <ac:spMk id="2" creationId="{00000000-0000-0000-0000-000000000000}"/>
          </ac:spMkLst>
        </pc:spChg>
      </pc:sldChg>
      <pc:sldChg chg="modSp">
        <pc:chgData name="Fatima Cardoso" userId="1d8e5850c1f0e5fe" providerId="LiveId" clId="{A72D6C9B-6180-43F5-9877-76B3B7114325}" dt="2020-01-20T12:37:10.085" v="275" actId="207"/>
        <pc:sldMkLst>
          <pc:docMk/>
          <pc:sldMk cId="3538319640" sldId="600"/>
        </pc:sldMkLst>
        <pc:spChg chg="mod">
          <ac:chgData name="Fatima Cardoso" userId="1d8e5850c1f0e5fe" providerId="LiveId" clId="{A72D6C9B-6180-43F5-9877-76B3B7114325}" dt="2020-01-20T12:37:10.085" v="275" actId="207"/>
          <ac:spMkLst>
            <pc:docMk/>
            <pc:sldMk cId="3538319640" sldId="600"/>
            <ac:spMk id="2" creationId="{00000000-0000-0000-0000-000000000000}"/>
          </ac:spMkLst>
        </pc:spChg>
      </pc:sldChg>
      <pc:sldChg chg="modSp">
        <pc:chgData name="Fatima Cardoso" userId="1d8e5850c1f0e5fe" providerId="LiveId" clId="{A72D6C9B-6180-43F5-9877-76B3B7114325}" dt="2020-01-20T12:37:03.968" v="274" actId="207"/>
        <pc:sldMkLst>
          <pc:docMk/>
          <pc:sldMk cId="1759347768" sldId="601"/>
        </pc:sldMkLst>
        <pc:spChg chg="mod">
          <ac:chgData name="Fatima Cardoso" userId="1d8e5850c1f0e5fe" providerId="LiveId" clId="{A72D6C9B-6180-43F5-9877-76B3B7114325}" dt="2020-01-20T12:37:03.968" v="274" actId="207"/>
          <ac:spMkLst>
            <pc:docMk/>
            <pc:sldMk cId="1759347768" sldId="601"/>
            <ac:spMk id="2" creationId="{00000000-0000-0000-0000-000000000000}"/>
          </ac:spMkLst>
        </pc:spChg>
      </pc:sldChg>
      <pc:sldChg chg="add">
        <pc:chgData name="Fatima Cardoso" userId="1d8e5850c1f0e5fe" providerId="LiveId" clId="{A72D6C9B-6180-43F5-9877-76B3B7114325}" dt="2020-01-20T12:00:55.209" v="33"/>
        <pc:sldMkLst>
          <pc:docMk/>
          <pc:sldMk cId="1726992130" sldId="611"/>
        </pc:sldMkLst>
      </pc:sldChg>
      <pc:sldChg chg="add">
        <pc:chgData name="Fatima Cardoso" userId="1d8e5850c1f0e5fe" providerId="LiveId" clId="{A72D6C9B-6180-43F5-9877-76B3B7114325}" dt="2020-01-20T12:00:55.209" v="33"/>
        <pc:sldMkLst>
          <pc:docMk/>
          <pc:sldMk cId="1543756605" sldId="612"/>
        </pc:sldMkLst>
      </pc:sldChg>
      <pc:sldChg chg="add">
        <pc:chgData name="Fatima Cardoso" userId="1d8e5850c1f0e5fe" providerId="LiveId" clId="{A72D6C9B-6180-43F5-9877-76B3B7114325}" dt="2020-01-20T12:00:55.209" v="33"/>
        <pc:sldMkLst>
          <pc:docMk/>
          <pc:sldMk cId="2251880322" sldId="613"/>
        </pc:sldMkLst>
      </pc:sldChg>
      <pc:sldChg chg="modSp">
        <pc:chgData name="Fatima Cardoso" userId="1d8e5850c1f0e5fe" providerId="LiveId" clId="{A72D6C9B-6180-43F5-9877-76B3B7114325}" dt="2020-01-20T12:31:12.548" v="221" actId="6549"/>
        <pc:sldMkLst>
          <pc:docMk/>
          <pc:sldMk cId="1774279238" sldId="622"/>
        </pc:sldMkLst>
        <pc:spChg chg="mod">
          <ac:chgData name="Fatima Cardoso" userId="1d8e5850c1f0e5fe" providerId="LiveId" clId="{A72D6C9B-6180-43F5-9877-76B3B7114325}" dt="2020-01-20T12:31:12.548" v="221" actId="6549"/>
          <ac:spMkLst>
            <pc:docMk/>
            <pc:sldMk cId="1774279238" sldId="622"/>
            <ac:spMk id="27" creationId="{00000000-0000-0000-0000-000000000000}"/>
          </ac:spMkLst>
        </pc:spChg>
      </pc:sldChg>
      <pc:sldChg chg="modSp">
        <pc:chgData name="Fatima Cardoso" userId="1d8e5850c1f0e5fe" providerId="LiveId" clId="{A72D6C9B-6180-43F5-9877-76B3B7114325}" dt="2020-01-20T12:31:32.193" v="239" actId="20577"/>
        <pc:sldMkLst>
          <pc:docMk/>
          <pc:sldMk cId="2646767325" sldId="624"/>
        </pc:sldMkLst>
        <pc:spChg chg="mod">
          <ac:chgData name="Fatima Cardoso" userId="1d8e5850c1f0e5fe" providerId="LiveId" clId="{A72D6C9B-6180-43F5-9877-76B3B7114325}" dt="2020-01-20T12:31:32.193" v="239" actId="20577"/>
          <ac:spMkLst>
            <pc:docMk/>
            <pc:sldMk cId="2646767325" sldId="624"/>
            <ac:spMk id="28" creationId="{00000000-0000-0000-0000-000000000000}"/>
          </ac:spMkLst>
        </pc:spChg>
      </pc:sldChg>
      <pc:sldChg chg="modSp">
        <pc:chgData name="Fatima Cardoso" userId="1d8e5850c1f0e5fe" providerId="LiveId" clId="{A72D6C9B-6180-43F5-9877-76B3B7114325}" dt="2020-01-20T12:31:55.716" v="253" actId="20577"/>
        <pc:sldMkLst>
          <pc:docMk/>
          <pc:sldMk cId="2559782843" sldId="627"/>
        </pc:sldMkLst>
        <pc:spChg chg="mod">
          <ac:chgData name="Fatima Cardoso" userId="1d8e5850c1f0e5fe" providerId="LiveId" clId="{A72D6C9B-6180-43F5-9877-76B3B7114325}" dt="2020-01-20T12:31:55.716" v="253" actId="20577"/>
          <ac:spMkLst>
            <pc:docMk/>
            <pc:sldMk cId="2559782843" sldId="627"/>
            <ac:spMk id="30" creationId="{00000000-0000-0000-0000-000000000000}"/>
          </ac:spMkLst>
        </pc:spChg>
      </pc:sldChg>
      <pc:sldChg chg="modSp">
        <pc:chgData name="Fatima Cardoso" userId="1d8e5850c1f0e5fe" providerId="LiveId" clId="{A72D6C9B-6180-43F5-9877-76B3B7114325}" dt="2020-01-20T12:32:17.256" v="255" actId="207"/>
        <pc:sldMkLst>
          <pc:docMk/>
          <pc:sldMk cId="3863981302" sldId="628"/>
        </pc:sldMkLst>
        <pc:spChg chg="mod">
          <ac:chgData name="Fatima Cardoso" userId="1d8e5850c1f0e5fe" providerId="LiveId" clId="{A72D6C9B-6180-43F5-9877-76B3B7114325}" dt="2020-01-20T12:32:17.256" v="255" actId="207"/>
          <ac:spMkLst>
            <pc:docMk/>
            <pc:sldMk cId="3863981302" sldId="628"/>
            <ac:spMk id="2" creationId="{A2BB3C6B-1A30-4480-9E07-E22D746C2C4B}"/>
          </ac:spMkLst>
        </pc:spChg>
      </pc:sldChg>
      <pc:sldChg chg="del">
        <pc:chgData name="Fatima Cardoso" userId="1d8e5850c1f0e5fe" providerId="LiveId" clId="{A72D6C9B-6180-43F5-9877-76B3B7114325}" dt="2020-01-20T11:56:04.445" v="16" actId="47"/>
        <pc:sldMkLst>
          <pc:docMk/>
          <pc:sldMk cId="4247293944" sldId="629"/>
        </pc:sldMkLst>
      </pc:sldChg>
      <pc:sldChg chg="del">
        <pc:chgData name="Fatima Cardoso" userId="1d8e5850c1f0e5fe" providerId="LiveId" clId="{A72D6C9B-6180-43F5-9877-76B3B7114325}" dt="2020-01-20T11:56:48.125" v="22" actId="47"/>
        <pc:sldMkLst>
          <pc:docMk/>
          <pc:sldMk cId="3381422649" sldId="631"/>
        </pc:sldMkLst>
      </pc:sldChg>
      <pc:sldChg chg="modSp">
        <pc:chgData name="Fatima Cardoso" userId="1d8e5850c1f0e5fe" providerId="LiveId" clId="{A72D6C9B-6180-43F5-9877-76B3B7114325}" dt="2020-01-20T12:32:10.430" v="254" actId="207"/>
        <pc:sldMkLst>
          <pc:docMk/>
          <pc:sldMk cId="571629221" sldId="632"/>
        </pc:sldMkLst>
        <pc:spChg chg="mod">
          <ac:chgData name="Fatima Cardoso" userId="1d8e5850c1f0e5fe" providerId="LiveId" clId="{A72D6C9B-6180-43F5-9877-76B3B7114325}" dt="2020-01-20T12:32:10.430" v="254" actId="207"/>
          <ac:spMkLst>
            <pc:docMk/>
            <pc:sldMk cId="571629221" sldId="632"/>
            <ac:spMk id="27" creationId="{00000000-0000-0000-0000-000000000000}"/>
          </ac:spMkLst>
        </pc:spChg>
      </pc:sldChg>
      <pc:sldChg chg="del">
        <pc:chgData name="Fatima Cardoso" userId="1d8e5850c1f0e5fe" providerId="LiveId" clId="{A72D6C9B-6180-43F5-9877-76B3B7114325}" dt="2020-01-20T11:56:27.175" v="18" actId="47"/>
        <pc:sldMkLst>
          <pc:docMk/>
          <pc:sldMk cId="362970472" sldId="633"/>
        </pc:sldMkLst>
      </pc:sldChg>
      <pc:sldChg chg="del">
        <pc:chgData name="Fatima Cardoso" userId="1d8e5850c1f0e5fe" providerId="LiveId" clId="{A72D6C9B-6180-43F5-9877-76B3B7114325}" dt="2020-01-20T11:56:49.179" v="24" actId="47"/>
        <pc:sldMkLst>
          <pc:docMk/>
          <pc:sldMk cId="2026171137" sldId="634"/>
        </pc:sldMkLst>
      </pc:sldChg>
      <pc:sldChg chg="del">
        <pc:chgData name="Fatima Cardoso" userId="1d8e5850c1f0e5fe" providerId="LiveId" clId="{A72D6C9B-6180-43F5-9877-76B3B7114325}" dt="2020-01-20T12:01:20.034" v="36" actId="47"/>
        <pc:sldMkLst>
          <pc:docMk/>
          <pc:sldMk cId="2823582611" sldId="637"/>
        </pc:sldMkLst>
      </pc:sldChg>
      <pc:sldChg chg="modSp">
        <pc:chgData name="Fatima Cardoso" userId="1d8e5850c1f0e5fe" providerId="LiveId" clId="{A72D6C9B-6180-43F5-9877-76B3B7114325}" dt="2020-01-20T12:35:57.031" v="268" actId="207"/>
        <pc:sldMkLst>
          <pc:docMk/>
          <pc:sldMk cId="2971721018" sldId="638"/>
        </pc:sldMkLst>
        <pc:spChg chg="mod">
          <ac:chgData name="Fatima Cardoso" userId="1d8e5850c1f0e5fe" providerId="LiveId" clId="{A72D6C9B-6180-43F5-9877-76B3B7114325}" dt="2020-01-20T12:35:57.031" v="268" actId="207"/>
          <ac:spMkLst>
            <pc:docMk/>
            <pc:sldMk cId="2971721018" sldId="638"/>
            <ac:spMk id="2" creationId="{A6BF2E34-C32A-4064-8D09-5127786C62A6}"/>
          </ac:spMkLst>
        </pc:spChg>
      </pc:sldChg>
      <pc:sldChg chg="del">
        <pc:chgData name="Fatima Cardoso" userId="1d8e5850c1f0e5fe" providerId="LiveId" clId="{A72D6C9B-6180-43F5-9877-76B3B7114325}" dt="2020-01-20T12:01:40.240" v="38" actId="47"/>
        <pc:sldMkLst>
          <pc:docMk/>
          <pc:sldMk cId="3147704171" sldId="640"/>
        </pc:sldMkLst>
      </pc:sldChg>
      <pc:sldChg chg="add">
        <pc:chgData name="Fatima Cardoso" userId="1d8e5850c1f0e5fe" providerId="LiveId" clId="{A72D6C9B-6180-43F5-9877-76B3B7114325}" dt="2020-01-20T12:03:52.987" v="55"/>
        <pc:sldMkLst>
          <pc:docMk/>
          <pc:sldMk cId="2903768207" sldId="644"/>
        </pc:sldMkLst>
      </pc:sldChg>
      <pc:sldChg chg="del">
        <pc:chgData name="Fatima Cardoso" userId="1d8e5850c1f0e5fe" providerId="LiveId" clId="{A72D6C9B-6180-43F5-9877-76B3B7114325}" dt="2020-01-20T12:02:24.811" v="44" actId="47"/>
        <pc:sldMkLst>
          <pc:docMk/>
          <pc:sldMk cId="3547049793" sldId="644"/>
        </pc:sldMkLst>
      </pc:sldChg>
      <pc:sldChg chg="ord">
        <pc:chgData name="Fatima Cardoso" userId="1d8e5850c1f0e5fe" providerId="LiveId" clId="{A72D6C9B-6180-43F5-9877-76B3B7114325}" dt="2020-01-20T12:02:23.007" v="43"/>
        <pc:sldMkLst>
          <pc:docMk/>
          <pc:sldMk cId="2710465025" sldId="645"/>
        </pc:sldMkLst>
      </pc:sldChg>
      <pc:sldChg chg="modSp">
        <pc:chgData name="Fatima Cardoso" userId="1d8e5850c1f0e5fe" providerId="LiveId" clId="{A72D6C9B-6180-43F5-9877-76B3B7114325}" dt="2020-01-20T12:36:14.152" v="269" actId="207"/>
        <pc:sldMkLst>
          <pc:docMk/>
          <pc:sldMk cId="2146831622" sldId="648"/>
        </pc:sldMkLst>
        <pc:spChg chg="mod">
          <ac:chgData name="Fatima Cardoso" userId="1d8e5850c1f0e5fe" providerId="LiveId" clId="{A72D6C9B-6180-43F5-9877-76B3B7114325}" dt="2020-01-20T12:36:14.152" v="269" actId="207"/>
          <ac:spMkLst>
            <pc:docMk/>
            <pc:sldMk cId="2146831622" sldId="648"/>
            <ac:spMk id="27" creationId="{00000000-0000-0000-0000-000000000000}"/>
          </ac:spMkLst>
        </pc:spChg>
      </pc:sldChg>
      <pc:sldChg chg="modSp">
        <pc:chgData name="Fatima Cardoso" userId="1d8e5850c1f0e5fe" providerId="LiveId" clId="{A72D6C9B-6180-43F5-9877-76B3B7114325}" dt="2020-01-20T12:36:36.388" v="271" actId="207"/>
        <pc:sldMkLst>
          <pc:docMk/>
          <pc:sldMk cId="1502789521" sldId="649"/>
        </pc:sldMkLst>
        <pc:spChg chg="mod">
          <ac:chgData name="Fatima Cardoso" userId="1d8e5850c1f0e5fe" providerId="LiveId" clId="{A72D6C9B-6180-43F5-9877-76B3B7114325}" dt="2020-01-20T12:36:36.388" v="271" actId="207"/>
          <ac:spMkLst>
            <pc:docMk/>
            <pc:sldMk cId="1502789521" sldId="649"/>
            <ac:spMk id="9" creationId="{7CFE2A60-2DFD-4F02-AA03-02C1453C221F}"/>
          </ac:spMkLst>
        </pc:spChg>
      </pc:sldChg>
      <pc:sldChg chg="add">
        <pc:chgData name="Fatima Cardoso" userId="1d8e5850c1f0e5fe" providerId="LiveId" clId="{A72D6C9B-6180-43F5-9877-76B3B7114325}" dt="2020-01-20T11:58:42.134" v="32"/>
        <pc:sldMkLst>
          <pc:docMk/>
          <pc:sldMk cId="1544412107" sldId="652"/>
        </pc:sldMkLst>
      </pc:sldChg>
      <pc:sldChg chg="modSp">
        <pc:chgData name="Fatima Cardoso" userId="1d8e5850c1f0e5fe" providerId="LiveId" clId="{A72D6C9B-6180-43F5-9877-76B3B7114325}" dt="2020-01-20T12:38:24.373" v="302" actId="6549"/>
        <pc:sldMkLst>
          <pc:docMk/>
          <pc:sldMk cId="3998975390" sldId="659"/>
        </pc:sldMkLst>
        <pc:spChg chg="mod">
          <ac:chgData name="Fatima Cardoso" userId="1d8e5850c1f0e5fe" providerId="LiveId" clId="{A72D6C9B-6180-43F5-9877-76B3B7114325}" dt="2020-01-20T12:38:24.373" v="302" actId="6549"/>
          <ac:spMkLst>
            <pc:docMk/>
            <pc:sldMk cId="3998975390" sldId="659"/>
            <ac:spMk id="9" creationId="{8F90031A-B08D-4EE6-A8A1-E4D49E5891C8}"/>
          </ac:spMkLst>
        </pc:spChg>
      </pc:sldChg>
      <pc:sldChg chg="modSp">
        <pc:chgData name="Fatima Cardoso" userId="1d8e5850c1f0e5fe" providerId="LiveId" clId="{A72D6C9B-6180-43F5-9877-76B3B7114325}" dt="2020-01-20T11:54:03.345" v="6" actId="6549"/>
        <pc:sldMkLst>
          <pc:docMk/>
          <pc:sldMk cId="620372835" sldId="667"/>
        </pc:sldMkLst>
        <pc:spChg chg="mod">
          <ac:chgData name="Fatima Cardoso" userId="1d8e5850c1f0e5fe" providerId="LiveId" clId="{A72D6C9B-6180-43F5-9877-76B3B7114325}" dt="2020-01-20T11:54:03.345" v="6" actId="6549"/>
          <ac:spMkLst>
            <pc:docMk/>
            <pc:sldMk cId="620372835" sldId="667"/>
            <ac:spMk id="2" creationId="{00000000-0000-0000-0000-000000000000}"/>
          </ac:spMkLst>
        </pc:spChg>
      </pc:sldChg>
      <pc:sldChg chg="del">
        <pc:chgData name="Fatima Cardoso" userId="1d8e5850c1f0e5fe" providerId="LiveId" clId="{A72D6C9B-6180-43F5-9877-76B3B7114325}" dt="2020-01-20T11:54:44.793" v="10" actId="47"/>
        <pc:sldMkLst>
          <pc:docMk/>
          <pc:sldMk cId="4239739328" sldId="677"/>
        </pc:sldMkLst>
      </pc:sldChg>
      <pc:sldChg chg="modSp">
        <pc:chgData name="Fatima Cardoso" userId="1d8e5850c1f0e5fe" providerId="LiveId" clId="{A72D6C9B-6180-43F5-9877-76B3B7114325}" dt="2020-01-20T12:30:46.124" v="213" actId="207"/>
        <pc:sldMkLst>
          <pc:docMk/>
          <pc:sldMk cId="1599410314" sldId="682"/>
        </pc:sldMkLst>
        <pc:spChg chg="mod">
          <ac:chgData name="Fatima Cardoso" userId="1d8e5850c1f0e5fe" providerId="LiveId" clId="{A72D6C9B-6180-43F5-9877-76B3B7114325}" dt="2020-01-20T12:30:46.124" v="213" actId="207"/>
          <ac:spMkLst>
            <pc:docMk/>
            <pc:sldMk cId="1599410314" sldId="682"/>
            <ac:spMk id="2" creationId="{00000000-0000-0000-0000-000000000000}"/>
          </ac:spMkLst>
        </pc:spChg>
      </pc:sldChg>
      <pc:sldChg chg="del">
        <pc:chgData name="Fatima Cardoso" userId="1d8e5850c1f0e5fe" providerId="LiveId" clId="{A72D6C9B-6180-43F5-9877-76B3B7114325}" dt="2020-01-20T11:55:00.986" v="12" actId="47"/>
        <pc:sldMkLst>
          <pc:docMk/>
          <pc:sldMk cId="1068095186" sldId="688"/>
        </pc:sldMkLst>
      </pc:sldChg>
      <pc:sldChg chg="del">
        <pc:chgData name="Fatima Cardoso" userId="1d8e5850c1f0e5fe" providerId="LiveId" clId="{A72D6C9B-6180-43F5-9877-76B3B7114325}" dt="2020-01-20T11:55:15.086" v="14" actId="47"/>
        <pc:sldMkLst>
          <pc:docMk/>
          <pc:sldMk cId="1957996532" sldId="692"/>
        </pc:sldMkLst>
      </pc:sldChg>
      <pc:sldChg chg="del">
        <pc:chgData name="Fatima Cardoso" userId="1d8e5850c1f0e5fe" providerId="LiveId" clId="{A72D6C9B-6180-43F5-9877-76B3B7114325}" dt="2020-01-20T11:56:04.445" v="16" actId="47"/>
        <pc:sldMkLst>
          <pc:docMk/>
          <pc:sldMk cId="4224313952" sldId="702"/>
        </pc:sldMkLst>
      </pc:sldChg>
      <pc:sldChg chg="del">
        <pc:chgData name="Fatima Cardoso" userId="1d8e5850c1f0e5fe" providerId="LiveId" clId="{A72D6C9B-6180-43F5-9877-76B3B7114325}" dt="2020-01-20T11:56:04.445" v="16" actId="47"/>
        <pc:sldMkLst>
          <pc:docMk/>
          <pc:sldMk cId="1326055041" sldId="703"/>
        </pc:sldMkLst>
      </pc:sldChg>
      <pc:sldChg chg="del">
        <pc:chgData name="Fatima Cardoso" userId="1d8e5850c1f0e5fe" providerId="LiveId" clId="{A72D6C9B-6180-43F5-9877-76B3B7114325}" dt="2020-01-20T11:56:04.445" v="16" actId="47"/>
        <pc:sldMkLst>
          <pc:docMk/>
          <pc:sldMk cId="2941691685" sldId="704"/>
        </pc:sldMkLst>
      </pc:sldChg>
      <pc:sldChg chg="del">
        <pc:chgData name="Fatima Cardoso" userId="1d8e5850c1f0e5fe" providerId="LiveId" clId="{A72D6C9B-6180-43F5-9877-76B3B7114325}" dt="2020-01-20T11:56:48.594" v="23" actId="47"/>
        <pc:sldMkLst>
          <pc:docMk/>
          <pc:sldMk cId="3824767821" sldId="705"/>
        </pc:sldMkLst>
      </pc:sldChg>
      <pc:sldChg chg="del">
        <pc:chgData name="Fatima Cardoso" userId="1d8e5850c1f0e5fe" providerId="LiveId" clId="{A72D6C9B-6180-43F5-9877-76B3B7114325}" dt="2020-01-20T11:56:28.826" v="20" actId="47"/>
        <pc:sldMkLst>
          <pc:docMk/>
          <pc:sldMk cId="2446298979" sldId="707"/>
        </pc:sldMkLst>
      </pc:sldChg>
      <pc:sldChg chg="del">
        <pc:chgData name="Fatima Cardoso" userId="1d8e5850c1f0e5fe" providerId="LiveId" clId="{A72D6C9B-6180-43F5-9877-76B3B7114325}" dt="2020-01-20T11:52:54.495" v="1" actId="47"/>
        <pc:sldMkLst>
          <pc:docMk/>
          <pc:sldMk cId="1643965177" sldId="708"/>
        </pc:sldMkLst>
      </pc:sldChg>
      <pc:sldChg chg="del">
        <pc:chgData name="Fatima Cardoso" userId="1d8e5850c1f0e5fe" providerId="LiveId" clId="{A72D6C9B-6180-43F5-9877-76B3B7114325}" dt="2020-01-20T11:58:27.777" v="30" actId="47"/>
        <pc:sldMkLst>
          <pc:docMk/>
          <pc:sldMk cId="3341792649" sldId="710"/>
        </pc:sldMkLst>
      </pc:sldChg>
      <pc:sldChg chg="del">
        <pc:chgData name="Fatima Cardoso" userId="1d8e5850c1f0e5fe" providerId="LiveId" clId="{A72D6C9B-6180-43F5-9877-76B3B7114325}" dt="2020-01-20T12:01:01.266" v="34" actId="47"/>
        <pc:sldMkLst>
          <pc:docMk/>
          <pc:sldMk cId="2824320947" sldId="711"/>
        </pc:sldMkLst>
      </pc:sldChg>
      <pc:sldChg chg="del">
        <pc:chgData name="Fatima Cardoso" userId="1d8e5850c1f0e5fe" providerId="LiveId" clId="{A72D6C9B-6180-43F5-9877-76B3B7114325}" dt="2020-01-20T12:01:40.823" v="39" actId="47"/>
        <pc:sldMkLst>
          <pc:docMk/>
          <pc:sldMk cId="2817664537" sldId="712"/>
        </pc:sldMkLst>
      </pc:sldChg>
      <pc:sldChg chg="del">
        <pc:chgData name="Fatima Cardoso" userId="1d8e5850c1f0e5fe" providerId="LiveId" clId="{A72D6C9B-6180-43F5-9877-76B3B7114325}" dt="2020-01-20T12:01:41.804" v="40" actId="47"/>
        <pc:sldMkLst>
          <pc:docMk/>
          <pc:sldMk cId="3032446535" sldId="713"/>
        </pc:sldMkLst>
      </pc:sldChg>
      <pc:sldChg chg="del">
        <pc:chgData name="Fatima Cardoso" userId="1d8e5850c1f0e5fe" providerId="LiveId" clId="{A72D6C9B-6180-43F5-9877-76B3B7114325}" dt="2020-01-20T12:02:25.531" v="45" actId="47"/>
        <pc:sldMkLst>
          <pc:docMk/>
          <pc:sldMk cId="2344397961" sldId="715"/>
        </pc:sldMkLst>
      </pc:sldChg>
      <pc:sldChg chg="del">
        <pc:chgData name="Fatima Cardoso" userId="1d8e5850c1f0e5fe" providerId="LiveId" clId="{A72D6C9B-6180-43F5-9877-76B3B7114325}" dt="2020-01-20T12:02:26.680" v="46" actId="47"/>
        <pc:sldMkLst>
          <pc:docMk/>
          <pc:sldMk cId="2367770906" sldId="716"/>
        </pc:sldMkLst>
      </pc:sldChg>
      <pc:sldChg chg="del">
        <pc:chgData name="Fatima Cardoso" userId="1d8e5850c1f0e5fe" providerId="LiveId" clId="{A72D6C9B-6180-43F5-9877-76B3B7114325}" dt="2020-01-20T12:02:28.887" v="47" actId="47"/>
        <pc:sldMkLst>
          <pc:docMk/>
          <pc:sldMk cId="2038699533" sldId="717"/>
        </pc:sldMkLst>
      </pc:sldChg>
      <pc:sldChg chg="del">
        <pc:chgData name="Fatima Cardoso" userId="1d8e5850c1f0e5fe" providerId="LiveId" clId="{A72D6C9B-6180-43F5-9877-76B3B7114325}" dt="2020-01-20T11:58:28.379" v="31" actId="47"/>
        <pc:sldMkLst>
          <pc:docMk/>
          <pc:sldMk cId="1137422529" sldId="718"/>
        </pc:sldMkLst>
      </pc:sldChg>
      <pc:sldChg chg="del">
        <pc:chgData name="Fatima Cardoso" userId="1d8e5850c1f0e5fe" providerId="LiveId" clId="{A72D6C9B-6180-43F5-9877-76B3B7114325}" dt="2020-01-20T12:29:27.072" v="209" actId="47"/>
        <pc:sldMkLst>
          <pc:docMk/>
          <pc:sldMk cId="3783728713" sldId="719"/>
        </pc:sldMkLst>
      </pc:sldChg>
      <pc:sldChg chg="del">
        <pc:chgData name="Fatima Cardoso" userId="1d8e5850c1f0e5fe" providerId="LiveId" clId="{A72D6C9B-6180-43F5-9877-76B3B7114325}" dt="2020-01-20T12:29:27.558" v="210" actId="47"/>
        <pc:sldMkLst>
          <pc:docMk/>
          <pc:sldMk cId="1015193912" sldId="720"/>
        </pc:sldMkLst>
      </pc:sldChg>
      <pc:sldChg chg="del">
        <pc:chgData name="Fatima Cardoso" userId="1d8e5850c1f0e5fe" providerId="LiveId" clId="{A72D6C9B-6180-43F5-9877-76B3B7114325}" dt="2020-01-20T12:29:51.941" v="212" actId="47"/>
        <pc:sldMkLst>
          <pc:docMk/>
          <pc:sldMk cId="1344758836" sldId="721"/>
        </pc:sldMkLst>
      </pc:sldChg>
      <pc:sldChg chg="del">
        <pc:chgData name="Fatima Cardoso" userId="1d8e5850c1f0e5fe" providerId="LiveId" clId="{A72D6C9B-6180-43F5-9877-76B3B7114325}" dt="2020-01-20T12:29:51.941" v="212" actId="47"/>
        <pc:sldMkLst>
          <pc:docMk/>
          <pc:sldMk cId="1737621231" sldId="722"/>
        </pc:sldMkLst>
      </pc:sldChg>
      <pc:sldChg chg="del">
        <pc:chgData name="Fatima Cardoso" userId="1d8e5850c1f0e5fe" providerId="LiveId" clId="{A72D6C9B-6180-43F5-9877-76B3B7114325}" dt="2020-01-20T12:29:51.941" v="212" actId="47"/>
        <pc:sldMkLst>
          <pc:docMk/>
          <pc:sldMk cId="465786120" sldId="723"/>
        </pc:sldMkLst>
      </pc:sldChg>
      <pc:sldChg chg="del">
        <pc:chgData name="Fatima Cardoso" userId="1d8e5850c1f0e5fe" providerId="LiveId" clId="{A72D6C9B-6180-43F5-9877-76B3B7114325}" dt="2020-01-20T11:52:58.205" v="2" actId="47"/>
        <pc:sldMkLst>
          <pc:docMk/>
          <pc:sldMk cId="1932618914" sldId="724"/>
        </pc:sldMkLst>
      </pc:sldChg>
      <pc:sldChg chg="del">
        <pc:chgData name="Fatima Cardoso" userId="1d8e5850c1f0e5fe" providerId="LiveId" clId="{A72D6C9B-6180-43F5-9877-76B3B7114325}" dt="2020-01-20T12:03:56.019" v="56" actId="47"/>
        <pc:sldMkLst>
          <pc:docMk/>
          <pc:sldMk cId="1179814225" sldId="725"/>
        </pc:sldMkLst>
      </pc:sldChg>
      <pc:sldChg chg="del">
        <pc:chgData name="Fatima Cardoso" userId="1d8e5850c1f0e5fe" providerId="LiveId" clId="{A72D6C9B-6180-43F5-9877-76B3B7114325}" dt="2020-01-20T12:03:13.149" v="52" actId="47"/>
        <pc:sldMkLst>
          <pc:docMk/>
          <pc:sldMk cId="1844868792" sldId="726"/>
        </pc:sldMkLst>
      </pc:sldChg>
      <pc:sldChg chg="del">
        <pc:chgData name="Fatima Cardoso" userId="1d8e5850c1f0e5fe" providerId="LiveId" clId="{A72D6C9B-6180-43F5-9877-76B3B7114325}" dt="2020-01-20T12:03:16.095" v="53" actId="47"/>
        <pc:sldMkLst>
          <pc:docMk/>
          <pc:sldMk cId="497176516" sldId="727"/>
        </pc:sldMkLst>
      </pc:sldChg>
      <pc:sldChg chg="del">
        <pc:chgData name="Fatima Cardoso" userId="1d8e5850c1f0e5fe" providerId="LiveId" clId="{A72D6C9B-6180-43F5-9877-76B3B7114325}" dt="2020-01-20T12:03:17.821" v="54" actId="47"/>
        <pc:sldMkLst>
          <pc:docMk/>
          <pc:sldMk cId="3604240576" sldId="728"/>
        </pc:sldMkLst>
      </pc:sldChg>
      <pc:sldChg chg="del">
        <pc:chgData name="Fatima Cardoso" userId="1d8e5850c1f0e5fe" providerId="LiveId" clId="{A72D6C9B-6180-43F5-9877-76B3B7114325}" dt="2020-01-20T11:56:28.378" v="19" actId="47"/>
        <pc:sldMkLst>
          <pc:docMk/>
          <pc:sldMk cId="1710035479" sldId="729"/>
        </pc:sldMkLst>
      </pc:sldChg>
      <pc:sldChg chg="modSp">
        <pc:chgData name="Fatima Cardoso" userId="1d8e5850c1f0e5fe" providerId="LiveId" clId="{A72D6C9B-6180-43F5-9877-76B3B7114325}" dt="2020-01-20T11:57:40.441" v="28" actId="207"/>
        <pc:sldMkLst>
          <pc:docMk/>
          <pc:sldMk cId="2371040795" sldId="730"/>
        </pc:sldMkLst>
        <pc:spChg chg="mod">
          <ac:chgData name="Fatima Cardoso" userId="1d8e5850c1f0e5fe" providerId="LiveId" clId="{A72D6C9B-6180-43F5-9877-76B3B7114325}" dt="2020-01-20T11:57:40.441" v="28" actId="207"/>
          <ac:spMkLst>
            <pc:docMk/>
            <pc:sldMk cId="2371040795" sldId="730"/>
            <ac:spMk id="27" creationId="{00000000-0000-0000-0000-000000000000}"/>
          </ac:spMkLst>
        </pc:spChg>
      </pc:sldChg>
      <pc:sldChg chg="del">
        <pc:chgData name="Fatima Cardoso" userId="1d8e5850c1f0e5fe" providerId="LiveId" clId="{A72D6C9B-6180-43F5-9877-76B3B7114325}" dt="2020-01-20T12:28:56.199" v="205" actId="47"/>
        <pc:sldMkLst>
          <pc:docMk/>
          <pc:sldMk cId="1843490488" sldId="731"/>
        </pc:sldMkLst>
      </pc:sldChg>
      <pc:sldChg chg="add">
        <pc:chgData name="Fatima Cardoso" userId="1d8e5850c1f0e5fe" providerId="LiveId" clId="{A72D6C9B-6180-43F5-9877-76B3B7114325}" dt="2020-01-20T11:53:23.859" v="3"/>
        <pc:sldMkLst>
          <pc:docMk/>
          <pc:sldMk cId="2948057779" sldId="732"/>
        </pc:sldMkLst>
      </pc:sldChg>
      <pc:sldChg chg="add">
        <pc:chgData name="Fatima Cardoso" userId="1d8e5850c1f0e5fe" providerId="LiveId" clId="{A72D6C9B-6180-43F5-9877-76B3B7114325}" dt="2020-01-20T11:53:39.511" v="4"/>
        <pc:sldMkLst>
          <pc:docMk/>
          <pc:sldMk cId="571675429" sldId="733"/>
        </pc:sldMkLst>
      </pc:sldChg>
      <pc:sldChg chg="add">
        <pc:chgData name="Fatima Cardoso" userId="1d8e5850c1f0e5fe" providerId="LiveId" clId="{A72D6C9B-6180-43F5-9877-76B3B7114325}" dt="2020-01-20T11:54:42.473" v="9"/>
        <pc:sldMkLst>
          <pc:docMk/>
          <pc:sldMk cId="1285063141" sldId="734"/>
        </pc:sldMkLst>
      </pc:sldChg>
      <pc:sldChg chg="add">
        <pc:chgData name="Fatima Cardoso" userId="1d8e5850c1f0e5fe" providerId="LiveId" clId="{A72D6C9B-6180-43F5-9877-76B3B7114325}" dt="2020-01-20T11:54:58.631" v="11"/>
        <pc:sldMkLst>
          <pc:docMk/>
          <pc:sldMk cId="2679686110" sldId="735"/>
        </pc:sldMkLst>
      </pc:sldChg>
      <pc:sldChg chg="add">
        <pc:chgData name="Fatima Cardoso" userId="1d8e5850c1f0e5fe" providerId="LiveId" clId="{A72D6C9B-6180-43F5-9877-76B3B7114325}" dt="2020-01-20T11:55:12.325" v="13"/>
        <pc:sldMkLst>
          <pc:docMk/>
          <pc:sldMk cId="3844440988" sldId="736"/>
        </pc:sldMkLst>
      </pc:sldChg>
      <pc:sldChg chg="add">
        <pc:chgData name="Fatima Cardoso" userId="1d8e5850c1f0e5fe" providerId="LiveId" clId="{A72D6C9B-6180-43F5-9877-76B3B7114325}" dt="2020-01-20T11:56:00.666" v="15"/>
        <pc:sldMkLst>
          <pc:docMk/>
          <pc:sldMk cId="2539408408" sldId="737"/>
        </pc:sldMkLst>
      </pc:sldChg>
      <pc:sldChg chg="add">
        <pc:chgData name="Fatima Cardoso" userId="1d8e5850c1f0e5fe" providerId="LiveId" clId="{A72D6C9B-6180-43F5-9877-76B3B7114325}" dt="2020-01-20T11:56:00.666" v="15"/>
        <pc:sldMkLst>
          <pc:docMk/>
          <pc:sldMk cId="2267062291" sldId="738"/>
        </pc:sldMkLst>
      </pc:sldChg>
      <pc:sldChg chg="add">
        <pc:chgData name="Fatima Cardoso" userId="1d8e5850c1f0e5fe" providerId="LiveId" clId="{A72D6C9B-6180-43F5-9877-76B3B7114325}" dt="2020-01-20T11:56:00.666" v="15"/>
        <pc:sldMkLst>
          <pc:docMk/>
          <pc:sldMk cId="287803867" sldId="739"/>
        </pc:sldMkLst>
      </pc:sldChg>
      <pc:sldChg chg="add">
        <pc:chgData name="Fatima Cardoso" userId="1d8e5850c1f0e5fe" providerId="LiveId" clId="{A72D6C9B-6180-43F5-9877-76B3B7114325}" dt="2020-01-20T11:56:00.666" v="15"/>
        <pc:sldMkLst>
          <pc:docMk/>
          <pc:sldMk cId="101537611" sldId="740"/>
        </pc:sldMkLst>
      </pc:sldChg>
      <pc:sldChg chg="add">
        <pc:chgData name="Fatima Cardoso" userId="1d8e5850c1f0e5fe" providerId="LiveId" clId="{A72D6C9B-6180-43F5-9877-76B3B7114325}" dt="2020-01-20T11:56:21.581" v="17"/>
        <pc:sldMkLst>
          <pc:docMk/>
          <pc:sldMk cId="1040874771" sldId="741"/>
        </pc:sldMkLst>
      </pc:sldChg>
      <pc:sldChg chg="add">
        <pc:chgData name="Fatima Cardoso" userId="1d8e5850c1f0e5fe" providerId="LiveId" clId="{A72D6C9B-6180-43F5-9877-76B3B7114325}" dt="2020-01-20T11:56:44.652" v="21"/>
        <pc:sldMkLst>
          <pc:docMk/>
          <pc:sldMk cId="2934240444" sldId="742"/>
        </pc:sldMkLst>
      </pc:sldChg>
      <pc:sldChg chg="add">
        <pc:chgData name="Fatima Cardoso" userId="1d8e5850c1f0e5fe" providerId="LiveId" clId="{A72D6C9B-6180-43F5-9877-76B3B7114325}" dt="2020-01-20T11:56:44.652" v="21"/>
        <pc:sldMkLst>
          <pc:docMk/>
          <pc:sldMk cId="3073539295" sldId="743"/>
        </pc:sldMkLst>
      </pc:sldChg>
      <pc:sldChg chg="add">
        <pc:chgData name="Fatima Cardoso" userId="1d8e5850c1f0e5fe" providerId="LiveId" clId="{A72D6C9B-6180-43F5-9877-76B3B7114325}" dt="2020-01-20T11:56:44.652" v="21"/>
        <pc:sldMkLst>
          <pc:docMk/>
          <pc:sldMk cId="4185253890" sldId="744"/>
        </pc:sldMkLst>
      </pc:sldChg>
      <pc:sldChg chg="add">
        <pc:chgData name="Fatima Cardoso" userId="1d8e5850c1f0e5fe" providerId="LiveId" clId="{A72D6C9B-6180-43F5-9877-76B3B7114325}" dt="2020-01-20T11:58:42.134" v="32"/>
        <pc:sldMkLst>
          <pc:docMk/>
          <pc:sldMk cId="3368323319" sldId="745"/>
        </pc:sldMkLst>
      </pc:sldChg>
      <pc:sldChg chg="add">
        <pc:chgData name="Fatima Cardoso" userId="1d8e5850c1f0e5fe" providerId="LiveId" clId="{A72D6C9B-6180-43F5-9877-76B3B7114325}" dt="2020-01-20T11:58:42.134" v="32"/>
        <pc:sldMkLst>
          <pc:docMk/>
          <pc:sldMk cId="863864947" sldId="746"/>
        </pc:sldMkLst>
      </pc:sldChg>
      <pc:sldChg chg="add">
        <pc:chgData name="Fatima Cardoso" userId="1d8e5850c1f0e5fe" providerId="LiveId" clId="{A72D6C9B-6180-43F5-9877-76B3B7114325}" dt="2020-01-20T12:01:17.455" v="35"/>
        <pc:sldMkLst>
          <pc:docMk/>
          <pc:sldMk cId="3985065794" sldId="747"/>
        </pc:sldMkLst>
      </pc:sldChg>
      <pc:sldChg chg="add">
        <pc:chgData name="Fatima Cardoso" userId="1d8e5850c1f0e5fe" providerId="LiveId" clId="{A72D6C9B-6180-43F5-9877-76B3B7114325}" dt="2020-01-20T12:01:37.275" v="37"/>
        <pc:sldMkLst>
          <pc:docMk/>
          <pc:sldMk cId="3674025336" sldId="748"/>
        </pc:sldMkLst>
      </pc:sldChg>
      <pc:sldChg chg="add">
        <pc:chgData name="Fatima Cardoso" userId="1d8e5850c1f0e5fe" providerId="LiveId" clId="{A72D6C9B-6180-43F5-9877-76B3B7114325}" dt="2020-01-20T12:01:37.275" v="37"/>
        <pc:sldMkLst>
          <pc:docMk/>
          <pc:sldMk cId="2174892384" sldId="749"/>
        </pc:sldMkLst>
      </pc:sldChg>
      <pc:sldChg chg="add">
        <pc:chgData name="Fatima Cardoso" userId="1d8e5850c1f0e5fe" providerId="LiveId" clId="{A72D6C9B-6180-43F5-9877-76B3B7114325}" dt="2020-01-20T12:02:17.339" v="41"/>
        <pc:sldMkLst>
          <pc:docMk/>
          <pc:sldMk cId="1240259563" sldId="750"/>
        </pc:sldMkLst>
      </pc:sldChg>
      <pc:sldChg chg="add">
        <pc:chgData name="Fatima Cardoso" userId="1d8e5850c1f0e5fe" providerId="LiveId" clId="{A72D6C9B-6180-43F5-9877-76B3B7114325}" dt="2020-01-20T12:02:17.339" v="41"/>
        <pc:sldMkLst>
          <pc:docMk/>
          <pc:sldMk cId="3127693672" sldId="751"/>
        </pc:sldMkLst>
      </pc:sldChg>
      <pc:sldChg chg="add">
        <pc:chgData name="Fatima Cardoso" userId="1d8e5850c1f0e5fe" providerId="LiveId" clId="{A72D6C9B-6180-43F5-9877-76B3B7114325}" dt="2020-01-20T12:02:17.339" v="41"/>
        <pc:sldMkLst>
          <pc:docMk/>
          <pc:sldMk cId="285059456" sldId="752"/>
        </pc:sldMkLst>
      </pc:sldChg>
      <pc:sldChg chg="add">
        <pc:chgData name="Fatima Cardoso" userId="1d8e5850c1f0e5fe" providerId="LiveId" clId="{A72D6C9B-6180-43F5-9877-76B3B7114325}" dt="2020-01-20T12:02:17.339" v="41"/>
        <pc:sldMkLst>
          <pc:docMk/>
          <pc:sldMk cId="3275608473" sldId="753"/>
        </pc:sldMkLst>
      </pc:sldChg>
      <pc:sldChg chg="add">
        <pc:chgData name="Fatima Cardoso" userId="1d8e5850c1f0e5fe" providerId="LiveId" clId="{A72D6C9B-6180-43F5-9877-76B3B7114325}" dt="2020-01-20T12:03:06.601" v="50"/>
        <pc:sldMkLst>
          <pc:docMk/>
          <pc:sldMk cId="2761179933" sldId="754"/>
        </pc:sldMkLst>
      </pc:sldChg>
      <pc:sldChg chg="add ord">
        <pc:chgData name="Fatima Cardoso" userId="1d8e5850c1f0e5fe" providerId="LiveId" clId="{A72D6C9B-6180-43F5-9877-76B3B7114325}" dt="2020-01-20T12:29:18.332" v="208"/>
        <pc:sldMkLst>
          <pc:docMk/>
          <pc:sldMk cId="3179696879" sldId="755"/>
        </pc:sldMkLst>
      </pc:sldChg>
      <pc:sldChg chg="add">
        <pc:chgData name="Fatima Cardoso" userId="1d8e5850c1f0e5fe" providerId="LiveId" clId="{A72D6C9B-6180-43F5-9877-76B3B7114325}" dt="2020-01-20T12:29:48.049" v="211"/>
        <pc:sldMkLst>
          <pc:docMk/>
          <pc:sldMk cId="1228114192" sldId="756"/>
        </pc:sldMkLst>
      </pc:sldChg>
      <pc:sldChg chg="add">
        <pc:chgData name="Fatima Cardoso" userId="1d8e5850c1f0e5fe" providerId="LiveId" clId="{A72D6C9B-6180-43F5-9877-76B3B7114325}" dt="2020-01-20T12:29:48.049" v="211"/>
        <pc:sldMkLst>
          <pc:docMk/>
          <pc:sldMk cId="177001531" sldId="757"/>
        </pc:sldMkLst>
      </pc:sldChg>
      <pc:sldChg chg="add">
        <pc:chgData name="Fatima Cardoso" userId="1d8e5850c1f0e5fe" providerId="LiveId" clId="{A72D6C9B-6180-43F5-9877-76B3B7114325}" dt="2020-01-20T12:29:48.049" v="211"/>
        <pc:sldMkLst>
          <pc:docMk/>
          <pc:sldMk cId="3972279005" sldId="758"/>
        </pc:sldMkLst>
      </pc:sldChg>
      <pc:sldMasterChg chg="del delSldLayout">
        <pc:chgData name="Fatima Cardoso" userId="1d8e5850c1f0e5fe" providerId="LiveId" clId="{A72D6C9B-6180-43F5-9877-76B3B7114325}" dt="2020-01-20T11:52:54.495" v="1" actId="47"/>
        <pc:sldMasterMkLst>
          <pc:docMk/>
          <pc:sldMasterMk cId="328530436" sldId="2147484034"/>
        </pc:sldMasterMkLst>
        <pc:sldLayoutChg chg="del">
          <pc:chgData name="Fatima Cardoso" userId="1d8e5850c1f0e5fe" providerId="LiveId" clId="{A72D6C9B-6180-43F5-9877-76B3B7114325}" dt="2020-01-20T11:52:54.495" v="1" actId="47"/>
          <pc:sldLayoutMkLst>
            <pc:docMk/>
            <pc:sldMasterMk cId="328530436" sldId="2147484034"/>
            <pc:sldLayoutMk cId="3656231252" sldId="2147484035"/>
          </pc:sldLayoutMkLst>
        </pc:sldLayoutChg>
        <pc:sldLayoutChg chg="del">
          <pc:chgData name="Fatima Cardoso" userId="1d8e5850c1f0e5fe" providerId="LiveId" clId="{A72D6C9B-6180-43F5-9877-76B3B7114325}" dt="2020-01-20T11:52:54.495" v="1" actId="47"/>
          <pc:sldLayoutMkLst>
            <pc:docMk/>
            <pc:sldMasterMk cId="328530436" sldId="2147484034"/>
            <pc:sldLayoutMk cId="4217746357" sldId="2147484036"/>
          </pc:sldLayoutMkLst>
        </pc:sldLayoutChg>
        <pc:sldLayoutChg chg="del">
          <pc:chgData name="Fatima Cardoso" userId="1d8e5850c1f0e5fe" providerId="LiveId" clId="{A72D6C9B-6180-43F5-9877-76B3B7114325}" dt="2020-01-20T11:52:54.495" v="1" actId="47"/>
          <pc:sldLayoutMkLst>
            <pc:docMk/>
            <pc:sldMasterMk cId="328530436" sldId="2147484034"/>
            <pc:sldLayoutMk cId="53035111" sldId="2147484037"/>
          </pc:sldLayoutMkLst>
        </pc:sldLayoutChg>
        <pc:sldLayoutChg chg="del">
          <pc:chgData name="Fatima Cardoso" userId="1d8e5850c1f0e5fe" providerId="LiveId" clId="{A72D6C9B-6180-43F5-9877-76B3B7114325}" dt="2020-01-20T11:52:54.495" v="1" actId="47"/>
          <pc:sldLayoutMkLst>
            <pc:docMk/>
            <pc:sldMasterMk cId="328530436" sldId="2147484034"/>
            <pc:sldLayoutMk cId="449498221" sldId="2147484038"/>
          </pc:sldLayoutMkLst>
        </pc:sldLayoutChg>
        <pc:sldLayoutChg chg="del">
          <pc:chgData name="Fatima Cardoso" userId="1d8e5850c1f0e5fe" providerId="LiveId" clId="{A72D6C9B-6180-43F5-9877-76B3B7114325}" dt="2020-01-20T11:52:54.495" v="1" actId="47"/>
          <pc:sldLayoutMkLst>
            <pc:docMk/>
            <pc:sldMasterMk cId="328530436" sldId="2147484034"/>
            <pc:sldLayoutMk cId="4041580309" sldId="2147484039"/>
          </pc:sldLayoutMkLst>
        </pc:sldLayoutChg>
        <pc:sldLayoutChg chg="del">
          <pc:chgData name="Fatima Cardoso" userId="1d8e5850c1f0e5fe" providerId="LiveId" clId="{A72D6C9B-6180-43F5-9877-76B3B7114325}" dt="2020-01-20T11:52:54.495" v="1" actId="47"/>
          <pc:sldLayoutMkLst>
            <pc:docMk/>
            <pc:sldMasterMk cId="328530436" sldId="2147484034"/>
            <pc:sldLayoutMk cId="2284302455" sldId="2147484040"/>
          </pc:sldLayoutMkLst>
        </pc:sldLayoutChg>
        <pc:sldLayoutChg chg="del">
          <pc:chgData name="Fatima Cardoso" userId="1d8e5850c1f0e5fe" providerId="LiveId" clId="{A72D6C9B-6180-43F5-9877-76B3B7114325}" dt="2020-01-20T11:52:54.495" v="1" actId="47"/>
          <pc:sldLayoutMkLst>
            <pc:docMk/>
            <pc:sldMasterMk cId="328530436" sldId="2147484034"/>
            <pc:sldLayoutMk cId="432002438" sldId="2147484041"/>
          </pc:sldLayoutMkLst>
        </pc:sldLayoutChg>
        <pc:sldLayoutChg chg="del">
          <pc:chgData name="Fatima Cardoso" userId="1d8e5850c1f0e5fe" providerId="LiveId" clId="{A72D6C9B-6180-43F5-9877-76B3B7114325}" dt="2020-01-20T11:52:54.495" v="1" actId="47"/>
          <pc:sldLayoutMkLst>
            <pc:docMk/>
            <pc:sldMasterMk cId="328530436" sldId="2147484034"/>
            <pc:sldLayoutMk cId="3925276312" sldId="2147484042"/>
          </pc:sldLayoutMkLst>
        </pc:sldLayoutChg>
        <pc:sldLayoutChg chg="del">
          <pc:chgData name="Fatima Cardoso" userId="1d8e5850c1f0e5fe" providerId="LiveId" clId="{A72D6C9B-6180-43F5-9877-76B3B7114325}" dt="2020-01-20T11:52:54.495" v="1" actId="47"/>
          <pc:sldLayoutMkLst>
            <pc:docMk/>
            <pc:sldMasterMk cId="328530436" sldId="2147484034"/>
            <pc:sldLayoutMk cId="3460237288" sldId="2147484043"/>
          </pc:sldLayoutMkLst>
        </pc:sldLayoutChg>
        <pc:sldLayoutChg chg="del">
          <pc:chgData name="Fatima Cardoso" userId="1d8e5850c1f0e5fe" providerId="LiveId" clId="{A72D6C9B-6180-43F5-9877-76B3B7114325}" dt="2020-01-20T11:52:54.495" v="1" actId="47"/>
          <pc:sldLayoutMkLst>
            <pc:docMk/>
            <pc:sldMasterMk cId="328530436" sldId="2147484034"/>
            <pc:sldLayoutMk cId="1707367254" sldId="2147484044"/>
          </pc:sldLayoutMkLst>
        </pc:sldLayoutChg>
        <pc:sldLayoutChg chg="del">
          <pc:chgData name="Fatima Cardoso" userId="1d8e5850c1f0e5fe" providerId="LiveId" clId="{A72D6C9B-6180-43F5-9877-76B3B7114325}" dt="2020-01-20T11:52:54.495" v="1" actId="47"/>
          <pc:sldLayoutMkLst>
            <pc:docMk/>
            <pc:sldMasterMk cId="328530436" sldId="2147484034"/>
            <pc:sldLayoutMk cId="1813537231" sldId="214748404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84D692-6577-4F49-8ADA-964085D98A9F}" type="datetimeFigureOut">
              <a:rPr lang="pt-PT"/>
              <a:pPr>
                <a:defRPr/>
              </a:pPr>
              <a:t>14/09/2020</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noProof="0"/>
              <a:t>Clique para editar os estilos</a:t>
            </a:r>
          </a:p>
          <a:p>
            <a:pPr lvl="1"/>
            <a:r>
              <a:rPr lang="pt-PT" noProof="0"/>
              <a:t>Segundo nível</a:t>
            </a:r>
          </a:p>
          <a:p>
            <a:pPr lvl="2"/>
            <a:r>
              <a:rPr lang="pt-PT" noProof="0"/>
              <a:t>Terceiro nível</a:t>
            </a:r>
          </a:p>
          <a:p>
            <a:pPr lvl="3"/>
            <a:r>
              <a:rPr lang="pt-PT" noProof="0"/>
              <a:t>Quarto nível</a:t>
            </a:r>
          </a:p>
          <a:p>
            <a:pPr lvl="4"/>
            <a:r>
              <a:rPr lang="pt-PT" noProof="0"/>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69506AE-2747-462A-B3D1-2F385C96A8DD}" type="slidenum">
              <a:rPr lang="pt-PT"/>
              <a:pPr>
                <a:defRPr/>
              </a:pPr>
              <a:t>‹#›</a:t>
            </a:fld>
            <a:endParaRPr lang="pt-PT"/>
          </a:p>
        </p:txBody>
      </p:sp>
    </p:spTree>
    <p:extLst>
      <p:ext uri="{BB962C8B-B14F-4D97-AF65-F5344CB8AC3E}">
        <p14:creationId xmlns:p14="http://schemas.microsoft.com/office/powerpoint/2010/main" val="4243825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9506AE-2747-462A-B3D1-2F385C96A8DD}" type="slidenum">
              <a:rPr lang="pt-PT" smtClean="0"/>
              <a:pPr>
                <a:defRPr/>
              </a:pPr>
              <a:t>104</a:t>
            </a:fld>
            <a:endParaRPr lang="pt-PT"/>
          </a:p>
        </p:txBody>
      </p:sp>
    </p:spTree>
    <p:extLst>
      <p:ext uri="{BB962C8B-B14F-4D97-AF65-F5344CB8AC3E}">
        <p14:creationId xmlns:p14="http://schemas.microsoft.com/office/powerpoint/2010/main" val="283048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9506AE-2747-462A-B3D1-2F385C96A8DD}" type="slidenum">
              <a:rPr lang="pt-PT" smtClean="0"/>
              <a:pPr>
                <a:defRPr/>
              </a:pPr>
              <a:t>136</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53AA9-D73F-48B5-A2D8-FC2A3BBF5C66}" type="slidenum">
              <a:rPr lang="en-AU" smtClean="0">
                <a:solidFill>
                  <a:prstClr val="black"/>
                </a:solidFill>
              </a:rPr>
              <a:pPr/>
              <a:t>141</a:t>
            </a:fld>
            <a:endParaRPr lang="en-AU">
              <a:solidFill>
                <a:prstClr val="black"/>
              </a:solidFill>
            </a:endParaRPr>
          </a:p>
        </p:txBody>
      </p:sp>
    </p:spTree>
    <p:extLst>
      <p:ext uri="{BB962C8B-B14F-4D97-AF65-F5344CB8AC3E}">
        <p14:creationId xmlns:p14="http://schemas.microsoft.com/office/powerpoint/2010/main" val="14004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9506AE-2747-462A-B3D1-2F385C96A8DD}" type="slidenum">
              <a:rPr kumimoji="0" lang="pt-P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pt-P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28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4674" name="Rectangle 2"/>
          <p:cNvSpPr>
            <a:spLocks noGrp="1" noChangeArrowheads="1"/>
          </p:cNvSpPr>
          <p:nvPr>
            <p:ph type="ctrTitle"/>
          </p:nvPr>
        </p:nvSpPr>
        <p:spPr>
          <a:xfrm>
            <a:off x="1676400" y="1905000"/>
            <a:ext cx="7239000" cy="1905000"/>
          </a:xfrm>
        </p:spPr>
        <p:txBody>
          <a:bodyPr/>
          <a:lstStyle>
            <a:lvl1pPr>
              <a:defRPr/>
            </a:lvl1pPr>
          </a:lstStyle>
          <a:p>
            <a:r>
              <a:rPr lang="fr-FR"/>
              <a:t>Cliquez pour modifier le style du titre du masque</a:t>
            </a:r>
          </a:p>
        </p:txBody>
      </p:sp>
      <p:sp>
        <p:nvSpPr>
          <p:cNvPr id="2204675" name="Rectangle 3"/>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fr-FR"/>
              <a:t>Cliquez pour modifier le style des sous-titres du masque</a:t>
            </a:r>
          </a:p>
        </p:txBody>
      </p:sp>
      <p:sp>
        <p:nvSpPr>
          <p:cNvPr id="2204676" name="Rectangle 4"/>
          <p:cNvSpPr>
            <a:spLocks noGrp="1" noChangeArrowheads="1"/>
          </p:cNvSpPr>
          <p:nvPr>
            <p:ph type="dt" sz="half" idx="2"/>
          </p:nvPr>
        </p:nvSpPr>
        <p:spPr>
          <a:xfrm>
            <a:off x="685800" y="6324600"/>
            <a:ext cx="1905000" cy="457200"/>
          </a:xfrm>
        </p:spPr>
        <p:txBody>
          <a:bodyPr/>
          <a:lstStyle>
            <a:lvl1pPr>
              <a:defRPr/>
            </a:lvl1pPr>
          </a:lstStyle>
          <a:p>
            <a:endParaRPr lang="fr-FR">
              <a:solidFill>
                <a:srgbClr val="000066"/>
              </a:solidFill>
            </a:endParaRPr>
          </a:p>
        </p:txBody>
      </p:sp>
      <p:sp>
        <p:nvSpPr>
          <p:cNvPr id="2204677" name="Rectangle 5"/>
          <p:cNvSpPr>
            <a:spLocks noGrp="1" noChangeArrowheads="1"/>
          </p:cNvSpPr>
          <p:nvPr>
            <p:ph type="ftr" sz="quarter" idx="3"/>
          </p:nvPr>
        </p:nvSpPr>
        <p:spPr>
          <a:xfrm>
            <a:off x="3124200" y="6324600"/>
            <a:ext cx="2895600" cy="457200"/>
          </a:xfrm>
        </p:spPr>
        <p:txBody>
          <a:bodyPr/>
          <a:lstStyle>
            <a:lvl1pPr>
              <a:defRPr/>
            </a:lvl1pPr>
          </a:lstStyle>
          <a:p>
            <a:endParaRPr lang="fr-FR">
              <a:solidFill>
                <a:srgbClr val="000066"/>
              </a:solidFill>
            </a:endParaRPr>
          </a:p>
        </p:txBody>
      </p:sp>
      <p:sp>
        <p:nvSpPr>
          <p:cNvPr id="2204678" name="Rectangle 6"/>
          <p:cNvSpPr>
            <a:spLocks noGrp="1" noChangeArrowheads="1"/>
          </p:cNvSpPr>
          <p:nvPr>
            <p:ph type="sldNum" sz="quarter" idx="4"/>
          </p:nvPr>
        </p:nvSpPr>
        <p:spPr>
          <a:xfrm>
            <a:off x="6553200" y="6324600"/>
            <a:ext cx="1905000" cy="457200"/>
          </a:xfrm>
        </p:spPr>
        <p:txBody>
          <a:bodyPr/>
          <a:lstStyle>
            <a:lvl1pPr>
              <a:defRPr/>
            </a:lvl1pPr>
          </a:lstStyle>
          <a:p>
            <a:fld id="{FDEEA892-E859-48AE-9132-011E4509EE1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45EF82B7-DD29-43E4-9BC3-3E16139F00D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3AF67FC1-7860-44D8-8CF5-7C54023C4CAE}" type="datetimeFigureOut">
              <a:rPr lang="en-GB" smtClean="0"/>
              <a:t>14/09/2020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24609968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AF67FC1-7860-44D8-8CF5-7C54023C4CAE}"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12583102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AF67FC1-7860-44D8-8CF5-7C54023C4CAE}"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25935136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BC-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856361"/>
            <a:ext cx="3514854" cy="1459150"/>
          </a:xfrm>
        </p:spPr>
        <p:txBody>
          <a:bodyPr anchor="t">
            <a:normAutofit/>
          </a:bodyPr>
          <a:lstStyle>
            <a:lvl1pPr algn="l">
              <a:defRPr sz="32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3553838"/>
            <a:ext cx="3197360" cy="1326204"/>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629" y="502033"/>
            <a:ext cx="2530549" cy="1272055"/>
          </a:xfrm>
          <a:prstGeom prst="rect">
            <a:avLst/>
          </a:prstGeom>
        </p:spPr>
      </p:pic>
    </p:spTree>
    <p:extLst>
      <p:ext uri="{BB962C8B-B14F-4D97-AF65-F5344CB8AC3E}">
        <p14:creationId xmlns:p14="http://schemas.microsoft.com/office/powerpoint/2010/main" val="20727378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8067722" y="6348978"/>
            <a:ext cx="619078" cy="365125"/>
          </a:xfrm>
          <a:prstGeom prst="rect">
            <a:avLst/>
          </a:prstGeom>
        </p:spPr>
        <p:txBody>
          <a:bodyPr anchor="b"/>
          <a:lstStyle>
            <a:lvl1pPr algn="r">
              <a:defRPr sz="1400">
                <a:solidFill>
                  <a:schemeClr val="bg2"/>
                </a:solidFill>
              </a:defRPr>
            </a:lvl1p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8873197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59689"/>
            <a:ext cx="3953514" cy="1712190"/>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15950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076805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0"/>
            <a:ext cx="4038600" cy="3771900"/>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1842266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10131788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26632311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355207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AD5FEAA0-1C12-4C88-AA95-F5DFC3DBEA46}"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3999268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5774394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31461295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D1666857-2C57-994E-889C-9D07D51A5060}" type="slidenum">
              <a:rPr lang="en-US" smtClean="0">
                <a:solidFill>
                  <a:srgbClr val="C8C8C8"/>
                </a:solidFill>
              </a:rPr>
              <a:pPr/>
              <a:t>‹#›</a:t>
            </a:fld>
            <a:endParaRPr lang="en-US" dirty="0">
              <a:solidFill>
                <a:srgbClr val="C8C8C8"/>
              </a:solidFill>
            </a:endParaRPr>
          </a:p>
        </p:txBody>
      </p:sp>
    </p:spTree>
    <p:extLst>
      <p:ext uri="{BB962C8B-B14F-4D97-AF65-F5344CB8AC3E}">
        <p14:creationId xmlns:p14="http://schemas.microsoft.com/office/powerpoint/2010/main" val="32731934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4674" name="Rectangle 2"/>
          <p:cNvSpPr>
            <a:spLocks noGrp="1" noChangeArrowheads="1"/>
          </p:cNvSpPr>
          <p:nvPr>
            <p:ph type="ctrTitle"/>
          </p:nvPr>
        </p:nvSpPr>
        <p:spPr>
          <a:xfrm>
            <a:off x="1676400" y="1905000"/>
            <a:ext cx="7239000" cy="1905000"/>
          </a:xfrm>
        </p:spPr>
        <p:txBody>
          <a:bodyPr/>
          <a:lstStyle>
            <a:lvl1pPr>
              <a:defRPr/>
            </a:lvl1pPr>
          </a:lstStyle>
          <a:p>
            <a:r>
              <a:rPr lang="fr-FR"/>
              <a:t>Cliquez pour modifier le style du titre du masque</a:t>
            </a:r>
          </a:p>
        </p:txBody>
      </p:sp>
      <p:sp>
        <p:nvSpPr>
          <p:cNvPr id="2204675" name="Rectangle 3"/>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fr-FR" dirty="0"/>
              <a:t>Cliquez pour modifier le style des sous-titres du masque</a:t>
            </a:r>
          </a:p>
        </p:txBody>
      </p:sp>
      <p:sp>
        <p:nvSpPr>
          <p:cNvPr id="2204676" name="Rectangle 4"/>
          <p:cNvSpPr>
            <a:spLocks noGrp="1" noChangeArrowheads="1"/>
          </p:cNvSpPr>
          <p:nvPr>
            <p:ph type="dt" sz="half" idx="2"/>
          </p:nvPr>
        </p:nvSpPr>
        <p:spPr>
          <a:xfrm>
            <a:off x="685800" y="6324600"/>
            <a:ext cx="1905000" cy="457200"/>
          </a:xfrm>
        </p:spPr>
        <p:txBody>
          <a:bodyPr/>
          <a:lstStyle>
            <a:lvl1pPr>
              <a:defRPr/>
            </a:lvl1pPr>
          </a:lstStyle>
          <a:p>
            <a:endParaRPr lang="fr-FR" dirty="0">
              <a:solidFill>
                <a:srgbClr val="000066"/>
              </a:solidFill>
            </a:endParaRPr>
          </a:p>
        </p:txBody>
      </p:sp>
      <p:sp>
        <p:nvSpPr>
          <p:cNvPr id="2204677" name="Rectangle 5"/>
          <p:cNvSpPr>
            <a:spLocks noGrp="1" noChangeArrowheads="1"/>
          </p:cNvSpPr>
          <p:nvPr>
            <p:ph type="ftr" sz="quarter" idx="3"/>
          </p:nvPr>
        </p:nvSpPr>
        <p:spPr>
          <a:xfrm>
            <a:off x="3124200" y="6324600"/>
            <a:ext cx="2895600" cy="457200"/>
          </a:xfrm>
        </p:spPr>
        <p:txBody>
          <a:bodyPr/>
          <a:lstStyle>
            <a:lvl1pPr>
              <a:defRPr/>
            </a:lvl1pPr>
          </a:lstStyle>
          <a:p>
            <a:endParaRPr lang="fr-FR" dirty="0">
              <a:solidFill>
                <a:srgbClr val="000066"/>
              </a:solidFill>
            </a:endParaRPr>
          </a:p>
        </p:txBody>
      </p:sp>
      <p:sp>
        <p:nvSpPr>
          <p:cNvPr id="2204678" name="Rectangle 6"/>
          <p:cNvSpPr>
            <a:spLocks noGrp="1" noChangeArrowheads="1"/>
          </p:cNvSpPr>
          <p:nvPr>
            <p:ph type="sldNum" sz="quarter" idx="4"/>
          </p:nvPr>
        </p:nvSpPr>
        <p:spPr>
          <a:xfrm>
            <a:off x="6553200" y="6324600"/>
            <a:ext cx="1905000" cy="457200"/>
          </a:xfrm>
        </p:spPr>
        <p:txBody>
          <a:bodyPr/>
          <a:lstStyle>
            <a:lvl1pPr>
              <a:defRPr/>
            </a:lvl1pPr>
          </a:lstStyle>
          <a:p>
            <a:fld id="{FDEEA892-E859-48AE-9132-011E4509EE17}" type="slidenum">
              <a:rPr lang="fr-FR">
                <a:solidFill>
                  <a:srgbClr val="000066"/>
                </a:solidFill>
              </a:rPr>
              <a:pPr/>
              <a:t>‹#›</a:t>
            </a:fld>
            <a:endParaRPr lang="fr-FR" dirty="0">
              <a:solidFill>
                <a:srgbClr val="000066"/>
              </a:solidFill>
            </a:endParaRPr>
          </a:p>
        </p:txBody>
      </p:sp>
      <p:pic>
        <p:nvPicPr>
          <p:cNvPr id="9" name="Picture 8"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352103529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dirty="0">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ADC72A3-6838-480C-BC9D-D6117B3139C8}" type="slidenum">
              <a:rPr lang="fr-FR">
                <a:solidFill>
                  <a:srgbClr val="000066"/>
                </a:solidFill>
              </a:rPr>
              <a:pPr/>
              <a:t>‹#›</a:t>
            </a:fld>
            <a:endParaRPr lang="fr-FR" dirty="0">
              <a:solidFill>
                <a:srgbClr val="000066"/>
              </a:solidFill>
            </a:endParaRPr>
          </a:p>
        </p:txBody>
      </p:sp>
      <p:pic>
        <p:nvPicPr>
          <p:cNvPr id="9" name="Picture 8"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94667675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8A8A09F-B7E9-457F-B472-800EE4CA2C11}" type="slidenum">
              <a:rPr lang="fr-FR">
                <a:solidFill>
                  <a:srgbClr val="000066"/>
                </a:solidFill>
              </a:rPr>
              <a:pPr/>
              <a:t>‹#›</a:t>
            </a:fld>
            <a:endParaRPr lang="fr-FR" dirty="0">
              <a:solidFill>
                <a:srgbClr val="000066"/>
              </a:solidFill>
            </a:endParaRPr>
          </a:p>
        </p:txBody>
      </p:sp>
      <p:pic>
        <p:nvPicPr>
          <p:cNvPr id="9" name="Picture 8"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290984324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fr-FR" dirty="0">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E29478FF-8B68-44AE-99B3-9FA5C80EDD29}" type="slidenum">
              <a:rPr lang="fr-FR">
                <a:solidFill>
                  <a:srgbClr val="000066"/>
                </a:solidFill>
              </a:rPr>
              <a:pPr/>
              <a:t>‹#›</a:t>
            </a:fld>
            <a:endParaRPr lang="fr-FR" dirty="0">
              <a:solidFill>
                <a:srgbClr val="000066"/>
              </a:solidFill>
            </a:endParaRPr>
          </a:p>
        </p:txBody>
      </p:sp>
      <p:pic>
        <p:nvPicPr>
          <p:cNvPr id="10" name="Picture 9"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217608506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fr-FR" dirty="0">
              <a:solidFill>
                <a:srgbClr val="000066"/>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000066"/>
              </a:solidFill>
            </a:endParaRPr>
          </a:p>
        </p:txBody>
      </p:sp>
      <p:sp>
        <p:nvSpPr>
          <p:cNvPr id="9" name="Slide Number Placeholder 8"/>
          <p:cNvSpPr>
            <a:spLocks noGrp="1"/>
          </p:cNvSpPr>
          <p:nvPr>
            <p:ph type="sldNum" sz="quarter" idx="12"/>
          </p:nvPr>
        </p:nvSpPr>
        <p:spPr/>
        <p:txBody>
          <a:bodyPr/>
          <a:lstStyle>
            <a:lvl1pPr>
              <a:defRPr/>
            </a:lvl1pPr>
          </a:lstStyle>
          <a:p>
            <a:fld id="{3C21E8EF-C81F-4024-9C82-D5F20E6D03B8}" type="slidenum">
              <a:rPr lang="fr-FR">
                <a:solidFill>
                  <a:srgbClr val="000066"/>
                </a:solidFill>
              </a:rPr>
              <a:pPr/>
              <a:t>‹#›</a:t>
            </a:fld>
            <a:endParaRPr lang="fr-FR" dirty="0">
              <a:solidFill>
                <a:srgbClr val="000066"/>
              </a:solidFill>
            </a:endParaRPr>
          </a:p>
        </p:txBody>
      </p:sp>
      <p:pic>
        <p:nvPicPr>
          <p:cNvPr id="12" name="Picture 11"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17955896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950268"/>
            <a:ext cx="7772400" cy="461665"/>
          </a:xfrm>
        </p:spPr>
        <p:txBody>
          <a:bodyPr/>
          <a:lstStyle>
            <a:lvl1pPr>
              <a:defRPr sz="2400" b="1">
                <a:latin typeface="Calibri" pitchFamily="34" charset="0"/>
                <a:cs typeface="Calibri"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fr-FR" dirty="0">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D469078A-3E76-4FEF-97C0-46E49670B635}" type="slidenum">
              <a:rPr lang="fr-FR">
                <a:solidFill>
                  <a:srgbClr val="000066"/>
                </a:solidFill>
              </a:rPr>
              <a:pPr/>
              <a:t>‹#›</a:t>
            </a:fld>
            <a:endParaRPr lang="fr-FR" dirty="0">
              <a:solidFill>
                <a:srgbClr val="000066"/>
              </a:solidFill>
            </a:endParaRPr>
          </a:p>
        </p:txBody>
      </p:sp>
      <p:pic>
        <p:nvPicPr>
          <p:cNvPr id="8" name="Picture 7"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9659179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6C63445E-21AB-42AE-A8B0-A7E711087AB7}" type="slidenum">
              <a:rPr lang="fr-FR">
                <a:solidFill>
                  <a:srgbClr val="000066"/>
                </a:solidFill>
              </a:rPr>
              <a:pPr/>
              <a:t>‹#›</a:t>
            </a:fld>
            <a:endParaRPr lang="fr-FR" dirty="0">
              <a:solidFill>
                <a:srgbClr val="000066"/>
              </a:solidFill>
            </a:endParaRPr>
          </a:p>
        </p:txBody>
      </p:sp>
      <p:pic>
        <p:nvPicPr>
          <p:cNvPr id="7" name="Picture 6"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399596838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B60FC38A-0A1C-4502-8A32-8C1304A1B9D3}" type="slidenum">
              <a:rPr lang="fr-FR">
                <a:solidFill>
                  <a:srgbClr val="000066"/>
                </a:solidFill>
              </a:rPr>
              <a:pPr/>
              <a:t>‹#›</a:t>
            </a:fld>
            <a:endParaRPr lang="fr-FR" dirty="0">
              <a:solidFill>
                <a:srgbClr val="000066"/>
              </a:solidFill>
            </a:endParaRPr>
          </a:p>
        </p:txBody>
      </p:sp>
      <p:pic>
        <p:nvPicPr>
          <p:cNvPr id="10" name="Picture 9"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401834854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673"/>
            <a:ext cx="5486400" cy="461665"/>
          </a:xfrm>
        </p:spPr>
        <p:txBody>
          <a:bodyPr anchor="b"/>
          <a:lstStyle>
            <a:lvl1pPr algn="l">
              <a:defRPr sz="2400" b="1">
                <a:latin typeface="Calibri" pitchFamily="34" charset="0"/>
                <a:cs typeface="Calibri"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2400">
                <a:latin typeface="Calibri" pitchFamily="34" charset="0"/>
                <a:cs typeface="Calibri" pitchFamily="34" charset="0"/>
              </a:defRPr>
            </a:lvl1pPr>
          </a:lstStyle>
          <a:p>
            <a:endParaRPr lang="fr-FR" dirty="0">
              <a:solidFill>
                <a:srgbClr val="000066"/>
              </a:solidFill>
            </a:endParaRPr>
          </a:p>
        </p:txBody>
      </p:sp>
      <p:sp>
        <p:nvSpPr>
          <p:cNvPr id="6" name="Footer Placeholder 5"/>
          <p:cNvSpPr>
            <a:spLocks noGrp="1"/>
          </p:cNvSpPr>
          <p:nvPr>
            <p:ph type="ftr" sz="quarter" idx="11"/>
          </p:nvPr>
        </p:nvSpPr>
        <p:spPr/>
        <p:txBody>
          <a:bodyPr/>
          <a:lstStyle>
            <a:lvl1pPr>
              <a:defRPr sz="2400">
                <a:latin typeface="Calibri" pitchFamily="34" charset="0"/>
                <a:cs typeface="Calibri" pitchFamily="34" charset="0"/>
              </a:defRPr>
            </a:lvl1pPr>
          </a:lstStyle>
          <a:p>
            <a:endParaRPr lang="fr-FR" dirty="0">
              <a:solidFill>
                <a:srgbClr val="000066"/>
              </a:solidFill>
            </a:endParaRPr>
          </a:p>
        </p:txBody>
      </p:sp>
      <p:sp>
        <p:nvSpPr>
          <p:cNvPr id="7" name="Slide Number Placeholder 6"/>
          <p:cNvSpPr>
            <a:spLocks noGrp="1"/>
          </p:cNvSpPr>
          <p:nvPr>
            <p:ph type="sldNum" sz="quarter" idx="12"/>
          </p:nvPr>
        </p:nvSpPr>
        <p:spPr/>
        <p:txBody>
          <a:bodyPr/>
          <a:lstStyle>
            <a:lvl1pPr>
              <a:defRPr sz="2400">
                <a:latin typeface="Calibri" pitchFamily="34" charset="0"/>
                <a:cs typeface="Calibri" pitchFamily="34" charset="0"/>
              </a:defRPr>
            </a:lvl1pPr>
          </a:lstStyle>
          <a:p>
            <a:fld id="{A5635BF0-4525-4F24-89C3-FF54287A0575}" type="slidenum">
              <a:rPr lang="fr-FR" smtClean="0">
                <a:solidFill>
                  <a:srgbClr val="000066"/>
                </a:solidFill>
              </a:rPr>
              <a:pPr/>
              <a:t>‹#›</a:t>
            </a:fld>
            <a:endParaRPr lang="fr-FR" dirty="0">
              <a:solidFill>
                <a:srgbClr val="000066"/>
              </a:solidFill>
            </a:endParaRPr>
          </a:p>
        </p:txBody>
      </p:sp>
      <p:pic>
        <p:nvPicPr>
          <p:cNvPr id="10" name="Picture 9"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368623534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dirty="0">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45EF82B7-DD29-43E4-9BC3-3E16139F00D5}" type="slidenum">
              <a:rPr lang="fr-FR">
                <a:solidFill>
                  <a:srgbClr val="000066"/>
                </a:solidFill>
              </a:rPr>
              <a:pPr/>
              <a:t>‹#›</a:t>
            </a:fld>
            <a:endParaRPr lang="fr-FR" dirty="0">
              <a:solidFill>
                <a:srgbClr val="000066"/>
              </a:solidFill>
            </a:endParaRPr>
          </a:p>
        </p:txBody>
      </p:sp>
      <p:pic>
        <p:nvPicPr>
          <p:cNvPr id="9" name="Picture 8"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65175441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dirty="0">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AD5FEAA0-1C12-4C88-AA95-F5DFC3DBEA46}" type="slidenum">
              <a:rPr lang="fr-FR">
                <a:solidFill>
                  <a:srgbClr val="000066"/>
                </a:solidFill>
              </a:rPr>
              <a:pPr/>
              <a:t>‹#›</a:t>
            </a:fld>
            <a:endParaRPr lang="fr-FR" dirty="0">
              <a:solidFill>
                <a:srgbClr val="000066"/>
              </a:solidFill>
            </a:endParaRPr>
          </a:p>
        </p:txBody>
      </p:sp>
      <p:pic>
        <p:nvPicPr>
          <p:cNvPr id="7" name="Picture 6"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421767285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dirty="0">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dirty="0">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dirty="0">
              <a:solidFill>
                <a:srgbClr val="000066"/>
              </a:solidFill>
              <a:cs typeface="Times New Roman" pitchFamily="18" charset="0"/>
            </a:endParaRPr>
          </a:p>
        </p:txBody>
      </p:sp>
      <p:pic>
        <p:nvPicPr>
          <p:cNvPr id="10" name="Picture 9"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217065207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664323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0073238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172833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12870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1206449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642700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2114219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6943916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2628200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716684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4947511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dirty="0">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dirty="0">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dirty="0">
              <a:solidFill>
                <a:srgbClr val="000066"/>
              </a:solidFill>
              <a:cs typeface="Times New Roman" pitchFamily="18" charset="0"/>
            </a:endParaRPr>
          </a:p>
        </p:txBody>
      </p:sp>
      <p:pic>
        <p:nvPicPr>
          <p:cNvPr id="10" name="Picture 9"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19632506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ADC72A3-6838-480C-BC9D-D6117B3139C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4674" name="Rectangle 2"/>
          <p:cNvSpPr>
            <a:spLocks noGrp="1" noChangeArrowheads="1"/>
          </p:cNvSpPr>
          <p:nvPr>
            <p:ph type="ctrTitle"/>
          </p:nvPr>
        </p:nvSpPr>
        <p:spPr>
          <a:xfrm>
            <a:off x="1676400" y="1905000"/>
            <a:ext cx="7239000" cy="1905000"/>
          </a:xfrm>
        </p:spPr>
        <p:txBody>
          <a:bodyPr/>
          <a:lstStyle>
            <a:lvl1pPr>
              <a:defRPr/>
            </a:lvl1pPr>
          </a:lstStyle>
          <a:p>
            <a:r>
              <a:rPr lang="fr-FR"/>
              <a:t>Cliquez pour modifier le style du titre du masque</a:t>
            </a:r>
          </a:p>
        </p:txBody>
      </p:sp>
      <p:sp>
        <p:nvSpPr>
          <p:cNvPr id="2204675" name="Rectangle 3"/>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fr-FR" dirty="0"/>
              <a:t>Cliquez pour modifier le style des sous-titres du masque</a:t>
            </a:r>
          </a:p>
        </p:txBody>
      </p:sp>
      <p:sp>
        <p:nvSpPr>
          <p:cNvPr id="2204676" name="Rectangle 4"/>
          <p:cNvSpPr>
            <a:spLocks noGrp="1" noChangeArrowheads="1"/>
          </p:cNvSpPr>
          <p:nvPr>
            <p:ph type="dt" sz="half" idx="2"/>
          </p:nvPr>
        </p:nvSpPr>
        <p:spPr>
          <a:xfrm>
            <a:off x="685800" y="6324600"/>
            <a:ext cx="1905000" cy="457200"/>
          </a:xfrm>
        </p:spPr>
        <p:txBody>
          <a:bodyPr/>
          <a:lstStyle>
            <a:lvl1pPr>
              <a:defRPr/>
            </a:lvl1pPr>
          </a:lstStyle>
          <a:p>
            <a:endParaRPr lang="fr-FR">
              <a:solidFill>
                <a:srgbClr val="000066"/>
              </a:solidFill>
            </a:endParaRPr>
          </a:p>
        </p:txBody>
      </p:sp>
      <p:sp>
        <p:nvSpPr>
          <p:cNvPr id="2204677" name="Rectangle 5"/>
          <p:cNvSpPr>
            <a:spLocks noGrp="1" noChangeArrowheads="1"/>
          </p:cNvSpPr>
          <p:nvPr>
            <p:ph type="ftr" sz="quarter" idx="3"/>
          </p:nvPr>
        </p:nvSpPr>
        <p:spPr>
          <a:xfrm>
            <a:off x="3124200" y="6324600"/>
            <a:ext cx="2895600" cy="457200"/>
          </a:xfrm>
        </p:spPr>
        <p:txBody>
          <a:bodyPr/>
          <a:lstStyle>
            <a:lvl1pPr>
              <a:defRPr/>
            </a:lvl1pPr>
          </a:lstStyle>
          <a:p>
            <a:endParaRPr lang="fr-FR">
              <a:solidFill>
                <a:srgbClr val="000066"/>
              </a:solidFill>
            </a:endParaRPr>
          </a:p>
        </p:txBody>
      </p:sp>
      <p:sp>
        <p:nvSpPr>
          <p:cNvPr id="2204678" name="Rectangle 6"/>
          <p:cNvSpPr>
            <a:spLocks noGrp="1" noChangeArrowheads="1"/>
          </p:cNvSpPr>
          <p:nvPr>
            <p:ph type="sldNum" sz="quarter" idx="4"/>
          </p:nvPr>
        </p:nvSpPr>
        <p:spPr>
          <a:xfrm>
            <a:off x="6553200" y="6324600"/>
            <a:ext cx="1905000" cy="457200"/>
          </a:xfrm>
        </p:spPr>
        <p:txBody>
          <a:bodyPr/>
          <a:lstStyle>
            <a:lvl1pPr>
              <a:defRPr/>
            </a:lvl1pPr>
          </a:lstStyle>
          <a:p>
            <a:fld id="{FDEEA892-E859-48AE-9132-011E4509EE1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ADC72A3-6838-480C-BC9D-D6117B3139C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8A8A09F-B7E9-457F-B472-800EE4CA2C11}"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E29478FF-8B68-44AE-99B3-9FA5C80EDD29}"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fr-FR">
              <a:solidFill>
                <a:srgbClr val="000066"/>
              </a:solidFill>
            </a:endParaRPr>
          </a:p>
        </p:txBody>
      </p:sp>
      <p:sp>
        <p:nvSpPr>
          <p:cNvPr id="8" name="Footer Placeholder 7"/>
          <p:cNvSpPr>
            <a:spLocks noGrp="1"/>
          </p:cNvSpPr>
          <p:nvPr>
            <p:ph type="ftr" sz="quarter" idx="11"/>
          </p:nvPr>
        </p:nvSpPr>
        <p:spPr/>
        <p:txBody>
          <a:bodyPr/>
          <a:lstStyle>
            <a:lvl1pPr>
              <a:defRPr/>
            </a:lvl1pPr>
          </a:lstStyle>
          <a:p>
            <a:endParaRPr lang="fr-FR">
              <a:solidFill>
                <a:srgbClr val="000066"/>
              </a:solidFill>
            </a:endParaRPr>
          </a:p>
        </p:txBody>
      </p:sp>
      <p:sp>
        <p:nvSpPr>
          <p:cNvPr id="9" name="Slide Number Placeholder 8"/>
          <p:cNvSpPr>
            <a:spLocks noGrp="1"/>
          </p:cNvSpPr>
          <p:nvPr>
            <p:ph type="sldNum" sz="quarter" idx="12"/>
          </p:nvPr>
        </p:nvSpPr>
        <p:spPr/>
        <p:txBody>
          <a:bodyPr/>
          <a:lstStyle>
            <a:lvl1pPr>
              <a:defRPr/>
            </a:lvl1pPr>
          </a:lstStyle>
          <a:p>
            <a:fld id="{3C21E8EF-C81F-4024-9C82-D5F20E6D03B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950268"/>
            <a:ext cx="7772400" cy="461665"/>
          </a:xfrm>
        </p:spPr>
        <p:txBody>
          <a:bodyPr/>
          <a:lstStyle>
            <a:lvl1pPr>
              <a:defRPr sz="2400" b="1">
                <a:latin typeface="Calibri" pitchFamily="34" charset="0"/>
                <a:cs typeface="Calibri"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fr-FR">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fr-FR">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D469078A-3E76-4FEF-97C0-46E49670B63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fr-FR">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6C63445E-21AB-42AE-A8B0-A7E711087AB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8A8A09F-B7E9-457F-B472-800EE4CA2C11}"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B60FC38A-0A1C-4502-8A32-8C1304A1B9D3}"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673"/>
            <a:ext cx="5486400" cy="461665"/>
          </a:xfrm>
        </p:spPr>
        <p:txBody>
          <a:bodyPr anchor="b"/>
          <a:lstStyle>
            <a:lvl1pPr algn="l">
              <a:defRPr sz="2400" b="1">
                <a:latin typeface="Calibri" pitchFamily="34" charset="0"/>
                <a:cs typeface="Calibri"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2400">
                <a:latin typeface="Calibri" pitchFamily="34" charset="0"/>
                <a:cs typeface="Calibri" pitchFamily="34" charset="0"/>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sz="2400">
                <a:latin typeface="Calibri" pitchFamily="34" charset="0"/>
                <a:cs typeface="Calibri" pitchFamily="34" charset="0"/>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sz="2400">
                <a:latin typeface="Calibri" pitchFamily="34" charset="0"/>
                <a:cs typeface="Calibri" pitchFamily="34" charset="0"/>
              </a:defRPr>
            </a:lvl1pPr>
          </a:lstStyle>
          <a:p>
            <a:fld id="{A5635BF0-4525-4F24-89C3-FF54287A0575}" type="slidenum">
              <a:rPr lang="fr-FR" smtClean="0">
                <a:solidFill>
                  <a:srgbClr val="000066"/>
                </a:solidFill>
              </a:rPr>
              <a:pPr/>
              <a:t>‹#›</a:t>
            </a:fld>
            <a:endParaRPr lang="fr-FR">
              <a:solidFill>
                <a:srgbClr val="000066"/>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45EF82B7-DD29-43E4-9BC3-3E16139F00D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AD5FEAA0-1C12-4C88-AA95-F5DFC3DBEA46}"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extLst>
      <p:ext uri="{BB962C8B-B14F-4D97-AF65-F5344CB8AC3E}">
        <p14:creationId xmlns:p14="http://schemas.microsoft.com/office/powerpoint/2010/main" val="40168375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4674" name="Rectangle 2"/>
          <p:cNvSpPr>
            <a:spLocks noGrp="1" noChangeArrowheads="1"/>
          </p:cNvSpPr>
          <p:nvPr>
            <p:ph type="ctrTitle"/>
          </p:nvPr>
        </p:nvSpPr>
        <p:spPr>
          <a:xfrm>
            <a:off x="1676400" y="1905000"/>
            <a:ext cx="7239000" cy="1905000"/>
          </a:xfrm>
        </p:spPr>
        <p:txBody>
          <a:bodyPr/>
          <a:lstStyle>
            <a:lvl1pPr>
              <a:defRPr/>
            </a:lvl1pPr>
          </a:lstStyle>
          <a:p>
            <a:r>
              <a:rPr lang="fr-FR"/>
              <a:t>Cliquez pour modifier le style du titre du masque</a:t>
            </a:r>
          </a:p>
        </p:txBody>
      </p:sp>
      <p:sp>
        <p:nvSpPr>
          <p:cNvPr id="2204675" name="Rectangle 3"/>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fr-FR" dirty="0"/>
              <a:t>Cliquez pour modifier le style des sous-titres du masque</a:t>
            </a:r>
          </a:p>
        </p:txBody>
      </p:sp>
      <p:sp>
        <p:nvSpPr>
          <p:cNvPr id="2204676" name="Rectangle 4"/>
          <p:cNvSpPr>
            <a:spLocks noGrp="1" noChangeArrowheads="1"/>
          </p:cNvSpPr>
          <p:nvPr>
            <p:ph type="dt" sz="half" idx="2"/>
          </p:nvPr>
        </p:nvSpPr>
        <p:spPr>
          <a:xfrm>
            <a:off x="685800" y="6324600"/>
            <a:ext cx="1905000" cy="457200"/>
          </a:xfrm>
        </p:spPr>
        <p:txBody>
          <a:bodyPr/>
          <a:lstStyle>
            <a:lvl1pPr>
              <a:defRPr/>
            </a:lvl1pPr>
          </a:lstStyle>
          <a:p>
            <a:endParaRPr lang="fr-FR">
              <a:solidFill>
                <a:srgbClr val="000066"/>
              </a:solidFill>
            </a:endParaRPr>
          </a:p>
        </p:txBody>
      </p:sp>
      <p:sp>
        <p:nvSpPr>
          <p:cNvPr id="2204677" name="Rectangle 5"/>
          <p:cNvSpPr>
            <a:spLocks noGrp="1" noChangeArrowheads="1"/>
          </p:cNvSpPr>
          <p:nvPr>
            <p:ph type="ftr" sz="quarter" idx="3"/>
          </p:nvPr>
        </p:nvSpPr>
        <p:spPr>
          <a:xfrm>
            <a:off x="3124200" y="6324600"/>
            <a:ext cx="2895600" cy="457200"/>
          </a:xfrm>
        </p:spPr>
        <p:txBody>
          <a:bodyPr/>
          <a:lstStyle>
            <a:lvl1pPr>
              <a:defRPr/>
            </a:lvl1pPr>
          </a:lstStyle>
          <a:p>
            <a:endParaRPr lang="fr-FR">
              <a:solidFill>
                <a:srgbClr val="000066"/>
              </a:solidFill>
            </a:endParaRPr>
          </a:p>
        </p:txBody>
      </p:sp>
      <p:sp>
        <p:nvSpPr>
          <p:cNvPr id="2204678" name="Rectangle 6"/>
          <p:cNvSpPr>
            <a:spLocks noGrp="1" noChangeArrowheads="1"/>
          </p:cNvSpPr>
          <p:nvPr>
            <p:ph type="sldNum" sz="quarter" idx="4"/>
          </p:nvPr>
        </p:nvSpPr>
        <p:spPr>
          <a:xfrm>
            <a:off x="6553200" y="6324600"/>
            <a:ext cx="1905000" cy="457200"/>
          </a:xfrm>
        </p:spPr>
        <p:txBody>
          <a:bodyPr/>
          <a:lstStyle>
            <a:lvl1pPr>
              <a:defRPr/>
            </a:lvl1pPr>
          </a:lstStyle>
          <a:p>
            <a:fld id="{FDEEA892-E859-48AE-9132-011E4509EE1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ADC72A3-6838-480C-BC9D-D6117B3139C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8A8A09F-B7E9-457F-B472-800EE4CA2C11}"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E29478FF-8B68-44AE-99B3-9FA5C80EDD29}"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fr-FR">
              <a:solidFill>
                <a:srgbClr val="000066"/>
              </a:solidFill>
            </a:endParaRPr>
          </a:p>
        </p:txBody>
      </p:sp>
      <p:sp>
        <p:nvSpPr>
          <p:cNvPr id="8" name="Footer Placeholder 7"/>
          <p:cNvSpPr>
            <a:spLocks noGrp="1"/>
          </p:cNvSpPr>
          <p:nvPr>
            <p:ph type="ftr" sz="quarter" idx="11"/>
          </p:nvPr>
        </p:nvSpPr>
        <p:spPr/>
        <p:txBody>
          <a:bodyPr/>
          <a:lstStyle>
            <a:lvl1pPr>
              <a:defRPr/>
            </a:lvl1pPr>
          </a:lstStyle>
          <a:p>
            <a:endParaRPr lang="fr-FR">
              <a:solidFill>
                <a:srgbClr val="000066"/>
              </a:solidFill>
            </a:endParaRPr>
          </a:p>
        </p:txBody>
      </p:sp>
      <p:sp>
        <p:nvSpPr>
          <p:cNvPr id="9" name="Slide Number Placeholder 8"/>
          <p:cNvSpPr>
            <a:spLocks noGrp="1"/>
          </p:cNvSpPr>
          <p:nvPr>
            <p:ph type="sldNum" sz="quarter" idx="12"/>
          </p:nvPr>
        </p:nvSpPr>
        <p:spPr/>
        <p:txBody>
          <a:bodyPr/>
          <a:lstStyle>
            <a:lvl1pPr>
              <a:defRPr/>
            </a:lvl1pPr>
          </a:lstStyle>
          <a:p>
            <a:fld id="{3C21E8EF-C81F-4024-9C82-D5F20E6D03B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E29478FF-8B68-44AE-99B3-9FA5C80EDD29}"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950268"/>
            <a:ext cx="7772400" cy="461665"/>
          </a:xfrm>
        </p:spPr>
        <p:txBody>
          <a:bodyPr/>
          <a:lstStyle>
            <a:lvl1pPr>
              <a:defRPr sz="2400" b="1">
                <a:latin typeface="Calibri" pitchFamily="34" charset="0"/>
                <a:cs typeface="Calibri"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fr-FR">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fr-FR">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D469078A-3E76-4FEF-97C0-46E49670B63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fr-FR">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6C63445E-21AB-42AE-A8B0-A7E711087AB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B60FC38A-0A1C-4502-8A32-8C1304A1B9D3}"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673"/>
            <a:ext cx="5486400" cy="461665"/>
          </a:xfrm>
        </p:spPr>
        <p:txBody>
          <a:bodyPr anchor="b"/>
          <a:lstStyle>
            <a:lvl1pPr algn="l">
              <a:defRPr sz="2400" b="1">
                <a:latin typeface="Calibri" pitchFamily="34" charset="0"/>
                <a:cs typeface="Calibri"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2400">
                <a:latin typeface="Calibri" pitchFamily="34" charset="0"/>
                <a:cs typeface="Calibri" pitchFamily="34" charset="0"/>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sz="2400">
                <a:latin typeface="Calibri" pitchFamily="34" charset="0"/>
                <a:cs typeface="Calibri" pitchFamily="34" charset="0"/>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sz="2400">
                <a:latin typeface="Calibri" pitchFamily="34" charset="0"/>
                <a:cs typeface="Calibri" pitchFamily="34" charset="0"/>
              </a:defRPr>
            </a:lvl1pPr>
          </a:lstStyle>
          <a:p>
            <a:fld id="{A5635BF0-4525-4F24-89C3-FF54287A0575}" type="slidenum">
              <a:rPr lang="fr-FR" smtClean="0">
                <a:solidFill>
                  <a:srgbClr val="000066"/>
                </a:solidFill>
              </a:rPr>
              <a:pPr/>
              <a:t>‹#›</a:t>
            </a:fld>
            <a:endParaRPr lang="fr-FR">
              <a:solidFill>
                <a:srgbClr val="000066"/>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45EF82B7-DD29-43E4-9BC3-3E16139F00D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AD5FEAA0-1C12-4C88-AA95-F5DFC3DBEA46}"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extLst>
      <p:ext uri="{BB962C8B-B14F-4D97-AF65-F5344CB8AC3E}">
        <p14:creationId xmlns:p14="http://schemas.microsoft.com/office/powerpoint/2010/main" val="401683752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4674" name="Rectangle 2"/>
          <p:cNvSpPr>
            <a:spLocks noGrp="1" noChangeArrowheads="1"/>
          </p:cNvSpPr>
          <p:nvPr>
            <p:ph type="ctrTitle"/>
          </p:nvPr>
        </p:nvSpPr>
        <p:spPr>
          <a:xfrm>
            <a:off x="1676400" y="1905000"/>
            <a:ext cx="7239000" cy="1905000"/>
          </a:xfrm>
        </p:spPr>
        <p:txBody>
          <a:bodyPr/>
          <a:lstStyle>
            <a:lvl1pPr>
              <a:defRPr/>
            </a:lvl1pPr>
          </a:lstStyle>
          <a:p>
            <a:r>
              <a:rPr lang="fr-FR"/>
              <a:t>Cliquez pour modifier le style du titre du masque</a:t>
            </a:r>
          </a:p>
        </p:txBody>
      </p:sp>
      <p:sp>
        <p:nvSpPr>
          <p:cNvPr id="2204675" name="Rectangle 3"/>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fr-FR" dirty="0"/>
              <a:t>Cliquez pour modifier le style des sous-titres du masque</a:t>
            </a:r>
          </a:p>
        </p:txBody>
      </p:sp>
      <p:sp>
        <p:nvSpPr>
          <p:cNvPr id="2204676" name="Rectangle 4"/>
          <p:cNvSpPr>
            <a:spLocks noGrp="1" noChangeArrowheads="1"/>
          </p:cNvSpPr>
          <p:nvPr>
            <p:ph type="dt" sz="half" idx="2"/>
          </p:nvPr>
        </p:nvSpPr>
        <p:spPr>
          <a:xfrm>
            <a:off x="685800" y="6324600"/>
            <a:ext cx="1905000" cy="457200"/>
          </a:xfrm>
        </p:spPr>
        <p:txBody>
          <a:bodyPr/>
          <a:lstStyle>
            <a:lvl1pPr>
              <a:defRPr/>
            </a:lvl1pPr>
          </a:lstStyle>
          <a:p>
            <a:endParaRPr lang="fr-FR">
              <a:solidFill>
                <a:srgbClr val="000066"/>
              </a:solidFill>
            </a:endParaRPr>
          </a:p>
        </p:txBody>
      </p:sp>
      <p:sp>
        <p:nvSpPr>
          <p:cNvPr id="2204677" name="Rectangle 5"/>
          <p:cNvSpPr>
            <a:spLocks noGrp="1" noChangeArrowheads="1"/>
          </p:cNvSpPr>
          <p:nvPr>
            <p:ph type="ftr" sz="quarter" idx="3"/>
          </p:nvPr>
        </p:nvSpPr>
        <p:spPr>
          <a:xfrm>
            <a:off x="3124200" y="6324600"/>
            <a:ext cx="2895600" cy="457200"/>
          </a:xfrm>
        </p:spPr>
        <p:txBody>
          <a:bodyPr/>
          <a:lstStyle>
            <a:lvl1pPr>
              <a:defRPr/>
            </a:lvl1pPr>
          </a:lstStyle>
          <a:p>
            <a:endParaRPr lang="fr-FR">
              <a:solidFill>
                <a:srgbClr val="000066"/>
              </a:solidFill>
            </a:endParaRPr>
          </a:p>
        </p:txBody>
      </p:sp>
      <p:sp>
        <p:nvSpPr>
          <p:cNvPr id="2204678" name="Rectangle 6"/>
          <p:cNvSpPr>
            <a:spLocks noGrp="1" noChangeArrowheads="1"/>
          </p:cNvSpPr>
          <p:nvPr>
            <p:ph type="sldNum" sz="quarter" idx="4"/>
          </p:nvPr>
        </p:nvSpPr>
        <p:spPr>
          <a:xfrm>
            <a:off x="6553200" y="6324600"/>
            <a:ext cx="1905000" cy="457200"/>
          </a:xfrm>
        </p:spPr>
        <p:txBody>
          <a:bodyPr/>
          <a:lstStyle>
            <a:lvl1pPr>
              <a:defRPr/>
            </a:lvl1pPr>
          </a:lstStyle>
          <a:p>
            <a:fld id="{FDEEA892-E859-48AE-9132-011E4509EE1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ADC72A3-6838-480C-BC9D-D6117B3139C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8A8A09F-B7E9-457F-B472-800EE4CA2C11}"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fr-FR">
              <a:solidFill>
                <a:srgbClr val="000066"/>
              </a:solidFill>
            </a:endParaRPr>
          </a:p>
        </p:txBody>
      </p:sp>
      <p:sp>
        <p:nvSpPr>
          <p:cNvPr id="8" name="Footer Placeholder 7"/>
          <p:cNvSpPr>
            <a:spLocks noGrp="1"/>
          </p:cNvSpPr>
          <p:nvPr>
            <p:ph type="ftr" sz="quarter" idx="11"/>
          </p:nvPr>
        </p:nvSpPr>
        <p:spPr/>
        <p:txBody>
          <a:bodyPr/>
          <a:lstStyle>
            <a:lvl1pPr>
              <a:defRPr/>
            </a:lvl1pPr>
          </a:lstStyle>
          <a:p>
            <a:endParaRPr lang="fr-FR">
              <a:solidFill>
                <a:srgbClr val="000066"/>
              </a:solidFill>
            </a:endParaRPr>
          </a:p>
        </p:txBody>
      </p:sp>
      <p:sp>
        <p:nvSpPr>
          <p:cNvPr id="9" name="Slide Number Placeholder 8"/>
          <p:cNvSpPr>
            <a:spLocks noGrp="1"/>
          </p:cNvSpPr>
          <p:nvPr>
            <p:ph type="sldNum" sz="quarter" idx="12"/>
          </p:nvPr>
        </p:nvSpPr>
        <p:spPr/>
        <p:txBody>
          <a:bodyPr/>
          <a:lstStyle>
            <a:lvl1pPr>
              <a:defRPr/>
            </a:lvl1pPr>
          </a:lstStyle>
          <a:p>
            <a:fld id="{3C21E8EF-C81F-4024-9C82-D5F20E6D03B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E29478FF-8B68-44AE-99B3-9FA5C80EDD29}"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fr-FR">
              <a:solidFill>
                <a:srgbClr val="000066"/>
              </a:solidFill>
            </a:endParaRPr>
          </a:p>
        </p:txBody>
      </p:sp>
      <p:sp>
        <p:nvSpPr>
          <p:cNvPr id="8" name="Footer Placeholder 7"/>
          <p:cNvSpPr>
            <a:spLocks noGrp="1"/>
          </p:cNvSpPr>
          <p:nvPr>
            <p:ph type="ftr" sz="quarter" idx="11"/>
          </p:nvPr>
        </p:nvSpPr>
        <p:spPr/>
        <p:txBody>
          <a:bodyPr/>
          <a:lstStyle>
            <a:lvl1pPr>
              <a:defRPr/>
            </a:lvl1pPr>
          </a:lstStyle>
          <a:p>
            <a:endParaRPr lang="fr-FR">
              <a:solidFill>
                <a:srgbClr val="000066"/>
              </a:solidFill>
            </a:endParaRPr>
          </a:p>
        </p:txBody>
      </p:sp>
      <p:sp>
        <p:nvSpPr>
          <p:cNvPr id="9" name="Slide Number Placeholder 8"/>
          <p:cNvSpPr>
            <a:spLocks noGrp="1"/>
          </p:cNvSpPr>
          <p:nvPr>
            <p:ph type="sldNum" sz="quarter" idx="12"/>
          </p:nvPr>
        </p:nvSpPr>
        <p:spPr/>
        <p:txBody>
          <a:bodyPr/>
          <a:lstStyle>
            <a:lvl1pPr>
              <a:defRPr/>
            </a:lvl1pPr>
          </a:lstStyle>
          <a:p>
            <a:fld id="{3C21E8EF-C81F-4024-9C82-D5F20E6D03B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950268"/>
            <a:ext cx="7772400" cy="461665"/>
          </a:xfrm>
        </p:spPr>
        <p:txBody>
          <a:bodyPr/>
          <a:lstStyle>
            <a:lvl1pPr>
              <a:defRPr sz="2400" b="1">
                <a:latin typeface="Calibri" pitchFamily="34" charset="0"/>
                <a:cs typeface="Calibri"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fr-FR">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fr-FR">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D469078A-3E76-4FEF-97C0-46E49670B63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fr-FR">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6C63445E-21AB-42AE-A8B0-A7E711087AB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B60FC38A-0A1C-4502-8A32-8C1304A1B9D3}"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673"/>
            <a:ext cx="5486400" cy="461665"/>
          </a:xfrm>
        </p:spPr>
        <p:txBody>
          <a:bodyPr anchor="b"/>
          <a:lstStyle>
            <a:lvl1pPr algn="l">
              <a:defRPr sz="2400" b="1">
                <a:latin typeface="Calibri" pitchFamily="34" charset="0"/>
                <a:cs typeface="Calibri"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2400">
                <a:latin typeface="Calibri" pitchFamily="34" charset="0"/>
                <a:cs typeface="Calibri" pitchFamily="34" charset="0"/>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sz="2400">
                <a:latin typeface="Calibri" pitchFamily="34" charset="0"/>
                <a:cs typeface="Calibri" pitchFamily="34" charset="0"/>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sz="2400">
                <a:latin typeface="Calibri" pitchFamily="34" charset="0"/>
                <a:cs typeface="Calibri" pitchFamily="34" charset="0"/>
              </a:defRPr>
            </a:lvl1pPr>
          </a:lstStyle>
          <a:p>
            <a:fld id="{A5635BF0-4525-4F24-89C3-FF54287A0575}" type="slidenum">
              <a:rPr lang="fr-FR" smtClean="0">
                <a:solidFill>
                  <a:srgbClr val="000066"/>
                </a:solidFill>
              </a:rPr>
              <a:pPr/>
              <a:t>‹#›</a:t>
            </a:fld>
            <a:endParaRPr lang="fr-FR">
              <a:solidFill>
                <a:srgbClr val="000066"/>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45EF82B7-DD29-43E4-9BC3-3E16139F00D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AD5FEAA0-1C12-4C88-AA95-F5DFC3DBEA46}"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extLst>
      <p:ext uri="{BB962C8B-B14F-4D97-AF65-F5344CB8AC3E}">
        <p14:creationId xmlns:p14="http://schemas.microsoft.com/office/powerpoint/2010/main" val="401683752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4674" name="Rectangle 2"/>
          <p:cNvSpPr>
            <a:spLocks noGrp="1" noChangeArrowheads="1"/>
          </p:cNvSpPr>
          <p:nvPr>
            <p:ph type="ctrTitle"/>
          </p:nvPr>
        </p:nvSpPr>
        <p:spPr>
          <a:xfrm>
            <a:off x="1676400" y="1905000"/>
            <a:ext cx="7239000" cy="1905000"/>
          </a:xfrm>
        </p:spPr>
        <p:txBody>
          <a:bodyPr/>
          <a:lstStyle>
            <a:lvl1pPr>
              <a:defRPr/>
            </a:lvl1pPr>
          </a:lstStyle>
          <a:p>
            <a:r>
              <a:rPr lang="fr-FR"/>
              <a:t>Cliquez pour modifier le style du titre du masque</a:t>
            </a:r>
          </a:p>
        </p:txBody>
      </p:sp>
      <p:sp>
        <p:nvSpPr>
          <p:cNvPr id="2204675" name="Rectangle 3"/>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fr-FR"/>
              <a:t>Cliquez pour modifier le style des sous-titres du masque</a:t>
            </a:r>
          </a:p>
        </p:txBody>
      </p:sp>
      <p:sp>
        <p:nvSpPr>
          <p:cNvPr id="2204676" name="Rectangle 4"/>
          <p:cNvSpPr>
            <a:spLocks noGrp="1" noChangeArrowheads="1"/>
          </p:cNvSpPr>
          <p:nvPr>
            <p:ph type="dt" sz="half" idx="2"/>
          </p:nvPr>
        </p:nvSpPr>
        <p:spPr>
          <a:xfrm>
            <a:off x="685800" y="6324600"/>
            <a:ext cx="1905000" cy="457200"/>
          </a:xfrm>
        </p:spPr>
        <p:txBody>
          <a:bodyPr/>
          <a:lstStyle>
            <a:lvl1pPr>
              <a:defRPr/>
            </a:lvl1pPr>
          </a:lstStyle>
          <a:p>
            <a:endParaRPr lang="fr-FR">
              <a:solidFill>
                <a:srgbClr val="000066"/>
              </a:solidFill>
            </a:endParaRPr>
          </a:p>
        </p:txBody>
      </p:sp>
      <p:sp>
        <p:nvSpPr>
          <p:cNvPr id="2204677" name="Rectangle 5"/>
          <p:cNvSpPr>
            <a:spLocks noGrp="1" noChangeArrowheads="1"/>
          </p:cNvSpPr>
          <p:nvPr>
            <p:ph type="ftr" sz="quarter" idx="3"/>
          </p:nvPr>
        </p:nvSpPr>
        <p:spPr>
          <a:xfrm>
            <a:off x="3124200" y="6324600"/>
            <a:ext cx="2895600" cy="457200"/>
          </a:xfrm>
        </p:spPr>
        <p:txBody>
          <a:bodyPr/>
          <a:lstStyle>
            <a:lvl1pPr>
              <a:defRPr/>
            </a:lvl1pPr>
          </a:lstStyle>
          <a:p>
            <a:endParaRPr lang="fr-FR">
              <a:solidFill>
                <a:srgbClr val="000066"/>
              </a:solidFill>
            </a:endParaRPr>
          </a:p>
        </p:txBody>
      </p:sp>
      <p:sp>
        <p:nvSpPr>
          <p:cNvPr id="2204678" name="Rectangle 6"/>
          <p:cNvSpPr>
            <a:spLocks noGrp="1" noChangeArrowheads="1"/>
          </p:cNvSpPr>
          <p:nvPr>
            <p:ph type="sldNum" sz="quarter" idx="4"/>
          </p:nvPr>
        </p:nvSpPr>
        <p:spPr>
          <a:xfrm>
            <a:off x="6553200" y="6324600"/>
            <a:ext cx="1905000" cy="457200"/>
          </a:xfrm>
        </p:spPr>
        <p:txBody>
          <a:bodyPr/>
          <a:lstStyle>
            <a:lvl1pPr>
              <a:defRPr/>
            </a:lvl1pPr>
          </a:lstStyle>
          <a:p>
            <a:fld id="{FDEEA892-E859-48AE-9132-011E4509EE1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fr-FR">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fr-FR">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D469078A-3E76-4FEF-97C0-46E49670B63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ADC72A3-6838-480C-BC9D-D6117B3139C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B8A8A09F-B7E9-457F-B472-800EE4CA2C11}"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E29478FF-8B68-44AE-99B3-9FA5C80EDD29}"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fr-FR">
              <a:solidFill>
                <a:srgbClr val="000066"/>
              </a:solidFill>
            </a:endParaRPr>
          </a:p>
        </p:txBody>
      </p:sp>
      <p:sp>
        <p:nvSpPr>
          <p:cNvPr id="8" name="Footer Placeholder 7"/>
          <p:cNvSpPr>
            <a:spLocks noGrp="1"/>
          </p:cNvSpPr>
          <p:nvPr>
            <p:ph type="ftr" sz="quarter" idx="11"/>
          </p:nvPr>
        </p:nvSpPr>
        <p:spPr/>
        <p:txBody>
          <a:bodyPr/>
          <a:lstStyle>
            <a:lvl1pPr>
              <a:defRPr/>
            </a:lvl1pPr>
          </a:lstStyle>
          <a:p>
            <a:endParaRPr lang="fr-FR">
              <a:solidFill>
                <a:srgbClr val="000066"/>
              </a:solidFill>
            </a:endParaRPr>
          </a:p>
        </p:txBody>
      </p:sp>
      <p:sp>
        <p:nvSpPr>
          <p:cNvPr id="9" name="Slide Number Placeholder 8"/>
          <p:cNvSpPr>
            <a:spLocks noGrp="1"/>
          </p:cNvSpPr>
          <p:nvPr>
            <p:ph type="sldNum" sz="quarter" idx="12"/>
          </p:nvPr>
        </p:nvSpPr>
        <p:spPr/>
        <p:txBody>
          <a:bodyPr/>
          <a:lstStyle>
            <a:lvl1pPr>
              <a:defRPr/>
            </a:lvl1pPr>
          </a:lstStyle>
          <a:p>
            <a:fld id="{3C21E8EF-C81F-4024-9C82-D5F20E6D03B8}"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fr-FR">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fr-FR">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D469078A-3E76-4FEF-97C0-46E49670B63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fr-FR">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6C63445E-21AB-42AE-A8B0-A7E711087AB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B60FC38A-0A1C-4502-8A32-8C1304A1B9D3}"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A5635BF0-4525-4F24-89C3-FF54287A057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45EF82B7-DD29-43E4-9BC3-3E16139F00D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fr-FR">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AD5FEAA0-1C12-4C88-AA95-F5DFC3DBEA46}"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fr-FR">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6C63445E-21AB-42AE-A8B0-A7E711087AB7}"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extLst>
      <p:ext uri="{BB962C8B-B14F-4D97-AF65-F5344CB8AC3E}">
        <p14:creationId xmlns:p14="http://schemas.microsoft.com/office/powerpoint/2010/main" val="256857467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extLst>
      <p:ext uri="{BB962C8B-B14F-4D97-AF65-F5344CB8AC3E}">
        <p14:creationId xmlns:p14="http://schemas.microsoft.com/office/powerpoint/2010/main" val="401683752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fr-FR">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6C63445E-21AB-42AE-A8B0-A7E711087AB7}" type="slidenum">
              <a:rPr lang="fr-FR">
                <a:solidFill>
                  <a:srgbClr val="000066"/>
                </a:solidFill>
              </a:rPr>
              <a:pPr/>
              <a:t>‹#›</a:t>
            </a:fld>
            <a:endParaRPr lang="fr-FR">
              <a:solidFill>
                <a:srgbClr val="000066"/>
              </a:solidFill>
            </a:endParaRPr>
          </a:p>
        </p:txBody>
      </p:sp>
      <p:pic>
        <p:nvPicPr>
          <p:cNvPr id="5" name="Immagine 10"/>
          <p:cNvPicPr>
            <a:picLocks noChangeAspect="1"/>
          </p:cNvPicPr>
          <p:nvPr userDrawn="1"/>
        </p:nvPicPr>
        <p:blipFill>
          <a:blip r:embed="rId2" cstate="email">
            <a:extLst>
              <a:ext uri="{28A0092B-C50C-407E-A947-70E740481C1C}">
                <a14:useLocalDpi xmlns:a14="http://schemas.microsoft.com/office/drawing/2010/main"/>
              </a:ext>
            </a:extLst>
          </a:blip>
          <a:srcRect l="64962" b="86269"/>
          <a:stretch>
            <a:fillRect/>
          </a:stretch>
        </p:blipFill>
        <p:spPr>
          <a:xfrm>
            <a:off x="0" y="0"/>
            <a:ext cx="1763688" cy="579521"/>
          </a:xfrm>
          <a:prstGeom prst="rect">
            <a:avLst/>
          </a:prstGeom>
        </p:spPr>
      </p:pic>
    </p:spTree>
    <p:extLst>
      <p:ext uri="{BB962C8B-B14F-4D97-AF65-F5344CB8AC3E}">
        <p14:creationId xmlns:p14="http://schemas.microsoft.com/office/powerpoint/2010/main" val="301275024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pic>
        <p:nvPicPr>
          <p:cNvPr id="7" name="Immagine 10"/>
          <p:cNvPicPr>
            <a:picLocks noChangeAspect="1"/>
          </p:cNvPicPr>
          <p:nvPr userDrawn="1"/>
        </p:nvPicPr>
        <p:blipFill>
          <a:blip r:embed="rId2" cstate="email">
            <a:extLst>
              <a:ext uri="{28A0092B-C50C-407E-A947-70E740481C1C}">
                <a14:useLocalDpi xmlns:a14="http://schemas.microsoft.com/office/drawing/2010/main"/>
              </a:ext>
            </a:extLst>
          </a:blip>
          <a:srcRect l="64962" b="86269"/>
          <a:stretch>
            <a:fillRect/>
          </a:stretch>
        </p:blipFill>
        <p:spPr>
          <a:xfrm>
            <a:off x="0" y="0"/>
            <a:ext cx="1763688" cy="579521"/>
          </a:xfrm>
          <a:prstGeom prst="rect">
            <a:avLst/>
          </a:prstGeom>
        </p:spPr>
      </p:pic>
    </p:spTree>
    <p:extLst>
      <p:ext uri="{BB962C8B-B14F-4D97-AF65-F5344CB8AC3E}">
        <p14:creationId xmlns:p14="http://schemas.microsoft.com/office/powerpoint/2010/main" val="409234012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fr-FR">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fr-FR">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D469078A-3E76-4FEF-97C0-46E49670B635}" type="slidenum">
              <a:rPr lang="fr-FR">
                <a:solidFill>
                  <a:srgbClr val="000066"/>
                </a:solidFill>
              </a:rPr>
              <a:pPr/>
              <a:t>‹#›</a:t>
            </a:fld>
            <a:endParaRPr lang="fr-FR">
              <a:solidFill>
                <a:srgbClr val="000066"/>
              </a:solidFill>
            </a:endParaRPr>
          </a:p>
        </p:txBody>
      </p:sp>
    </p:spTree>
    <p:extLst>
      <p:ext uri="{BB962C8B-B14F-4D97-AF65-F5344CB8AC3E}">
        <p14:creationId xmlns:p14="http://schemas.microsoft.com/office/powerpoint/2010/main" val="186667261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2643102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31A78FE-D8CC-4AEA-8BB2-E69382A8E3D8}" type="datetimeFigureOut">
              <a:rPr lang="it-IT" smtClean="0">
                <a:solidFill>
                  <a:prstClr val="black">
                    <a:tint val="75000"/>
                  </a:prstClr>
                </a:solidFill>
              </a:rPr>
              <a:pPr/>
              <a:t>14/09/2020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01892ED-7711-46FA-A151-443E86216621}"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445935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pic>
        <p:nvPicPr>
          <p:cNvPr id="7" name="Immagine 10"/>
          <p:cNvPicPr>
            <a:picLocks noChangeAspect="1"/>
          </p:cNvPicPr>
          <p:nvPr userDrawn="1"/>
        </p:nvPicPr>
        <p:blipFill>
          <a:blip r:embed="rId2" cstate="email">
            <a:extLst>
              <a:ext uri="{28A0092B-C50C-407E-A947-70E740481C1C}">
                <a14:useLocalDpi xmlns:a14="http://schemas.microsoft.com/office/drawing/2010/main"/>
              </a:ext>
            </a:extLst>
          </a:blip>
          <a:srcRect l="64962" b="86269"/>
          <a:stretch>
            <a:fillRect/>
          </a:stretch>
        </p:blipFill>
        <p:spPr>
          <a:xfrm>
            <a:off x="0" y="0"/>
            <a:ext cx="1763688" cy="579521"/>
          </a:xfrm>
          <a:prstGeom prst="rect">
            <a:avLst/>
          </a:prstGeom>
        </p:spPr>
      </p:pic>
    </p:spTree>
    <p:extLst>
      <p:ext uri="{BB962C8B-B14F-4D97-AF65-F5344CB8AC3E}">
        <p14:creationId xmlns:p14="http://schemas.microsoft.com/office/powerpoint/2010/main" val="249670112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fr-FR">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6C63445E-21AB-42AE-A8B0-A7E711087AB7}" type="slidenum">
              <a:rPr lang="fr-FR">
                <a:solidFill>
                  <a:srgbClr val="000066"/>
                </a:solidFill>
              </a:rPr>
              <a:pPr/>
              <a:t>‹#›</a:t>
            </a:fld>
            <a:endParaRPr lang="fr-FR">
              <a:solidFill>
                <a:srgbClr val="000066"/>
              </a:solidFill>
            </a:endParaRPr>
          </a:p>
        </p:txBody>
      </p:sp>
    </p:spTree>
    <p:extLst>
      <p:ext uri="{BB962C8B-B14F-4D97-AF65-F5344CB8AC3E}">
        <p14:creationId xmlns:p14="http://schemas.microsoft.com/office/powerpoint/2010/main" val="132719656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lvl1pPr>
              <a:defRPr b="1"/>
            </a:lvl1pPr>
          </a:lstStyle>
          <a:p>
            <a:r>
              <a:rPr lang="en-US" dirty="0"/>
              <a:t>Click to edit Master title style</a:t>
            </a:r>
            <a:endParaRPr lang="pt-PT" dirty="0"/>
          </a:p>
        </p:txBody>
      </p:sp>
      <p:sp>
        <p:nvSpPr>
          <p:cNvPr id="3" name="Text Placeholder 2"/>
          <p:cNvSpPr>
            <a:spLocks noGrp="1"/>
          </p:cNvSpPr>
          <p:nvPr>
            <p:ph type="body" idx="1"/>
          </p:nvPr>
        </p:nvSpPr>
        <p:spPr/>
        <p:txBody>
          <a:bodyPr/>
          <a:lstStyle>
            <a:lvl1pPr>
              <a:defRPr sz="2400" b="1">
                <a:latin typeface="Calibri" pitchFamily="34" charset="0"/>
                <a:cs typeface="Calibri" pitchFamily="34" charset="0"/>
              </a:defRPr>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Date Placeholder 3"/>
          <p:cNvSpPr>
            <a:spLocks noGrp="1"/>
          </p:cNvSpPr>
          <p:nvPr>
            <p:ph type="dt" sz="half" idx="10"/>
          </p:nvPr>
        </p:nvSpPr>
        <p:spPr/>
        <p:txBody>
          <a:bodyPr/>
          <a:lstStyle/>
          <a:p>
            <a:endParaRPr lang="fr-FR">
              <a:solidFill>
                <a:srgbClr val="000066"/>
              </a:solidFill>
              <a:cs typeface="Times New Roman" pitchFamily="18" charset="0"/>
            </a:endParaRPr>
          </a:p>
        </p:txBody>
      </p:sp>
      <p:sp>
        <p:nvSpPr>
          <p:cNvPr id="5" name="Footer Placeholder 4"/>
          <p:cNvSpPr>
            <a:spLocks noGrp="1"/>
          </p:cNvSpPr>
          <p:nvPr>
            <p:ph type="ftr" sz="quarter" idx="11"/>
          </p:nvPr>
        </p:nvSpPr>
        <p:spPr/>
        <p:txBody>
          <a:bodyPr/>
          <a:lstStyle/>
          <a:p>
            <a:endParaRPr lang="fr-FR">
              <a:solidFill>
                <a:srgbClr val="000066"/>
              </a:solidFill>
              <a:cs typeface="Times New Roman" pitchFamily="18" charset="0"/>
            </a:endParaRPr>
          </a:p>
        </p:txBody>
      </p:sp>
      <p:sp>
        <p:nvSpPr>
          <p:cNvPr id="6" name="Slide Number Placeholder 5"/>
          <p:cNvSpPr>
            <a:spLocks noGrp="1"/>
          </p:cNvSpPr>
          <p:nvPr>
            <p:ph type="sldNum" sz="quarter" idx="12"/>
          </p:nvPr>
        </p:nvSpPr>
        <p:spPr/>
        <p:txBody>
          <a:body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extLst>
      <p:ext uri="{BB962C8B-B14F-4D97-AF65-F5344CB8AC3E}">
        <p14:creationId xmlns:p14="http://schemas.microsoft.com/office/powerpoint/2010/main" val="20147805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B60FC38A-0A1C-4502-8A32-8C1304A1B9D3}"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fr-FR">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fr-FR">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D469078A-3E76-4FEF-97C0-46E49670B635}" type="slidenum">
              <a:rPr lang="fr-FR">
                <a:solidFill>
                  <a:srgbClr val="000066"/>
                </a:solidFill>
              </a:rPr>
              <a:pPr/>
              <a:t>‹#›</a:t>
            </a:fld>
            <a:endParaRPr lang="fr-FR">
              <a:solidFill>
                <a:srgbClr val="000066"/>
              </a:solidFill>
            </a:endParaRPr>
          </a:p>
        </p:txBody>
      </p:sp>
    </p:spTree>
    <p:extLst>
      <p:ext uri="{BB962C8B-B14F-4D97-AF65-F5344CB8AC3E}">
        <p14:creationId xmlns:p14="http://schemas.microsoft.com/office/powerpoint/2010/main" val="321177507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51226-76A2-47F0-A601-96199318572A}"/>
              </a:ext>
            </a:extLst>
          </p:cNvPr>
          <p:cNvSpPr>
            <a:spLocks noGrp="1"/>
          </p:cNvSpPr>
          <p:nvPr>
            <p:ph type="ctrTitle"/>
          </p:nvPr>
        </p:nvSpPr>
        <p:spPr>
          <a:xfrm>
            <a:off x="1143000" y="1122363"/>
            <a:ext cx="6858000" cy="2387600"/>
          </a:xfrm>
        </p:spPr>
        <p:txBody>
          <a:bodyPr anchor="b"/>
          <a:lstStyle>
            <a:lvl1pPr algn="ctr">
              <a:defRPr sz="45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D6AB5028-B6C8-4E14-B664-A9A2A0D612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C71D4E9C-3D4E-41BA-B9D0-46286FEB4F0B}"/>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5" name="Marcador de Posição do Rodapé 4">
            <a:extLst>
              <a:ext uri="{FF2B5EF4-FFF2-40B4-BE49-F238E27FC236}">
                <a16:creationId xmlns:a16="http://schemas.microsoft.com/office/drawing/2014/main" id="{A3AA7474-3B4C-4031-96A2-E632CBDEF930}"/>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33029555-2B9D-46D0-938E-6E7BAB5DE393}"/>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24211583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2860F5-196A-4778-BDA6-61B0B3C36663}"/>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7902A315-FAD2-458B-854D-47EF334D7AD6}"/>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DD381E20-B286-4041-ACF3-E5FBED0FA6E8}"/>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5" name="Marcador de Posição do Rodapé 4">
            <a:extLst>
              <a:ext uri="{FF2B5EF4-FFF2-40B4-BE49-F238E27FC236}">
                <a16:creationId xmlns:a16="http://schemas.microsoft.com/office/drawing/2014/main" id="{AE4D4242-1427-49A6-810E-81001B7A560A}"/>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BF45017E-ADDB-4295-A34F-C151F5CE29F0}"/>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16823714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F12A28-8CC5-47A1-8C74-E888501F86D9}"/>
              </a:ext>
            </a:extLst>
          </p:cNvPr>
          <p:cNvSpPr>
            <a:spLocks noGrp="1"/>
          </p:cNvSpPr>
          <p:nvPr>
            <p:ph type="title"/>
          </p:nvPr>
        </p:nvSpPr>
        <p:spPr>
          <a:xfrm>
            <a:off x="623888" y="1709739"/>
            <a:ext cx="7886700" cy="2852737"/>
          </a:xfrm>
        </p:spPr>
        <p:txBody>
          <a:bodyPr anchor="b"/>
          <a:lstStyle>
            <a:lvl1pPr>
              <a:defRPr sz="45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46ACA9E3-3108-45D9-BE5B-966E77B058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7BA5E2F4-F536-48F1-90BB-ED6E4F0BB36A}"/>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5" name="Marcador de Posição do Rodapé 4">
            <a:extLst>
              <a:ext uri="{FF2B5EF4-FFF2-40B4-BE49-F238E27FC236}">
                <a16:creationId xmlns:a16="http://schemas.microsoft.com/office/drawing/2014/main" id="{5C423F9F-E8F0-4004-AF85-F8CD55237A08}"/>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1AF30A06-17B4-4061-8235-55EC34893CCF}"/>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17182287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E44A7-898E-4164-B5DA-5D50C909292D}"/>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1479E96B-CD76-49A7-917F-729DCE685642}"/>
              </a:ext>
            </a:extLst>
          </p:cNvPr>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9326567F-8003-43AB-BFC7-B971F9D1D0E2}"/>
              </a:ext>
            </a:extLst>
          </p:cNvPr>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FE3197C3-ECA0-49B3-9A61-356B34E04E36}"/>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6" name="Marcador de Posição do Rodapé 5">
            <a:extLst>
              <a:ext uri="{FF2B5EF4-FFF2-40B4-BE49-F238E27FC236}">
                <a16:creationId xmlns:a16="http://schemas.microsoft.com/office/drawing/2014/main" id="{561EDCB9-3AC4-4D56-965F-3E886EDEEDC5}"/>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2FADA838-833A-4FC4-80CC-AEFE242A322C}"/>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38048416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AAF82-000F-441D-BFBD-30ED9605C0C5}"/>
              </a:ext>
            </a:extLst>
          </p:cNvPr>
          <p:cNvSpPr>
            <a:spLocks noGrp="1"/>
          </p:cNvSpPr>
          <p:nvPr>
            <p:ph type="title"/>
          </p:nvPr>
        </p:nvSpPr>
        <p:spPr>
          <a:xfrm>
            <a:off x="629841" y="365126"/>
            <a:ext cx="78867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0EF6C0E-9159-4D4E-8FAC-0718014E9BC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0F8D78A8-2334-4BDB-8A30-8A4216BAAF11}"/>
              </a:ext>
            </a:extLst>
          </p:cNvPr>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31E3EC81-6AB4-45FD-B9A6-6153A836AE8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88393939-E205-4490-B011-C8B6254F4309}"/>
              </a:ext>
            </a:extLst>
          </p:cNvPr>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3B040E8D-1E92-45EF-99D2-C667229982A9}"/>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8" name="Marcador de Posição do Rodapé 7">
            <a:extLst>
              <a:ext uri="{FF2B5EF4-FFF2-40B4-BE49-F238E27FC236}">
                <a16:creationId xmlns:a16="http://schemas.microsoft.com/office/drawing/2014/main" id="{3A2DA27D-6017-4D9E-9034-5978D5F4EDE1}"/>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69E173E9-1FF8-4CB0-9B24-7D1E822F2BFE}"/>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3855440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F68FF-652B-4533-9FED-4EBC0C03AAB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3B26ACF5-C85F-4C81-BF69-216C9CAF13CB}"/>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4" name="Marcador de Posição do Rodapé 3">
            <a:extLst>
              <a:ext uri="{FF2B5EF4-FFF2-40B4-BE49-F238E27FC236}">
                <a16:creationId xmlns:a16="http://schemas.microsoft.com/office/drawing/2014/main" id="{82CB4D53-7233-4CB0-A895-64F12E13552F}"/>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71FDED05-1CE5-4E38-9307-D77539D4D8AF}"/>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34328978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AA340DB-8057-47C3-8462-084C538B9D9C}"/>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3" name="Marcador de Posição do Rodapé 2">
            <a:extLst>
              <a:ext uri="{FF2B5EF4-FFF2-40B4-BE49-F238E27FC236}">
                <a16:creationId xmlns:a16="http://schemas.microsoft.com/office/drawing/2014/main" id="{D9D970CC-E21F-4506-88DF-911D72B810E9}"/>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F7B43624-8F6F-4E07-8776-922754F4DD62}"/>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1254310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D26A8-FA2F-4B87-9FF0-E6FBEA4566E2}"/>
              </a:ext>
            </a:extLst>
          </p:cNvPr>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E7EE510C-62A3-4D60-96F6-7CA8B8CEF4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D658D88F-A8C9-46DE-8632-7BD45817B3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BDEF32AC-59C6-45C2-A2F4-D6BD465A9593}"/>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6" name="Marcador de Posição do Rodapé 5">
            <a:extLst>
              <a:ext uri="{FF2B5EF4-FFF2-40B4-BE49-F238E27FC236}">
                <a16:creationId xmlns:a16="http://schemas.microsoft.com/office/drawing/2014/main" id="{8F74D11E-CDDC-42C5-B183-461C12C0CE63}"/>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DE48D876-73FC-40A0-B992-1D264810F9C3}"/>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9811516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5EE95-548F-4A01-9E7D-02F753FAFAA0}"/>
              </a:ext>
            </a:extLst>
          </p:cNvPr>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428DF2FE-C38A-4635-BEA9-C29196489FD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Marcador de Posição do Texto 3">
            <a:extLst>
              <a:ext uri="{FF2B5EF4-FFF2-40B4-BE49-F238E27FC236}">
                <a16:creationId xmlns:a16="http://schemas.microsoft.com/office/drawing/2014/main" id="{85C0A8AC-859F-42FD-8817-C959284B36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8067967A-ADCD-46AB-BCE6-E6339DE55A07}"/>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6" name="Marcador de Posição do Rodapé 5">
            <a:extLst>
              <a:ext uri="{FF2B5EF4-FFF2-40B4-BE49-F238E27FC236}">
                <a16:creationId xmlns:a16="http://schemas.microsoft.com/office/drawing/2014/main" id="{6CA7C502-DA6D-446F-9040-95404223028E}"/>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8BAE8AC0-93DC-44EF-82E4-4541E544E7EC}"/>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140094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fr-FR">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A5635BF0-4525-4F24-89C3-FF54287A0575}" type="slidenum">
              <a:rPr lang="fr-FR">
                <a:solidFill>
                  <a:srgbClr val="000066"/>
                </a:solidFill>
              </a:rPr>
              <a:pPr/>
              <a:t>‹#›</a:t>
            </a:fld>
            <a:endParaRPr lang="fr-FR">
              <a:solidFill>
                <a:srgbClr val="000066"/>
              </a:solidFill>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1917B-8F6F-4AAF-9332-13B9457E9C2D}"/>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9A095CE4-C687-4A25-A776-F0356C7479AD}"/>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DF3F3B98-DF82-4738-9571-73F9A17E5CE4}"/>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5" name="Marcador de Posição do Rodapé 4">
            <a:extLst>
              <a:ext uri="{FF2B5EF4-FFF2-40B4-BE49-F238E27FC236}">
                <a16:creationId xmlns:a16="http://schemas.microsoft.com/office/drawing/2014/main" id="{46AC819B-7777-46B7-87B6-22AD26223782}"/>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A31055CA-C367-4F13-9897-DCFAC23B6A5C}"/>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24555995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455E824-681B-4025-B4C3-E69B354EDF1E}"/>
              </a:ext>
            </a:extLst>
          </p:cNvPr>
          <p:cNvSpPr>
            <a:spLocks noGrp="1"/>
          </p:cNvSpPr>
          <p:nvPr>
            <p:ph type="title" orient="vert"/>
          </p:nvPr>
        </p:nvSpPr>
        <p:spPr>
          <a:xfrm>
            <a:off x="6543675" y="365125"/>
            <a:ext cx="1971675"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5675B5C2-6DBF-4BD5-9353-73A5E828BDF1}"/>
              </a:ext>
            </a:extLst>
          </p:cNvPr>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DD1B4A7B-58BE-4D9F-8E28-714CAD3B64C7}"/>
              </a:ext>
            </a:extLst>
          </p:cNvPr>
          <p:cNvSpPr>
            <a:spLocks noGrp="1"/>
          </p:cNvSpPr>
          <p:nvPr>
            <p:ph type="dt" sz="half" idx="10"/>
          </p:nvPr>
        </p:nvSpPr>
        <p:spPr/>
        <p:txBody>
          <a:bodyPr/>
          <a:lstStyle/>
          <a:p>
            <a:fld id="{9F00CA0A-D653-43ED-A2FA-CE7EBD8CEBDB}" type="datetimeFigureOut">
              <a:rPr lang="en-GB" smtClean="0"/>
              <a:t>14/09/2020</a:t>
            </a:fld>
            <a:endParaRPr lang="en-GB"/>
          </a:p>
        </p:txBody>
      </p:sp>
      <p:sp>
        <p:nvSpPr>
          <p:cNvPr id="5" name="Marcador de Posição do Rodapé 4">
            <a:extLst>
              <a:ext uri="{FF2B5EF4-FFF2-40B4-BE49-F238E27FC236}">
                <a16:creationId xmlns:a16="http://schemas.microsoft.com/office/drawing/2014/main" id="{1A45CFE3-F517-4894-8D98-312AB68C986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156ECA07-50EC-4D59-9D25-D76ADB4FFC7B}"/>
              </a:ext>
            </a:extLst>
          </p:cNvPr>
          <p:cNvSpPr>
            <a:spLocks noGrp="1"/>
          </p:cNvSpPr>
          <p:nvPr>
            <p:ph type="sldNum" sz="quarter" idx="12"/>
          </p:nvPr>
        </p:nvSpPr>
        <p:spPr/>
        <p:txBody>
          <a:bodyPr/>
          <a:lstStyle/>
          <a:p>
            <a:fld id="{271CCBFA-BE3B-4886-A189-96CA052B04D7}" type="slidenum">
              <a:rPr lang="en-GB" smtClean="0"/>
              <a:t>‹#›</a:t>
            </a:fld>
            <a:endParaRPr lang="en-GB"/>
          </a:p>
        </p:txBody>
      </p:sp>
    </p:spTree>
    <p:extLst>
      <p:ext uri="{BB962C8B-B14F-4D97-AF65-F5344CB8AC3E}">
        <p14:creationId xmlns:p14="http://schemas.microsoft.com/office/powerpoint/2010/main" val="3684749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3AF67FC1-7860-44D8-8CF5-7C54023C4CAE}"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37886654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AF67FC1-7860-44D8-8CF5-7C54023C4CAE}"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3103623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3AF67FC1-7860-44D8-8CF5-7C54023C4CAE}"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23837715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3AF67FC1-7860-44D8-8CF5-7C54023C4CAE}" type="datetimeFigureOut">
              <a:rPr lang="en-GB" smtClean="0"/>
              <a:t>14/09/2020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26805145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pt-PT"/>
              <a:t>Editar os estilos de texto do Modelo Global</a:t>
            </a:r>
          </a:p>
        </p:txBody>
      </p:sp>
      <p:sp>
        <p:nvSpPr>
          <p:cNvPr id="6" name="Content Placeholder 5"/>
          <p:cNvSpPr>
            <a:spLocks noGrp="1"/>
          </p:cNvSpPr>
          <p:nvPr>
            <p:ph sz="quarter" idx="4"/>
          </p:nvPr>
        </p:nvSpPr>
        <p:spPr>
          <a:xfrm>
            <a:off x="4629151"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3AF67FC1-7860-44D8-8CF5-7C54023C4CAE}" type="datetimeFigureOut">
              <a:rPr lang="en-GB" smtClean="0"/>
              <a:t>14/09/2020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7786955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3AF67FC1-7860-44D8-8CF5-7C54023C4CAE}" type="datetimeFigureOut">
              <a:rPr lang="en-GB" smtClean="0"/>
              <a:t>14/09/2020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39401796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67FC1-7860-44D8-8CF5-7C54023C4CAE}" type="datetimeFigureOut">
              <a:rPr lang="en-GB" smtClean="0"/>
              <a:t>14/09/2020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10044148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pt-PT"/>
              <a:t>Clique para editar o estilo de título do Modelo Global</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3AF67FC1-7860-44D8-8CF5-7C54023C4CAE}" type="datetimeFigureOut">
              <a:rPr lang="en-GB" smtClean="0"/>
              <a:t>14/09/2020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AE64B-45EF-4CF4-B9DD-34CCD5E787C8}" type="slidenum">
              <a:rPr lang="en-GB" smtClean="0"/>
              <a:t>‹#›</a:t>
            </a:fld>
            <a:endParaRPr lang="en-GB"/>
          </a:p>
        </p:txBody>
      </p:sp>
    </p:spTree>
    <p:extLst>
      <p:ext uri="{BB962C8B-B14F-4D97-AF65-F5344CB8AC3E}">
        <p14:creationId xmlns:p14="http://schemas.microsoft.com/office/powerpoint/2010/main" val="260056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1.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2.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3.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5.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4.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1.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5.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71.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3.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2203651"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2"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3"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4"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5"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6"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7"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8"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9"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0"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1"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2"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3"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4"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5"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6"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7"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8"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9"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0"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1"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2"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3"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4"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5"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6"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7"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grpSp>
      <p:sp>
        <p:nvSpPr>
          <p:cNvPr id="2203678"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3678" name="Rectangle 30"/>
          <p:cNvSpPr>
            <a:spLocks noGrp="1" noChangeArrowheads="1"/>
          </p:cNvSpPr>
          <p:nvPr>
            <p:ph type="title"/>
          </p:nvPr>
        </p:nvSpPr>
        <p:spPr bwMode="auto">
          <a:xfrm>
            <a:off x="685800" y="950268"/>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dirty="0"/>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extLst>
      <p:ext uri="{BB962C8B-B14F-4D97-AF65-F5344CB8AC3E}">
        <p14:creationId xmlns:p14="http://schemas.microsoft.com/office/powerpoint/2010/main" val="347628918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Lst>
  <p:transition/>
  <p:txStyles>
    <p:title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5"/>
        </a:buBlip>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tx2"/>
        </a:buClr>
        <a:buSzPct val="70000"/>
        <a:buFont typeface="Wingdings" pitchFamily="2" charset="2"/>
        <a:buChar char="l"/>
        <a:defRPr sz="24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4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BD3B0FB2-EF76-475E-8C3C-49FE0BC905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322842F-267D-4480-AF0D-8273989CBE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744CF67-983E-42A0-86D3-90D241A8878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00CA0A-D653-43ED-A2FA-CE7EBD8CEBDB}" type="datetimeFigureOut">
              <a:rPr lang="en-GB" smtClean="0"/>
              <a:t>14/09/2020</a:t>
            </a:fld>
            <a:endParaRPr lang="en-GB"/>
          </a:p>
        </p:txBody>
      </p:sp>
      <p:sp>
        <p:nvSpPr>
          <p:cNvPr id="5" name="Marcador de Posição do Rodapé 4">
            <a:extLst>
              <a:ext uri="{FF2B5EF4-FFF2-40B4-BE49-F238E27FC236}">
                <a16:creationId xmlns:a16="http://schemas.microsoft.com/office/drawing/2014/main" id="{2E85A05E-C91C-4BA4-B5A8-E16C22957F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B84D584A-0C59-43B4-9BAE-136EB39C4A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1CCBFA-BE3B-4886-A189-96CA052B04D7}" type="slidenum">
              <a:rPr lang="en-GB" smtClean="0"/>
              <a:t>‹#›</a:t>
            </a:fld>
            <a:endParaRPr lang="en-GB"/>
          </a:p>
        </p:txBody>
      </p:sp>
    </p:spTree>
    <p:extLst>
      <p:ext uri="{BB962C8B-B14F-4D97-AF65-F5344CB8AC3E}">
        <p14:creationId xmlns:p14="http://schemas.microsoft.com/office/powerpoint/2010/main" val="493841592"/>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3AF67FC1-7860-44D8-8CF5-7C54023C4CAE}" type="datetimeFigureOut">
              <a:rPr lang="en-GB" smtClean="0"/>
              <a:t>14/09/2020</a:t>
            </a:fld>
            <a:endParaRPr lang="en-GB"/>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E6EAE64B-45EF-4CF4-B9DD-34CCD5E787C8}" type="slidenum">
              <a:rPr lang="en-GB" smtClean="0"/>
              <a:t>‹#›</a:t>
            </a:fld>
            <a:endParaRPr lang="en-GB"/>
          </a:p>
        </p:txBody>
      </p:sp>
    </p:spTree>
    <p:extLst>
      <p:ext uri="{BB962C8B-B14F-4D97-AF65-F5344CB8AC3E}">
        <p14:creationId xmlns:p14="http://schemas.microsoft.com/office/powerpoint/2010/main" val="356514572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C-cover_fai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44"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8067722" y="6348978"/>
            <a:ext cx="619078" cy="365125"/>
          </a:xfrm>
          <a:prstGeom prst="rect">
            <a:avLst/>
          </a:prstGeom>
        </p:spPr>
        <p:txBody>
          <a:bodyPr anchor="b"/>
          <a:lstStyle>
            <a:lvl1pPr algn="r">
              <a:defRPr sz="1400">
                <a:solidFill>
                  <a:schemeClr val="bg2"/>
                </a:solidFill>
              </a:defRPr>
            </a:lvl1pPr>
          </a:lstStyle>
          <a:p>
            <a:fld id="{D1666857-2C57-994E-889C-9D07D51A5060}" type="slidenum">
              <a:rPr lang="en-US" smtClean="0">
                <a:solidFill>
                  <a:srgbClr val="C8C8C8"/>
                </a:solidFill>
              </a:rPr>
              <a:pPr/>
              <a:t>‹#›</a:t>
            </a:fld>
            <a:endParaRPr lang="en-US" dirty="0">
              <a:solidFill>
                <a:srgbClr val="C8C8C8"/>
              </a:solidFill>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244235"/>
            <a:ext cx="934726" cy="469867"/>
          </a:xfrm>
          <a:prstGeom prst="rect">
            <a:avLst/>
          </a:prstGeom>
        </p:spPr>
      </p:pic>
    </p:spTree>
    <p:extLst>
      <p:ext uri="{BB962C8B-B14F-4D97-AF65-F5344CB8AC3E}">
        <p14:creationId xmlns:p14="http://schemas.microsoft.com/office/powerpoint/2010/main" val="328338929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3"/>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2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3678" name="Rectangle 30"/>
          <p:cNvSpPr>
            <a:spLocks noGrp="1" noChangeArrowheads="1"/>
          </p:cNvSpPr>
          <p:nvPr>
            <p:ph type="title"/>
          </p:nvPr>
        </p:nvSpPr>
        <p:spPr bwMode="auto">
          <a:xfrm>
            <a:off x="685800" y="950268"/>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dirty="0"/>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dirty="0">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dirty="0">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dirty="0">
              <a:solidFill>
                <a:srgbClr val="000066"/>
              </a:solidFill>
              <a:cs typeface="Times New Roman" pitchFamily="18" charset="0"/>
            </a:endParaRPr>
          </a:p>
        </p:txBody>
      </p:sp>
      <p:pic>
        <p:nvPicPr>
          <p:cNvPr id="10" name="Picture 9"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04" y="51906"/>
            <a:ext cx="2016000" cy="673314"/>
          </a:xfrm>
          <a:prstGeom prst="rect">
            <a:avLst/>
          </a:prstGeom>
        </p:spPr>
      </p:pic>
    </p:spTree>
    <p:extLst>
      <p:ext uri="{BB962C8B-B14F-4D97-AF65-F5344CB8AC3E}">
        <p14:creationId xmlns:p14="http://schemas.microsoft.com/office/powerpoint/2010/main" val="1944025149"/>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Lst>
  <p:transition/>
  <p:txStyles>
    <p:title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15"/>
        </a:buBlip>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tx2"/>
        </a:buClr>
        <a:buSzPct val="70000"/>
        <a:buFont typeface="Wingdings" pitchFamily="2" charset="2"/>
        <a:buChar char="l"/>
        <a:defRPr sz="24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4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1A78FE-D8CC-4AEA-8BB2-E69382A8E3D8}" type="datetimeFigureOut">
              <a:rPr lang="it-IT" smtClean="0">
                <a:solidFill>
                  <a:prstClr val="black">
                    <a:tint val="75000"/>
                  </a:prstClr>
                </a:solidFill>
                <a:latin typeface="Calibri"/>
              </a:rPr>
              <a:pPr fontAlgn="auto">
                <a:spcBef>
                  <a:spcPts val="0"/>
                </a:spcBef>
                <a:spcAft>
                  <a:spcPts val="0"/>
                </a:spcAft>
              </a:pPr>
              <a:t>14/09/2020</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01892ED-7711-46FA-A151-443E86216621}" type="slidenum">
              <a:rPr lang="it-IT" smtClean="0">
                <a:solidFill>
                  <a:prstClr val="black">
                    <a:tint val="75000"/>
                  </a:prstClr>
                </a:solidFill>
                <a:latin typeface="Calibri"/>
              </a:rPr>
              <a:pPr fontAlgn="auto">
                <a:spcBef>
                  <a:spcPts val="0"/>
                </a:spcBef>
                <a:spcAft>
                  <a:spcPts val="0"/>
                </a:spcAft>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5205050"/>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1A78FE-D8CC-4AEA-8BB2-E69382A8E3D8}" type="datetimeFigureOut">
              <a:rPr lang="it-IT" smtClean="0">
                <a:solidFill>
                  <a:prstClr val="black">
                    <a:tint val="75000"/>
                  </a:prstClr>
                </a:solidFill>
                <a:latin typeface="Calibri"/>
                <a:cs typeface="+mn-cs"/>
              </a:rPr>
              <a:pPr fontAlgn="auto">
                <a:spcBef>
                  <a:spcPts val="0"/>
                </a:spcBef>
                <a:spcAft>
                  <a:spcPts val="0"/>
                </a:spcAft>
              </a:pPr>
              <a:t>14/09/2020</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01892ED-7711-46FA-A151-443E86216621}" type="slidenum">
              <a:rPr lang="it-IT" smtClean="0">
                <a:solidFill>
                  <a:prstClr val="black">
                    <a:tint val="75000"/>
                  </a:prstClr>
                </a:solidFill>
                <a:latin typeface="Calibri"/>
                <a:cs typeface="+mn-cs"/>
              </a:rPr>
              <a:pPr fontAlgn="auto">
                <a:spcBef>
                  <a:spcPts val="0"/>
                </a:spcBef>
                <a:spcAft>
                  <a:spcPts val="0"/>
                </a:spcAft>
              </a:pPr>
              <a:t>‹#›</a:t>
            </a:fld>
            <a:endParaRPr lang="it-IT">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3678" name="Rectangle 30"/>
          <p:cNvSpPr>
            <a:spLocks noGrp="1" noChangeArrowheads="1"/>
          </p:cNvSpPr>
          <p:nvPr>
            <p:ph type="title"/>
          </p:nvPr>
        </p:nvSpPr>
        <p:spPr bwMode="auto">
          <a:xfrm>
            <a:off x="685800" y="950268"/>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dirty="0"/>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512" y="4149"/>
            <a:ext cx="1872208" cy="566974"/>
          </a:xfrm>
          <a:prstGeom prst="rect">
            <a:avLst/>
          </a:prstGeom>
        </p:spPr>
      </p:pic>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ransition/>
  <p:txStyles>
    <p:title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15"/>
        </a:buBlip>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tx2"/>
        </a:buClr>
        <a:buSzPct val="70000"/>
        <a:buFont typeface="Wingdings" pitchFamily="2" charset="2"/>
        <a:buChar char="l"/>
        <a:defRPr sz="24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4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3678" name="Rectangle 30"/>
          <p:cNvSpPr>
            <a:spLocks noGrp="1" noChangeArrowheads="1"/>
          </p:cNvSpPr>
          <p:nvPr>
            <p:ph type="title"/>
          </p:nvPr>
        </p:nvSpPr>
        <p:spPr bwMode="auto">
          <a:xfrm>
            <a:off x="685800" y="950268"/>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dirty="0"/>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512" y="4149"/>
            <a:ext cx="1872208" cy="566974"/>
          </a:xfrm>
          <a:prstGeom prst="rect">
            <a:avLst/>
          </a:prstGeom>
        </p:spPr>
      </p:pic>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ransition/>
  <p:txStyles>
    <p:title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15"/>
        </a:buBlip>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tx2"/>
        </a:buClr>
        <a:buSzPct val="70000"/>
        <a:buFont typeface="Wingdings" pitchFamily="2" charset="2"/>
        <a:buChar char="l"/>
        <a:defRPr sz="24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4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3678" name="Rectangle 30"/>
          <p:cNvSpPr>
            <a:spLocks noGrp="1" noChangeArrowheads="1"/>
          </p:cNvSpPr>
          <p:nvPr>
            <p:ph type="title"/>
          </p:nvPr>
        </p:nvSpPr>
        <p:spPr bwMode="auto">
          <a:xfrm>
            <a:off x="685800" y="950268"/>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dirty="0"/>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512" y="4149"/>
            <a:ext cx="1872208" cy="566974"/>
          </a:xfrm>
          <a:prstGeom prst="rect">
            <a:avLst/>
          </a:prstGeom>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ransition/>
  <p:txStyles>
    <p:title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15"/>
        </a:buBlip>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tx2"/>
        </a:buClr>
        <a:buSzPct val="70000"/>
        <a:buFont typeface="Wingdings" pitchFamily="2" charset="2"/>
        <a:buChar char="l"/>
        <a:defRPr sz="24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4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2203651"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2"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3"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4"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5"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6"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7"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8"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59"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0"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1"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2"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3"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4"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5"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6"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7"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8"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69"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0"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1"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2"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3"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4"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5"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6"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sp>
          <p:nvSpPr>
            <p:cNvPr id="2203677"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sz="2800">
                <a:solidFill>
                  <a:srgbClr val="000066"/>
                </a:solidFill>
                <a:latin typeface="Times New Roman" pitchFamily="18" charset="0"/>
                <a:cs typeface="Times New Roman" pitchFamily="18" charset="0"/>
              </a:endParaRPr>
            </a:p>
          </p:txBody>
        </p:sp>
      </p:grpSp>
      <p:sp>
        <p:nvSpPr>
          <p:cNvPr id="2203678"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3678" name="Rectangle 30"/>
          <p:cNvSpPr>
            <a:spLocks noGrp="1" noChangeArrowheads="1"/>
          </p:cNvSpPr>
          <p:nvPr>
            <p:ph type="title"/>
          </p:nvPr>
        </p:nvSpPr>
        <p:spPr bwMode="auto">
          <a:xfrm>
            <a:off x="685800" y="950268"/>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dirty="0"/>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4149"/>
            <a:ext cx="1872208" cy="566974"/>
          </a:xfrm>
          <a:prstGeom prst="rect">
            <a:avLst/>
          </a:prstGeom>
        </p:spPr>
      </p:pic>
    </p:spTree>
  </p:cSld>
  <p:clrMap bg1="lt1" tx1="dk1" bg2="lt2" tx2="dk2" accent1="accent1" accent2="accent2" accent3="accent3" accent4="accent4" accent5="accent5" accent6="accent6" hlink="hlink" folHlink="folHlink"/>
  <p:sldLayoutIdLst>
    <p:sldLayoutId id="2147484012" r:id="rId1"/>
  </p:sldLayoutIdLst>
  <p:transition/>
  <p:txStyles>
    <p:title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4"/>
        </a:buBlip>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tx2"/>
        </a:buClr>
        <a:buSzPct val="70000"/>
        <a:buFont typeface="Wingdings" pitchFamily="2" charset="2"/>
        <a:buChar char="l"/>
        <a:defRPr sz="24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4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3678" name="Rectangle 30"/>
          <p:cNvSpPr>
            <a:spLocks noGrp="1" noChangeArrowheads="1"/>
          </p:cNvSpPr>
          <p:nvPr>
            <p:ph type="title"/>
          </p:nvPr>
        </p:nvSpPr>
        <p:spPr bwMode="auto">
          <a:xfrm>
            <a:off x="685800" y="950268"/>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FR" dirty="0"/>
              <a:t>Cliquez pour modifier le style du titre du masque</a:t>
            </a:r>
          </a:p>
        </p:txBody>
      </p:sp>
      <p:sp>
        <p:nvSpPr>
          <p:cNvPr id="2203679"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03680"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fr-FR">
              <a:solidFill>
                <a:srgbClr val="000066"/>
              </a:solidFill>
              <a:cs typeface="Times New Roman" pitchFamily="18" charset="0"/>
            </a:endParaRPr>
          </a:p>
        </p:txBody>
      </p:sp>
      <p:sp>
        <p:nvSpPr>
          <p:cNvPr id="2203681"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fr-FR">
              <a:solidFill>
                <a:srgbClr val="000066"/>
              </a:solidFill>
              <a:cs typeface="Times New Roman" pitchFamily="18" charset="0"/>
            </a:endParaRPr>
          </a:p>
        </p:txBody>
      </p:sp>
      <p:sp>
        <p:nvSpPr>
          <p:cNvPr id="2203682"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E16D347-7B5D-41CB-A283-77DC82BC1F91}" type="slidenum">
              <a:rPr lang="fr-FR" smtClean="0">
                <a:solidFill>
                  <a:srgbClr val="000066"/>
                </a:solidFill>
                <a:cs typeface="Times New Roman" pitchFamily="18" charset="0"/>
              </a:rPr>
              <a:pPr/>
              <a:t>‹#›</a:t>
            </a:fld>
            <a:endParaRPr lang="fr-FR">
              <a:solidFill>
                <a:srgbClr val="000066"/>
              </a:solidFill>
              <a:cs typeface="Times New Roman" pitchFamily="18" charset="0"/>
            </a:endParaRPr>
          </a:p>
        </p:txBody>
      </p:sp>
      <p:pic>
        <p:nvPicPr>
          <p:cNvPr id="9" name="Immagine 10"/>
          <p:cNvPicPr>
            <a:picLocks noChangeAspect="1"/>
          </p:cNvPicPr>
          <p:nvPr userDrawn="1"/>
        </p:nvPicPr>
        <p:blipFill>
          <a:blip r:embed="rId5" cstate="email">
            <a:extLst>
              <a:ext uri="{28A0092B-C50C-407E-A947-70E740481C1C}">
                <a14:useLocalDpi xmlns:a14="http://schemas.microsoft.com/office/drawing/2010/main"/>
              </a:ext>
            </a:extLst>
          </a:blip>
          <a:srcRect l="64962" b="86269"/>
          <a:stretch>
            <a:fillRect/>
          </a:stretch>
        </p:blipFill>
        <p:spPr>
          <a:xfrm>
            <a:off x="0" y="0"/>
            <a:ext cx="1763688" cy="579521"/>
          </a:xfrm>
          <a:prstGeom prst="rect">
            <a:avLst/>
          </a:prstGeom>
        </p:spPr>
      </p:pic>
    </p:spTree>
    <p:extLst>
      <p:ext uri="{BB962C8B-B14F-4D97-AF65-F5344CB8AC3E}">
        <p14:creationId xmlns:p14="http://schemas.microsoft.com/office/powerpoint/2010/main" val="290363118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Lst>
  <p:transition/>
  <p:txStyles>
    <p:title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SzPct val="85000"/>
        <a:buBlip>
          <a:blip r:embed="rId6"/>
        </a:buBlip>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tx2"/>
        </a:buClr>
        <a:buSzPct val="70000"/>
        <a:buFont typeface="Wingdings" pitchFamily="2" charset="2"/>
        <a:buChar char="l"/>
        <a:defRPr sz="24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4pPr>
      <a:lvl5pPr marL="2057400" indent="-228600" algn="l" rtl="0" fontAlgn="base">
        <a:spcBef>
          <a:spcPct val="20000"/>
        </a:spcBef>
        <a:spcAft>
          <a:spcPct val="0"/>
        </a:spcAft>
        <a:buClr>
          <a:schemeClr val="accent2"/>
        </a:buClr>
        <a:buSzPct val="60000"/>
        <a:buFont typeface="Wingdings" pitchFamily="2" charset="2"/>
        <a:buChar char="l"/>
        <a:defRPr sz="24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1A78FE-D8CC-4AEA-8BB2-E69382A8E3D8}" type="datetimeFigureOut">
              <a:rPr lang="it-IT" smtClean="0">
                <a:solidFill>
                  <a:prstClr val="black">
                    <a:tint val="75000"/>
                  </a:prstClr>
                </a:solidFill>
                <a:latin typeface="Calibri"/>
                <a:cs typeface="+mn-cs"/>
              </a:rPr>
              <a:pPr fontAlgn="auto">
                <a:spcBef>
                  <a:spcPts val="0"/>
                </a:spcBef>
                <a:spcAft>
                  <a:spcPts val="0"/>
                </a:spcAft>
              </a:pPr>
              <a:t>14/09/2020</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01892ED-7711-46FA-A151-443E86216621}" type="slidenum">
              <a:rPr lang="it-IT" smtClean="0">
                <a:solidFill>
                  <a:prstClr val="black">
                    <a:tint val="75000"/>
                  </a:prstClr>
                </a:solidFill>
                <a:latin typeface="Calibri"/>
                <a:cs typeface="+mn-cs"/>
              </a:rPr>
              <a:pPr fontAlgn="auto">
                <a:spcBef>
                  <a:spcPts val="0"/>
                </a:spcBef>
                <a:spcAft>
                  <a:spcPts val="0"/>
                </a:spcAft>
              </a:pPr>
              <a:t>‹#›</a:t>
            </a:fld>
            <a:endParaRPr lang="it-IT">
              <a:solidFill>
                <a:prstClr val="black">
                  <a:tint val="75000"/>
                </a:prstClr>
              </a:solidFill>
              <a:latin typeface="Calibri"/>
              <a:cs typeface="+mn-cs"/>
            </a:endParaRPr>
          </a:p>
        </p:txBody>
      </p:sp>
      <p:pic>
        <p:nvPicPr>
          <p:cNvPr id="7" name="Immagine 10"/>
          <p:cNvPicPr>
            <a:picLocks noChangeAspect="1"/>
          </p:cNvPicPr>
          <p:nvPr userDrawn="1"/>
        </p:nvPicPr>
        <p:blipFill>
          <a:blip r:embed="rId5" cstate="email">
            <a:extLst>
              <a:ext uri="{28A0092B-C50C-407E-A947-70E740481C1C}">
                <a14:useLocalDpi xmlns:a14="http://schemas.microsoft.com/office/drawing/2010/main"/>
              </a:ext>
            </a:extLst>
          </a:blip>
          <a:srcRect l="64962" b="86269"/>
          <a:stretch>
            <a:fillRect/>
          </a:stretch>
        </p:blipFill>
        <p:spPr>
          <a:xfrm>
            <a:off x="0" y="0"/>
            <a:ext cx="1763688" cy="579521"/>
          </a:xfrm>
          <a:prstGeom prst="rect">
            <a:avLst/>
          </a:prstGeom>
        </p:spPr>
      </p:pic>
    </p:spTree>
    <p:extLst>
      <p:ext uri="{BB962C8B-B14F-4D97-AF65-F5344CB8AC3E}">
        <p14:creationId xmlns:p14="http://schemas.microsoft.com/office/powerpoint/2010/main" val="3771019048"/>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6.xml"/></Relationships>
</file>

<file path=ppt/slides/_rels/slide10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7.xml"/><Relationship Id="rId1" Type="http://schemas.openxmlformats.org/officeDocument/2006/relationships/tags" Target="../tags/tag128.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image" Target="../media/image14.jpe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14.jpeg"/></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7.xml"/><Relationship Id="rId1" Type="http://schemas.openxmlformats.org/officeDocument/2006/relationships/tags" Target="../tags/tag133.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4.jpeg"/><Relationship Id="rId4" Type="http://schemas.openxmlformats.org/officeDocument/2006/relationships/notesSlide" Target="../notesSlides/notesSlide1.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36.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37.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38.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39.xml"/></Relationships>
</file>

<file path=ppt/slides/_rels/slide10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7.xml"/><Relationship Id="rId1" Type="http://schemas.openxmlformats.org/officeDocument/2006/relationships/tags" Target="../tags/tag14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6.xml"/></Relationships>
</file>

<file path=ppt/slides/_rels/slide1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7.xml"/><Relationship Id="rId1" Type="http://schemas.openxmlformats.org/officeDocument/2006/relationships/tags" Target="../tags/tag141.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image" Target="../media/image14.jpeg"/></Relationships>
</file>

<file path=ppt/slides/_rels/slide1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2.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image" Target="../media/image14.jpeg"/></Relationships>
</file>

<file path=ppt/slides/_rels/slide1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146.xml"/></Relationships>
</file>

<file path=ppt/slides/_rels/slide1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147.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48.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49.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50.xml"/></Relationships>
</file>

<file path=ppt/slides/_rels/slide1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6.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51.xml"/></Relationships>
</file>

<file path=ppt/slides/_rels/slide1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152.xml"/></Relationships>
</file>

<file path=ppt/slides/_rels/slide1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153.xml"/></Relationships>
</file>

<file path=ppt/slides/_rels/slide1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154.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55.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56.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57.xml"/></Relationships>
</file>

<file path=ppt/slides/_rels/slide1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8.xml"/></Relationships>
</file>

<file path=ppt/slides/_rels/slide1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158.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5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6.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6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6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62.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63.xml"/></Relationships>
</file>

<file path=ppt/slides/_rels/slide1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164.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image" Target="../media/image14.jpeg"/><Relationship Id="rId4" Type="http://schemas.openxmlformats.org/officeDocument/2006/relationships/image" Target="../media/image15.png"/></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4.jpeg"/><Relationship Id="rId5" Type="http://schemas.openxmlformats.org/officeDocument/2006/relationships/image" Target="../media/image15.png"/><Relationship Id="rId4" Type="http://schemas.openxmlformats.org/officeDocument/2006/relationships/notesSlide" Target="../notesSlides/notesSlide2.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image" Target="../media/image14.jpeg"/><Relationship Id="rId4" Type="http://schemas.openxmlformats.org/officeDocument/2006/relationships/image" Target="../media/image15.png"/></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71.xml"/></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14.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14.jpeg"/><Relationship Id="rId4" Type="http://schemas.openxmlformats.org/officeDocument/2006/relationships/image" Target="../media/image15.png"/></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4.jpe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1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178.xml"/></Relationships>
</file>

<file path=ppt/slides/_rels/slide1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179.xml"/></Relationships>
</file>

<file path=ppt/slides/_rels/slide1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180.xml"/></Relationships>
</file>

<file path=ppt/slides/_rels/slide1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181.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82.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image" Target="../media/image14.jpeg"/><Relationship Id="rId4" Type="http://schemas.openxmlformats.org/officeDocument/2006/relationships/image" Target="../media/image15.png"/></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image" Target="../media/image14.jpeg"/><Relationship Id="rId4" Type="http://schemas.openxmlformats.org/officeDocument/2006/relationships/image" Target="../media/image15.png"/></Relationships>
</file>

<file path=ppt/slides/_rels/slide14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14.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4.jpeg"/><Relationship Id="rId4" Type="http://schemas.openxmlformats.org/officeDocument/2006/relationships/image" Target="../media/image15.png"/></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14.jpeg"/><Relationship Id="rId4" Type="http://schemas.openxmlformats.org/officeDocument/2006/relationships/image" Target="../media/image15.png"/></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14.jpeg"/><Relationship Id="rId4" Type="http://schemas.openxmlformats.org/officeDocument/2006/relationships/image" Target="../media/image15.png"/></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image" Target="../media/image14.jpeg"/><Relationship Id="rId4" Type="http://schemas.openxmlformats.org/officeDocument/2006/relationships/image" Target="../media/image15.png"/></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14.jpeg"/><Relationship Id="rId4" Type="http://schemas.openxmlformats.org/officeDocument/2006/relationships/image" Target="../media/image15.png"/></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image" Target="../media/image14.jpeg"/><Relationship Id="rId4" Type="http://schemas.openxmlformats.org/officeDocument/2006/relationships/image" Target="../media/image15.png"/></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image" Target="../media/image14.jpeg"/><Relationship Id="rId4" Type="http://schemas.openxmlformats.org/officeDocument/2006/relationships/image" Target="../media/image15.png"/></Relationships>
</file>

<file path=ppt/slides/_rels/slide15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14.jpeg"/><Relationship Id="rId4" Type="http://schemas.openxmlformats.org/officeDocument/2006/relationships/image" Target="../media/image15.png"/></Relationships>
</file>

<file path=ppt/slides/_rels/slide1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14.jpeg"/><Relationship Id="rId4" Type="http://schemas.openxmlformats.org/officeDocument/2006/relationships/image" Target="../media/image15.png"/></Relationships>
</file>

<file path=ppt/slides/_rels/slide15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14.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4.jpeg"/><Relationship Id="rId4" Type="http://schemas.openxmlformats.org/officeDocument/2006/relationships/image" Target="../media/image15.png"/></Relationships>
</file>

<file path=ppt/slides/_rels/slide16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14.jpeg"/><Relationship Id="rId4" Type="http://schemas.openxmlformats.org/officeDocument/2006/relationships/image" Target="../media/image15.png"/></Relationships>
</file>

<file path=ppt/slides/_rels/slide16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image" Target="../media/image14.jpeg"/><Relationship Id="rId4" Type="http://schemas.openxmlformats.org/officeDocument/2006/relationships/image" Target="../media/image15.png"/></Relationships>
</file>

<file path=ppt/slides/_rels/slide16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image" Target="../media/image14.jpeg"/><Relationship Id="rId4" Type="http://schemas.openxmlformats.org/officeDocument/2006/relationships/image" Target="../media/image15.png"/></Relationships>
</file>

<file path=ppt/slides/_rels/slide16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14.jpeg"/><Relationship Id="rId4" Type="http://schemas.openxmlformats.org/officeDocument/2006/relationships/image" Target="../media/image15.png"/></Relationships>
</file>

<file path=ppt/slides/_rels/slide1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7.xml"/></Relationships>
</file>

<file path=ppt/slides/_rels/slide16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image" Target="../media/image14.jpeg"/><Relationship Id="rId4" Type="http://schemas.openxmlformats.org/officeDocument/2006/relationships/image" Target="../media/image15.png"/></Relationships>
</file>

<file path=ppt/slides/_rels/slide1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7.xml"/></Relationships>
</file>

<file path=ppt/slides/_rels/slide16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image" Target="../media/image14.jpeg"/><Relationship Id="rId4" Type="http://schemas.openxmlformats.org/officeDocument/2006/relationships/image" Target="../media/image15.png"/></Relationships>
</file>

<file path=ppt/slides/_rels/slide16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14.jpeg"/><Relationship Id="rId4" Type="http://schemas.openxmlformats.org/officeDocument/2006/relationships/image" Target="../media/image15.png"/></Relationships>
</file>

<file path=ppt/slides/_rels/slide16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14.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4.jpeg"/><Relationship Id="rId4" Type="http://schemas.openxmlformats.org/officeDocument/2006/relationships/image" Target="../media/image15.png"/></Relationships>
</file>

<file path=ppt/slides/_rels/slide17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14.jpeg"/><Relationship Id="rId4" Type="http://schemas.openxmlformats.org/officeDocument/2006/relationships/image" Target="../media/image15.png"/></Relationships>
</file>

<file path=ppt/slides/_rels/slide17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image" Target="../media/image14.jpeg"/><Relationship Id="rId4" Type="http://schemas.openxmlformats.org/officeDocument/2006/relationships/image" Target="../media/image15.png"/></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227.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228.xml"/></Relationships>
</file>

<file path=ppt/slides/_rels/slide17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image" Target="../media/image14.jpeg"/><Relationship Id="rId4" Type="http://schemas.openxmlformats.org/officeDocument/2006/relationships/image" Target="../media/image15.png"/></Relationships>
</file>

<file path=ppt/slides/_rels/slide1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231.xml"/></Relationships>
</file>

<file path=ppt/slides/_rels/slide1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232.xml"/></Relationships>
</file>

<file path=ppt/slides/_rels/slide1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233.xml"/></Relationships>
</file>

<file path=ppt/slides/_rels/slide1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234.xml"/></Relationships>
</file>

<file path=ppt/slides/_rels/slide1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23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4.jpeg"/><Relationship Id="rId4" Type="http://schemas.openxmlformats.org/officeDocument/2006/relationships/image" Target="../media/image15.png"/></Relationships>
</file>

<file path=ppt/slides/_rels/slide18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236.xml"/></Relationships>
</file>

<file path=ppt/slides/_rels/slide1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237.xml"/></Relationships>
</file>

<file path=ppt/slides/_rels/slide1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238.xml"/></Relationships>
</file>

<file path=ppt/slides/_rels/slide1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239.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240.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241.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242.xml"/></Relationships>
</file>

<file path=ppt/slides/_rels/slide1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8.xml"/></Relationships>
</file>

<file path=ppt/slides/_rels/slide1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6.xml"/></Relationships>
</file>

<file path=ppt/slides/_rels/slide18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4.jpeg"/><Relationship Id="rId4" Type="http://schemas.openxmlformats.org/officeDocument/2006/relationships/image" Target="../media/image15.png"/></Relationships>
</file>

<file path=ppt/slides/_rels/slide1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6.xml"/></Relationships>
</file>

<file path=ppt/slides/_rels/slide1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4.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4.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5.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4.jpe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4.jpe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4.jpe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4.jpe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4.jpe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4.jpe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14.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6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4.jpe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4.jpe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4.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4.jpeg"/><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14.jpeg"/><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4.jpeg"/><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7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8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4.jpeg"/><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4.jpeg"/><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4.jpeg"/><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87.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5.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88.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89.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90.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91.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92.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93.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9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95.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96.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4.jpe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9.xml"/><Relationship Id="rId1" Type="http://schemas.openxmlformats.org/officeDocument/2006/relationships/tags" Target="../tags/tag98.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14.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01.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0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14.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0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0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0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108.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4.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3.xml"/><Relationship Id="rId1" Type="http://schemas.openxmlformats.org/officeDocument/2006/relationships/tags" Target="../tags/tag5.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4.jpeg"/><Relationship Id="rId4" Type="http://schemas.openxmlformats.org/officeDocument/2006/relationships/image" Target="../media/image15.png"/></Relationships>
</file>

<file path=ppt/slides/_rels/slide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14.jpe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image" Target="../media/image14.jpe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14.jpe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14.jpe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14.jpe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image" Target="../media/image14.jpe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14.jpeg"/></Relationships>
</file>

<file path=ppt/slides/_rels/slide9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7.xml"/><Relationship Id="rId1" Type="http://schemas.openxmlformats.org/officeDocument/2006/relationships/tags" Target="../tags/tag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251520" y="419355"/>
            <a:ext cx="8524875" cy="978729"/>
          </a:xfrm>
          <a:prstGeom prst="rect">
            <a:avLst/>
          </a:prstGeom>
          <a:noFill/>
          <a:ln w="9525">
            <a:noFill/>
            <a:miter lim="800000"/>
            <a:headEnd/>
            <a:tailEnd/>
          </a:ln>
        </p:spPr>
        <p:txBody>
          <a:bodyPr>
            <a:spAutoFit/>
          </a:bodyPr>
          <a:lstStyle/>
          <a:p>
            <a:pPr algn="ctr">
              <a:lnSpc>
                <a:spcPct val="90000"/>
              </a:lnSpc>
            </a:pPr>
            <a:r>
              <a:rPr lang="pt-BR" sz="3200" b="1" i="1" dirty="0">
                <a:solidFill>
                  <a:srgbClr val="F09828"/>
                </a:solidFill>
                <a:latin typeface="Calibri" pitchFamily="34" charset="0"/>
                <a:cs typeface="+mn-cs"/>
              </a:rPr>
              <a:t>ESO-ESMO International Consensus Guidelines for Advanced Breast Cancer – ABC</a:t>
            </a:r>
          </a:p>
        </p:txBody>
      </p:sp>
      <p:pic>
        <p:nvPicPr>
          <p:cNvPr id="4" name="Picture 2"/>
          <p:cNvPicPr>
            <a:picLocks noChangeAspect="1" noChangeArrowheads="1"/>
          </p:cNvPicPr>
          <p:nvPr/>
        </p:nvPicPr>
        <p:blipFill>
          <a:blip r:embed="rId2" cstate="print"/>
          <a:srcRect/>
          <a:stretch>
            <a:fillRect/>
          </a:stretch>
        </p:blipFill>
        <p:spPr bwMode="auto">
          <a:xfrm>
            <a:off x="3089494" y="1509836"/>
            <a:ext cx="2555607" cy="800803"/>
          </a:xfrm>
          <a:prstGeom prst="rect">
            <a:avLst/>
          </a:prstGeom>
          <a:noFill/>
          <a:ln w="9525">
            <a:noFill/>
            <a:miter lim="800000"/>
            <a:headEnd/>
            <a:tailEnd/>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660679"/>
            <a:ext cx="2213927" cy="670459"/>
          </a:xfrm>
          <a:prstGeom prst="rect">
            <a:avLst/>
          </a:prstGeom>
        </p:spPr>
      </p:pic>
      <p:sp>
        <p:nvSpPr>
          <p:cNvPr id="2" name="TextBox 1">
            <a:extLst>
              <a:ext uri="{FF2B5EF4-FFF2-40B4-BE49-F238E27FC236}">
                <a16:creationId xmlns:a16="http://schemas.microsoft.com/office/drawing/2014/main" id="{5241CAE5-18F4-4998-BAB2-F96CD4E12E7F}"/>
              </a:ext>
            </a:extLst>
          </p:cNvPr>
          <p:cNvSpPr txBox="1"/>
          <p:nvPr/>
        </p:nvSpPr>
        <p:spPr>
          <a:xfrm>
            <a:off x="899592" y="5976980"/>
            <a:ext cx="7488832" cy="461665"/>
          </a:xfrm>
          <a:prstGeom prst="rect">
            <a:avLst/>
          </a:prstGeom>
          <a:noFill/>
        </p:spPr>
        <p:txBody>
          <a:bodyPr wrap="square" rtlCol="0">
            <a:spAutoFit/>
          </a:bodyPr>
          <a:lstStyle/>
          <a:p>
            <a:pPr algn="ctr"/>
            <a:r>
              <a:rPr lang="en-US" sz="2400" b="1" dirty="0">
                <a:solidFill>
                  <a:srgbClr val="0070C0"/>
                </a:solidFill>
                <a:latin typeface="+mn-lt"/>
              </a:rPr>
              <a:t>ESO-ESMO ABC RECOMMENDATIONS</a:t>
            </a:r>
          </a:p>
        </p:txBody>
      </p:sp>
      <p:pic>
        <p:nvPicPr>
          <p:cNvPr id="11" name="Picture 10">
            <a:extLst>
              <a:ext uri="{FF2B5EF4-FFF2-40B4-BE49-F238E27FC236}">
                <a16:creationId xmlns:a16="http://schemas.microsoft.com/office/drawing/2014/main" id="{8610074A-2301-4C06-A5B6-07408A33D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719" y="2329234"/>
            <a:ext cx="2343156" cy="787409"/>
          </a:xfrm>
          <a:prstGeom prst="rect">
            <a:avLst/>
          </a:prstGeom>
        </p:spPr>
      </p:pic>
      <p:pic>
        <p:nvPicPr>
          <p:cNvPr id="13" name="Picture 12">
            <a:extLst>
              <a:ext uri="{FF2B5EF4-FFF2-40B4-BE49-F238E27FC236}">
                <a16:creationId xmlns:a16="http://schemas.microsoft.com/office/drawing/2014/main" id="{FB14A609-B2A9-4D16-AB54-C96BA9BEF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2410329"/>
            <a:ext cx="2332323" cy="70631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3AE38B0-F482-46C3-A0C3-294DCA8B5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9536" y="3742548"/>
            <a:ext cx="4368888" cy="1459140"/>
          </a:xfrm>
          <a:prstGeom prst="rect">
            <a:avLst/>
          </a:prstGeom>
        </p:spPr>
      </p:pic>
    </p:spTree>
    <p:extLst>
      <p:ext uri="{BB962C8B-B14F-4D97-AF65-F5344CB8AC3E}">
        <p14:creationId xmlns:p14="http://schemas.microsoft.com/office/powerpoint/2010/main" val="429224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PQuestion"/>
          <p:cNvSpPr txBox="1">
            <a:spLocks/>
          </p:cNvSpPr>
          <p:nvPr/>
        </p:nvSpPr>
        <p:spPr bwMode="auto">
          <a:xfrm>
            <a:off x="97408" y="1562889"/>
            <a:ext cx="9011096"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00"/>
                </a:solidFill>
                <a:effectLst/>
                <a:uLnTx/>
                <a:uFillTx/>
                <a:latin typeface="Calibri" pitchFamily="34" charset="0"/>
                <a:ea typeface="+mj-ea"/>
                <a:cs typeface="Calibri" pitchFamily="34" charset="0"/>
              </a:rPr>
              <a:t>PATIENTS WITH MULTIPLE CHRONIC CONDITIONS (MCCs) </a:t>
            </a: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are defined as  patients with additional comorbidities (cardiovascular, impaired renal or liver function, autoimmune disease) making it difficult to account for all of the possible extrapolations to develop specific recommendations for care.</a:t>
            </a:r>
            <a:b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br>
              <a:rPr kumimoji="0" lang="en-US" sz="10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Expert opinion/NA) (100%)</a:t>
            </a: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p:txBody>
      </p:sp>
      <p:sp>
        <p:nvSpPr>
          <p:cNvPr id="7" name="Rectangle 6">
            <a:extLst>
              <a:ext uri="{FF2B5EF4-FFF2-40B4-BE49-F238E27FC236}">
                <a16:creationId xmlns:a16="http://schemas.microsoft.com/office/drawing/2014/main" id="{0481C20D-42B3-4F6A-817D-72067352F743}"/>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14297D68-5988-4274-B70E-13DF9FC3D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070384105"/>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2339752" y="1052736"/>
            <a:ext cx="410445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 1</a:t>
            </a:r>
            <a:r>
              <a:rPr kumimoji="0" lang="en-US" sz="2400" b="1" i="0" u="none" strike="noStrike" kern="1200" cap="none" spc="0" normalizeH="0" baseline="30000" noProof="0" dirty="0">
                <a:ln>
                  <a:noFill/>
                </a:ln>
                <a:solidFill>
                  <a:srgbClr val="FF9900"/>
                </a:solidFill>
                <a:effectLst/>
                <a:uLnTx/>
                <a:uFillTx/>
                <a:latin typeface="Calibri" pitchFamily="34" charset="0"/>
                <a:ea typeface="+mn-ea"/>
                <a:cs typeface="Calibri" pitchFamily="34" charset="0"/>
              </a:rPr>
              <a:t>st</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line</a:t>
            </a:r>
          </a:p>
        </p:txBody>
      </p:sp>
      <p:sp>
        <p:nvSpPr>
          <p:cNvPr id="28" name="TPQuestion"/>
          <p:cNvSpPr txBox="1">
            <a:spLocks/>
          </p:cNvSpPr>
          <p:nvPr/>
        </p:nvSpPr>
        <p:spPr bwMode="auto">
          <a:xfrm>
            <a:off x="85752" y="2144033"/>
            <a:ext cx="9108504"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effectLst/>
                <a:uLnTx/>
                <a:uFillTx/>
                <a:latin typeface="Calibri" pitchFamily="34" charset="0"/>
                <a:ea typeface="+mn-ea"/>
                <a:cs typeface="Calibri" pitchFamily="34" charset="0"/>
              </a:rPr>
              <a:t>For patients </a:t>
            </a:r>
            <a:r>
              <a:rPr kumimoji="0" lang="en-US" sz="2300" b="1" i="0" u="sng" strike="noStrike" kern="0" cap="none" spc="0" normalizeH="0" baseline="0" noProof="0" dirty="0">
                <a:ln>
                  <a:noFill/>
                </a:ln>
                <a:effectLst/>
                <a:uLnTx/>
                <a:uFillTx/>
                <a:latin typeface="Calibri" pitchFamily="34" charset="0"/>
                <a:ea typeface="+mn-ea"/>
                <a:cs typeface="Calibri" pitchFamily="34" charset="0"/>
              </a:rPr>
              <a:t>previously treated </a:t>
            </a:r>
            <a:r>
              <a:rPr kumimoji="0" lang="en-US" sz="2300" b="1" i="0" u="none" strike="noStrike" kern="0" cap="none" spc="0" normalizeH="0" baseline="0" noProof="0" dirty="0">
                <a:ln>
                  <a:noFill/>
                </a:ln>
                <a:effectLst/>
                <a:uLnTx/>
                <a:uFillTx/>
                <a:latin typeface="Calibri" pitchFamily="34" charset="0"/>
                <a:ea typeface="+mn-ea"/>
                <a:cs typeface="Calibri" pitchFamily="34" charset="0"/>
              </a:rPr>
              <a:t>(in the (neo)adjuvant setting) with anti-HER2 therapy, </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the combination of CT + trastuzumab and pertuzumab is an </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important option</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for </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1</a:t>
            </a:r>
            <a:r>
              <a:rPr kumimoji="0" lang="en-US" sz="2300" b="1" i="0" u="sng" strike="noStrike" kern="0" cap="none" spc="0" normalizeH="0" baseline="30000" noProof="0" dirty="0">
                <a:ln>
                  <a:noFill/>
                </a:ln>
                <a:solidFill>
                  <a:prstClr val="black"/>
                </a:solidFill>
                <a:effectLst/>
                <a:uLnTx/>
                <a:uFillTx/>
                <a:latin typeface="Calibri" pitchFamily="34" charset="0"/>
                <a:ea typeface="+mn-ea"/>
                <a:cs typeface="Calibri" pitchFamily="34" charset="0"/>
              </a:rPr>
              <a:t>st</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 line therapy.</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I/A) (76%)</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300" b="1" kern="0" dirty="0">
              <a:solidFill>
                <a:prstClr val="black"/>
              </a:solidFill>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Few (88) of these pts were treated in the Cleopatra trial and all with trastuzumab-free interval &gt; 12 months.</a:t>
            </a:r>
            <a:endPar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endParaRPr>
          </a:p>
        </p:txBody>
      </p:sp>
      <p:sp>
        <p:nvSpPr>
          <p:cNvPr id="6" name="Rectangle 5">
            <a:extLst>
              <a:ext uri="{FF2B5EF4-FFF2-40B4-BE49-F238E27FC236}">
                <a16:creationId xmlns:a16="http://schemas.microsoft.com/office/drawing/2014/main" id="{50A38C0E-5E05-49C3-BC98-6A16AE0C6AB9}"/>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DB55BE0C-A67B-4990-9679-C4C19C6D7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78727263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bg1">
                    <a:lumMod val="75000"/>
                  </a:schemeClr>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extBox 26"/>
          <p:cNvSpPr txBox="1"/>
          <p:nvPr/>
        </p:nvSpPr>
        <p:spPr>
          <a:xfrm>
            <a:off x="2627784" y="1484784"/>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8" name="TPQuestion"/>
          <p:cNvSpPr txBox="1">
            <a:spLocks/>
          </p:cNvSpPr>
          <p:nvPr/>
        </p:nvSpPr>
        <p:spPr bwMode="auto">
          <a:xfrm>
            <a:off x="66147" y="2321004"/>
            <a:ext cx="901109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There are currently no data supporting the use of dual blockade with trastuzumab + pertuzumab and CT </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beyond progression</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(i.e. continuing dual blockade beyond progression) and therefore </a:t>
            </a:r>
            <a:r>
              <a:rPr kumimoji="0" lang="en-US" sz="2300" b="1" i="0" u="none" strike="noStrike" kern="0" cap="none" spc="0" normalizeH="0" baseline="0" noProof="0" dirty="0">
                <a:ln>
                  <a:noFill/>
                </a:ln>
                <a:solidFill>
                  <a:srgbClr val="FF9933"/>
                </a:solidFill>
                <a:effectLst/>
                <a:uLnTx/>
                <a:uFillTx/>
                <a:latin typeface="Calibri" pitchFamily="34" charset="0"/>
                <a:ea typeface="+mn-ea"/>
                <a:cs typeface="Calibri" pitchFamily="34" charset="0"/>
              </a:rPr>
              <a:t>dual-blockade</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should not be given beyond progression outside clinical trials.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300" b="1" kern="0" dirty="0">
              <a:solidFill>
                <a:prstClr val="black"/>
              </a:solidFill>
              <a:latin typeface="Calibri" pitchFamily="34" charset="0"/>
              <a:cs typeface="Calibri" pitchFamily="34" charset="0"/>
            </a:endParaRPr>
          </a:p>
          <a:p>
            <a:pPr>
              <a:defRPr/>
            </a:pP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LoE</a:t>
            </a:r>
            <a:r>
              <a:rPr lang="en-US" sz="2300" b="1" kern="0" dirty="0">
                <a:solidFill>
                  <a:srgbClr val="0070C0"/>
                </a:solidFill>
                <a:latin typeface="Calibri" pitchFamily="34" charset="0"/>
                <a:cs typeface="Calibri" pitchFamily="34" charset="0"/>
              </a:rPr>
              <a:t>: I /E) (86%)</a:t>
            </a:r>
          </a:p>
        </p:txBody>
      </p:sp>
      <p:sp>
        <p:nvSpPr>
          <p:cNvPr id="30" name="Rectangle 29"/>
          <p:cNvSpPr/>
          <p:nvPr/>
        </p:nvSpPr>
        <p:spPr>
          <a:xfrm>
            <a:off x="323528" y="5949280"/>
            <a:ext cx="8208912"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Note in manuscript: there are no data on how to treat patients who have a relapse after receiving CT + trastuzumab + pertuzumab in the early setting.</a:t>
            </a:r>
            <a:endParaRPr kumimoji="0" lang="en-US" sz="1800" b="1" i="0" u="none" strike="noStrike" kern="1200" cap="none" spc="0" normalizeH="0" baseline="0" noProof="0" dirty="0">
              <a:ln>
                <a:noFill/>
              </a:ln>
              <a:solidFill>
                <a:srgbClr val="C00000"/>
              </a:solidFill>
              <a:effectLst/>
              <a:uLnTx/>
              <a:uFillTx/>
              <a:latin typeface="Calibri" pitchFamily="34" charset="0"/>
              <a:ea typeface="+mn-ea"/>
              <a:cs typeface="Arial"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10E4E3ED-42E0-4165-B64E-BAD9A30FB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0" name="Rectangle 9">
            <a:extLst>
              <a:ext uri="{FF2B5EF4-FFF2-40B4-BE49-F238E27FC236}">
                <a16:creationId xmlns:a16="http://schemas.microsoft.com/office/drawing/2014/main" id="{C5B40D26-90E8-4A5E-A8F7-0688D3E55D30}"/>
              </a:ext>
            </a:extLst>
          </p:cNvPr>
          <p:cNvSpPr/>
          <p:nvPr/>
        </p:nvSpPr>
        <p:spPr>
          <a:xfrm>
            <a:off x="6948264" y="31752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3268803133"/>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bg1">
                    <a:lumMod val="75000"/>
                  </a:schemeClr>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0" name="TPQuestion"/>
          <p:cNvSpPr txBox="1">
            <a:spLocks/>
          </p:cNvSpPr>
          <p:nvPr/>
        </p:nvSpPr>
        <p:spPr bwMode="auto">
          <a:xfrm>
            <a:off x="55594" y="2132856"/>
            <a:ext cx="9011096"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In a HER2+ ABC patient, previously untreated with the combination of CT + trastuzumab + pertuzumab, it is acceptable to use this treatment after 1</a:t>
            </a:r>
            <a:r>
              <a:rPr kumimoji="0" lang="en-US" sz="2300" b="1" i="0" u="none" strike="noStrike" kern="0" cap="none" spc="0" normalizeH="0" baseline="30000" noProof="0" dirty="0">
                <a:ln>
                  <a:noFill/>
                </a:ln>
                <a:solidFill>
                  <a:prstClr val="black"/>
                </a:solidFill>
                <a:effectLst/>
                <a:uLnTx/>
                <a:uFillTx/>
                <a:latin typeface="Calibri" pitchFamily="34" charset="0"/>
                <a:ea typeface="+mn-ea"/>
                <a:cs typeface="Calibri" pitchFamily="34" charset="0"/>
              </a:rPr>
              <a:t>st</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line.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II/B) (76%)</a:t>
            </a:r>
          </a:p>
        </p:txBody>
      </p:sp>
      <p:sp>
        <p:nvSpPr>
          <p:cNvPr id="32" name="TextBox 31"/>
          <p:cNvSpPr txBox="1"/>
          <p:nvPr/>
        </p:nvSpPr>
        <p:spPr>
          <a:xfrm>
            <a:off x="2843808" y="1124744"/>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9" name="Rectangle 8">
            <a:extLst>
              <a:ext uri="{FF2B5EF4-FFF2-40B4-BE49-F238E27FC236}">
                <a16:creationId xmlns:a16="http://schemas.microsoft.com/office/drawing/2014/main" id="{7C125554-6D88-4999-BA4A-0E32388968A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442D0879-B78C-44D5-9685-680D213E2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70322041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1835696" y="1073932"/>
            <a:ext cx="547260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 2</a:t>
            </a:r>
            <a:r>
              <a:rPr kumimoji="0" lang="en-US" sz="2400" b="1" i="0" u="none" strike="noStrike" kern="1200" cap="none" spc="0" normalizeH="0" baseline="30000" noProof="0" dirty="0">
                <a:ln>
                  <a:noFill/>
                </a:ln>
                <a:solidFill>
                  <a:srgbClr val="FF9900"/>
                </a:solidFill>
                <a:effectLst/>
                <a:uLnTx/>
                <a:uFillTx/>
                <a:latin typeface="Calibri" pitchFamily="34" charset="0"/>
                <a:ea typeface="+mn-ea"/>
                <a:cs typeface="Calibri" pitchFamily="34" charset="0"/>
              </a:rPr>
              <a:t>nd</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line and beyond</a:t>
            </a:r>
          </a:p>
        </p:txBody>
      </p:sp>
      <p:sp>
        <p:nvSpPr>
          <p:cNvPr id="28" name="TPQuestion"/>
          <p:cNvSpPr txBox="1">
            <a:spLocks/>
          </p:cNvSpPr>
          <p:nvPr/>
        </p:nvSpPr>
        <p:spPr bwMode="auto">
          <a:xfrm>
            <a:off x="35496" y="2060848"/>
            <a:ext cx="9011096"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After 1</a:t>
            </a:r>
            <a:r>
              <a:rPr kumimoji="0" lang="en-US" sz="2300" b="1" i="0" u="none" strike="noStrike" kern="0" cap="none" spc="0" normalizeH="0" baseline="30000" noProof="0" dirty="0">
                <a:ln>
                  <a:noFill/>
                </a:ln>
                <a:solidFill>
                  <a:prstClr val="black"/>
                </a:solidFill>
                <a:effectLst/>
                <a:uLnTx/>
                <a:uFillTx/>
                <a:latin typeface="Calibri" pitchFamily="34" charset="0"/>
                <a:ea typeface="+mn-ea"/>
                <a:cs typeface="Calibri" pitchFamily="34" charset="0"/>
              </a:rPr>
              <a:t>st</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line trastuzumab-based therapy, T-DM1 provides superior efficacy relative to other HER-2-based therapies in the </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2</a:t>
            </a:r>
            <a:r>
              <a:rPr kumimoji="0" lang="en-US" sz="2300" b="1" i="0" u="sng" strike="noStrike" kern="0" cap="none" spc="0" normalizeH="0" baseline="30000" noProof="0" dirty="0">
                <a:ln>
                  <a:noFill/>
                </a:ln>
                <a:solidFill>
                  <a:prstClr val="black"/>
                </a:solidFill>
                <a:effectLst/>
                <a:uLnTx/>
                <a:uFillTx/>
                <a:latin typeface="Calibri" pitchFamily="34" charset="0"/>
                <a:ea typeface="+mn-ea"/>
                <a:cs typeface="Calibri" pitchFamily="34" charset="0"/>
              </a:rPr>
              <a:t>nd</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 line </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(vs. lapatinib + capecitabine) </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and beyond </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(vs. treatment of physician’s choice).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T-DM1 should be preferred in patients who have progressed through at least 1 line of trastuzumab-based therapy, because it provides an OS benefit.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I/A) (88%)</a:t>
            </a:r>
          </a:p>
        </p:txBody>
      </p:sp>
      <p:pic>
        <p:nvPicPr>
          <p:cNvPr id="7" name="Picture 6" descr="A picture containing drawing&#10;&#10;Description automatically generated">
            <a:extLst>
              <a:ext uri="{FF2B5EF4-FFF2-40B4-BE49-F238E27FC236}">
                <a16:creationId xmlns:a16="http://schemas.microsoft.com/office/drawing/2014/main" id="{31367366-AB30-49AE-81D9-80DDA7DB8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8" name="Rectangle 7">
            <a:extLst>
              <a:ext uri="{FF2B5EF4-FFF2-40B4-BE49-F238E27FC236}">
                <a16:creationId xmlns:a16="http://schemas.microsoft.com/office/drawing/2014/main" id="{DC3A80CF-3800-487C-8DD9-5DBBE744C08C}"/>
              </a:ext>
            </a:extLst>
          </p:cNvPr>
          <p:cNvSpPr/>
          <p:nvPr/>
        </p:nvSpPr>
        <p:spPr>
          <a:xfrm>
            <a:off x="6948264" y="31752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2519464598"/>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PQuestion"/>
          <p:cNvSpPr txBox="1">
            <a:spLocks/>
          </p:cNvSpPr>
          <p:nvPr/>
        </p:nvSpPr>
        <p:spPr bwMode="auto">
          <a:xfrm>
            <a:off x="97110" y="1916832"/>
            <a:ext cx="90110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In case of progression on trastuzumab-based therapy, the combination trastuzumab + lapatinib is a reasonable treatment option for some patients.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I/B) (84%)</a:t>
            </a:r>
            <a:b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br>
            <a:b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br>
            <a:r>
              <a:rPr kumimoji="0" lang="en-US" sz="24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There are however, no randomized data on the use of this combination after progression on pertuzumab or T-DM1.</a:t>
            </a:r>
          </a:p>
        </p:txBody>
      </p:sp>
      <p:sp>
        <p:nvSpPr>
          <p:cNvPr id="28" name="TextBox 27"/>
          <p:cNvSpPr txBox="1"/>
          <p:nvPr/>
        </p:nvSpPr>
        <p:spPr>
          <a:xfrm>
            <a:off x="2771800" y="908720"/>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9" name="Rectangle 8">
            <a:extLst>
              <a:ext uri="{FF2B5EF4-FFF2-40B4-BE49-F238E27FC236}">
                <a16:creationId xmlns:a16="http://schemas.microsoft.com/office/drawing/2014/main" id="{ECE459EB-1C86-444E-93F1-8E2B3093E3A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A2CBA000-562A-4753-BD70-5928C19ED3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000231102"/>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70986" y="980728"/>
            <a:ext cx="8945794" cy="5226967"/>
          </a:xfrm>
          <a:prstGeom prst="rect">
            <a:avLst/>
          </a:prstGeom>
          <a:noFill/>
        </p:spPr>
        <p:txBody>
          <a:bodyPr wrap="square" lIns="36000" tIns="36000" rIns="36000" bIns="3600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The combination of </a:t>
            </a:r>
            <a:r>
              <a:rPr kumimoji="0" lang="en-US" sz="2200" b="1" i="0" u="none" strike="noStrike" kern="1200" cap="none" spc="0" normalizeH="0" baseline="0" noProof="0" dirty="0">
                <a:ln>
                  <a:noFill/>
                </a:ln>
                <a:solidFill>
                  <a:srgbClr val="FF9933"/>
                </a:solidFill>
                <a:effectLst/>
                <a:uLnTx/>
                <a:uFillTx/>
                <a:latin typeface="Calibri"/>
                <a:ea typeface="+mn-ea"/>
                <a:cs typeface="Arial" pitchFamily="34" charset="0"/>
              </a:rPr>
              <a:t>neratinib + capecitabine</a:t>
            </a: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 was compared to lapatinib + capecitabine, as 3</a:t>
            </a:r>
            <a:r>
              <a:rPr kumimoji="0" lang="en-US" sz="2200" b="1" i="0" u="none" strike="noStrike" kern="1200" cap="none" spc="0" normalizeH="0" baseline="30000" noProof="0" dirty="0">
                <a:ln>
                  <a:noFill/>
                </a:ln>
                <a:solidFill>
                  <a:prstClr val="black"/>
                </a:solidFill>
                <a:effectLst/>
                <a:uLnTx/>
                <a:uFillTx/>
                <a:latin typeface="Calibri"/>
                <a:ea typeface="+mn-ea"/>
                <a:cs typeface="Arial" pitchFamily="34" charset="0"/>
              </a:rPr>
              <a:t>rd</a:t>
            </a: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 line or beyond therapy for HER2+ ABC, showing a marginal benefit in PFS, and with no significant difference in the co-primary endpoint of 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There was no comparator arm with trastuzumab + capecitabine, which had previously been demonstrated to give superior OS to lapatinib + capecitabine.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Therefore, the combination of neratinib + capecitabine is </a:t>
            </a:r>
            <a:r>
              <a:rPr kumimoji="0" lang="en-US" sz="2200" b="1" i="0" u="sng" strike="noStrike" kern="1200" cap="none" spc="0" normalizeH="0" baseline="0" noProof="0" dirty="0">
                <a:ln>
                  <a:noFill/>
                </a:ln>
                <a:solidFill>
                  <a:prstClr val="black"/>
                </a:solidFill>
                <a:effectLst/>
                <a:uLnTx/>
                <a:uFillTx/>
                <a:latin typeface="Calibri"/>
                <a:ea typeface="+mn-ea"/>
                <a:cs typeface="Arial" pitchFamily="34" charset="0"/>
              </a:rPr>
              <a:t>not recommended </a:t>
            </a: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for routine clinical practice.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 I/D) (90%)</a:t>
            </a:r>
            <a:endPar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200" b="1" i="0" u="none" strike="noStrike" kern="0" cap="none" spc="0" normalizeH="0" baseline="0" noProof="0" dirty="0">
                <a:ln>
                  <a:noFill/>
                </a:ln>
                <a:solidFill>
                  <a:srgbClr val="0070C0"/>
                </a:solidFill>
                <a:effectLst/>
                <a:uLnTx/>
                <a:uFillTx/>
                <a:latin typeface="Calibri"/>
                <a:ea typeface="+mn-ea"/>
                <a:cs typeface="Calibri" pitchFamily="34" charset="0"/>
              </a:rPr>
            </a:b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Additional studies are needed to clearly establish the potential role of this combination in the treatment of brain metastases, as well as the role of neratinib for ABC.</a:t>
            </a: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8" name="TextBox 27">
            <a:extLst>
              <a:ext uri="{FF2B5EF4-FFF2-40B4-BE49-F238E27FC236}">
                <a16:creationId xmlns:a16="http://schemas.microsoft.com/office/drawing/2014/main" id="{52A727D7-5239-4F25-B6A4-E0FE2B7772CF}"/>
              </a:ext>
            </a:extLst>
          </p:cNvPr>
          <p:cNvSpPr txBox="1"/>
          <p:nvPr/>
        </p:nvSpPr>
        <p:spPr>
          <a:xfrm>
            <a:off x="5148064" y="6397297"/>
            <a:ext cx="381642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MCBS: waiting for publication</a:t>
            </a:r>
          </a:p>
        </p:txBody>
      </p:sp>
    </p:spTree>
    <p:custDataLst>
      <p:tags r:id="rId1"/>
    </p:custDataLst>
    <p:extLst>
      <p:ext uri="{BB962C8B-B14F-4D97-AF65-F5344CB8AC3E}">
        <p14:creationId xmlns:p14="http://schemas.microsoft.com/office/powerpoint/2010/main" val="1302665370"/>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PQuestion"/>
          <p:cNvSpPr txBox="1"/>
          <p:nvPr/>
        </p:nvSpPr>
        <p:spPr>
          <a:xfrm>
            <a:off x="107504" y="1556792"/>
            <a:ext cx="8928992" cy="3168352"/>
          </a:xfrm>
          <a:prstGeom prst="rect">
            <a:avLst/>
          </a:prstGeom>
          <a:noFill/>
        </p:spPr>
        <p:txBody>
          <a:bodyPr wrap="square" lIns="36000" tIns="36000" rIns="36000" bIns="3600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rgbClr val="FF9933"/>
                </a:solidFill>
                <a:effectLst/>
                <a:uLnTx/>
                <a:uFillTx/>
                <a:latin typeface="Calibri"/>
                <a:ea typeface="+mn-ea"/>
                <a:cs typeface="Arial" pitchFamily="34" charset="0"/>
              </a:rPr>
              <a:t>Trastuzumab Deruxtecan (DS-8201) </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showed important activity in a phase 2 study, in heavily pretreated patients with HER2+ ABC (median lines of therapy: 6), and is a treatment option in this setting, where approved.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Pulmonary toxicity (ILD*/Pneumonitis) can be fatal and requires active surveillance and proper management.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II/B) (98%)</a:t>
            </a: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8" name="TextBox 27">
            <a:extLst>
              <a:ext uri="{FF2B5EF4-FFF2-40B4-BE49-F238E27FC236}">
                <a16:creationId xmlns:a16="http://schemas.microsoft.com/office/drawing/2014/main" id="{52A727D7-5239-4F25-B6A4-E0FE2B7772CF}"/>
              </a:ext>
            </a:extLst>
          </p:cNvPr>
          <p:cNvSpPr txBox="1"/>
          <p:nvPr/>
        </p:nvSpPr>
        <p:spPr>
          <a:xfrm>
            <a:off x="4355976" y="5400798"/>
            <a:ext cx="453650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MCBS: 2</a:t>
            </a:r>
          </a:p>
        </p:txBody>
      </p:sp>
      <p:sp>
        <p:nvSpPr>
          <p:cNvPr id="6" name="TextBox 5">
            <a:extLst>
              <a:ext uri="{FF2B5EF4-FFF2-40B4-BE49-F238E27FC236}">
                <a16:creationId xmlns:a16="http://schemas.microsoft.com/office/drawing/2014/main" id="{977AC5E5-3097-4EF0-8FE4-245ADEF35728}"/>
              </a:ext>
            </a:extLst>
          </p:cNvPr>
          <p:cNvSpPr txBox="1"/>
          <p:nvPr/>
        </p:nvSpPr>
        <p:spPr>
          <a:xfrm>
            <a:off x="143239" y="5462354"/>
            <a:ext cx="306037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*ILD: Interstitial Lung Disease</a:t>
            </a:r>
          </a:p>
        </p:txBody>
      </p:sp>
      <p:sp>
        <p:nvSpPr>
          <p:cNvPr id="7" name="Rectangle 6">
            <a:extLst>
              <a:ext uri="{FF2B5EF4-FFF2-40B4-BE49-F238E27FC236}">
                <a16:creationId xmlns:a16="http://schemas.microsoft.com/office/drawing/2014/main" id="{9F1EA83C-43A8-441B-9B95-1E0433EDC547}"/>
              </a:ext>
            </a:extLst>
          </p:cNvPr>
          <p:cNvSpPr/>
          <p:nvPr/>
        </p:nvSpPr>
        <p:spPr>
          <a:xfrm>
            <a:off x="178234" y="6176222"/>
            <a:ext cx="8965766" cy="565146"/>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there are no comparative data between the 3 new anti-HER2 agents (Trastuzumab Deruxtecan, Tucatinib and Margetuximab)</a:t>
            </a:r>
          </a:p>
        </p:txBody>
      </p:sp>
    </p:spTree>
    <p:custDataLst>
      <p:tags r:id="rId1"/>
    </p:custDataLst>
    <p:extLst>
      <p:ext uri="{BB962C8B-B14F-4D97-AF65-F5344CB8AC3E}">
        <p14:creationId xmlns:p14="http://schemas.microsoft.com/office/powerpoint/2010/main" val="3368323319"/>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PQuestion"/>
          <p:cNvSpPr txBox="1"/>
          <p:nvPr/>
        </p:nvSpPr>
        <p:spPr>
          <a:xfrm>
            <a:off x="198206" y="1412776"/>
            <a:ext cx="8945794" cy="2952328"/>
          </a:xfrm>
          <a:prstGeom prst="rect">
            <a:avLst/>
          </a:prstGeom>
          <a:noFill/>
        </p:spPr>
        <p:txBody>
          <a:bodyPr wrap="square" lIns="36000" tIns="36000" rIns="36000" bIns="3600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Dual blockade with </a:t>
            </a:r>
            <a:r>
              <a:rPr kumimoji="0" lang="en-US" sz="2300" b="1" i="0" u="none" strike="noStrike" kern="1200" cap="none" spc="0" normalizeH="0" baseline="0" noProof="0" dirty="0">
                <a:ln>
                  <a:noFill/>
                </a:ln>
                <a:solidFill>
                  <a:srgbClr val="FF9933"/>
                </a:solidFill>
                <a:effectLst/>
                <a:uLnTx/>
                <a:uFillTx/>
                <a:latin typeface="Calibri"/>
                <a:ea typeface="+mn-ea"/>
                <a:cs typeface="Arial" pitchFamily="34" charset="0"/>
              </a:rPr>
              <a:t>tucatinib + trastuzumab + capecitabine </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showed a small benefit in median PFS (2 </a:t>
            </a:r>
            <a:r>
              <a:rPr kumimoji="0" lang="en-US" sz="2300" b="1" i="0" u="none" strike="noStrike" kern="1200" cap="none" spc="0" normalizeH="0" baseline="0" noProof="0" dirty="0" err="1">
                <a:ln>
                  <a:noFill/>
                </a:ln>
                <a:solidFill>
                  <a:prstClr val="black"/>
                </a:solidFill>
                <a:effectLst/>
                <a:uLnTx/>
                <a:uFillTx/>
                <a:latin typeface="Calibri"/>
                <a:ea typeface="+mn-ea"/>
                <a:cs typeface="Arial" pitchFamily="34" charset="0"/>
              </a:rPr>
              <a:t>ms</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 and median OS (4 </a:t>
            </a:r>
            <a:r>
              <a:rPr kumimoji="0" lang="en-US" sz="2300" b="1" i="0" u="none" strike="noStrike" kern="1200" cap="none" spc="0" normalizeH="0" baseline="0" noProof="0" dirty="0" err="1">
                <a:ln>
                  <a:noFill/>
                </a:ln>
                <a:solidFill>
                  <a:prstClr val="black"/>
                </a:solidFill>
                <a:effectLst/>
                <a:uLnTx/>
                <a:uFillTx/>
                <a:latin typeface="Calibri"/>
                <a:ea typeface="+mn-ea"/>
                <a:cs typeface="Arial" pitchFamily="34" charset="0"/>
              </a:rPr>
              <a:t>ms</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 over trastuzumab + capecitabine, in patients previously treated with trastuzumab, pertuzumab and T-DM1, including patients with brain metastases, at the expenses of higher toxicity (i.e. diarrhea).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If approved, it can be considered a treatment option in this setting.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II/B) (98%)</a:t>
            </a: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6" name="TextBox 5">
            <a:extLst>
              <a:ext uri="{FF2B5EF4-FFF2-40B4-BE49-F238E27FC236}">
                <a16:creationId xmlns:a16="http://schemas.microsoft.com/office/drawing/2014/main" id="{C7678D86-C71A-45E7-B3E6-08EAF133663C}"/>
              </a:ext>
            </a:extLst>
          </p:cNvPr>
          <p:cNvSpPr txBox="1"/>
          <p:nvPr/>
        </p:nvSpPr>
        <p:spPr>
          <a:xfrm>
            <a:off x="4283968" y="4869160"/>
            <a:ext cx="453650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MCBS: 3</a:t>
            </a:r>
          </a:p>
        </p:txBody>
      </p:sp>
      <p:sp>
        <p:nvSpPr>
          <p:cNvPr id="7" name="Rectangle 6">
            <a:extLst>
              <a:ext uri="{FF2B5EF4-FFF2-40B4-BE49-F238E27FC236}">
                <a16:creationId xmlns:a16="http://schemas.microsoft.com/office/drawing/2014/main" id="{BC7C3DF3-3118-4AE7-B7A8-88F4C9ED816E}"/>
              </a:ext>
            </a:extLst>
          </p:cNvPr>
          <p:cNvSpPr/>
          <p:nvPr/>
        </p:nvSpPr>
        <p:spPr>
          <a:xfrm>
            <a:off x="178234" y="6176222"/>
            <a:ext cx="8965766" cy="565146"/>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there are no comparative data between the 3 new anti-HER2 agents (Trastuzumab Deruxtecan, Tucatinib and Margetuximab)</a:t>
            </a:r>
          </a:p>
        </p:txBody>
      </p:sp>
    </p:spTree>
    <p:custDataLst>
      <p:tags r:id="rId1"/>
    </p:custDataLst>
    <p:extLst>
      <p:ext uri="{BB962C8B-B14F-4D97-AF65-F5344CB8AC3E}">
        <p14:creationId xmlns:p14="http://schemas.microsoft.com/office/powerpoint/2010/main" val="863864947"/>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PQuestion"/>
          <p:cNvSpPr txBox="1"/>
          <p:nvPr/>
        </p:nvSpPr>
        <p:spPr>
          <a:xfrm>
            <a:off x="35496" y="1628800"/>
            <a:ext cx="9108504" cy="3096344"/>
          </a:xfrm>
          <a:prstGeom prst="rect">
            <a:avLst/>
          </a:prstGeom>
          <a:noFill/>
        </p:spPr>
        <p:txBody>
          <a:bodyPr wrap="square" lIns="36000" tIns="36000" rIns="36000" bIns="3600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rgbClr val="FF9933"/>
                </a:solidFill>
                <a:effectLst/>
                <a:uLnTx/>
                <a:uFillTx/>
                <a:latin typeface="Calibri"/>
                <a:ea typeface="+mn-ea"/>
                <a:cs typeface="Arial" pitchFamily="34" charset="0"/>
              </a:rPr>
              <a:t>Margetuximab </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 chemotherapy showed only a small PFS benefit (1 month) when compared with trastuzumab + chemotherapy, for patients pretreated with pertuzumab and T-DM1, and </a:t>
            </a:r>
            <a:r>
              <a:rPr kumimoji="0" lang="en-US" sz="2300" b="1" i="0" u="sng" strike="noStrike" kern="1200" cap="none" spc="0" normalizeH="0" baseline="0" noProof="0" dirty="0">
                <a:ln>
                  <a:noFill/>
                </a:ln>
                <a:solidFill>
                  <a:prstClr val="black"/>
                </a:solidFill>
                <a:effectLst/>
                <a:uLnTx/>
                <a:uFillTx/>
                <a:latin typeface="Calibri"/>
                <a:ea typeface="+mn-ea"/>
                <a:cs typeface="Arial" pitchFamily="34" charset="0"/>
              </a:rPr>
              <a:t>cannot </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therefore </a:t>
            </a:r>
            <a:r>
              <a:rPr kumimoji="0" lang="en-US" sz="2300" b="1" i="0" u="sng" strike="noStrike" kern="1200" cap="none" spc="0" normalizeH="0" baseline="0" noProof="0" dirty="0">
                <a:ln>
                  <a:noFill/>
                </a:ln>
                <a:solidFill>
                  <a:prstClr val="black"/>
                </a:solidFill>
                <a:effectLst/>
                <a:uLnTx/>
                <a:uFillTx/>
                <a:latin typeface="Calibri"/>
                <a:ea typeface="+mn-ea"/>
                <a:cs typeface="Arial" pitchFamily="34" charset="0"/>
              </a:rPr>
              <a:t>be recommended</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 for routine clinical practice.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I/D) (95%)</a:t>
            </a: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300" b="1" i="0" u="none" strike="noStrike" kern="0" cap="none" spc="0" normalizeH="0" baseline="0" noProof="0" dirty="0">
                <a:ln>
                  <a:noFill/>
                </a:ln>
                <a:solidFill>
                  <a:srgbClr val="0070C0"/>
                </a:solidFill>
                <a:effectLst/>
                <a:uLnTx/>
                <a:uFillTx/>
                <a:latin typeface="Calibri"/>
                <a:ea typeface="+mn-ea"/>
                <a:cs typeface="Calibri"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The role of CD16A genotype as a predictor of anti-HER2 antibody efficacy and selection of anti-HER2 agent should be further explored.</a:t>
            </a: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3" name="TextBox 22">
            <a:extLst>
              <a:ext uri="{FF2B5EF4-FFF2-40B4-BE49-F238E27FC236}">
                <a16:creationId xmlns:a16="http://schemas.microsoft.com/office/drawing/2014/main" id="{E6E96BF8-D8B7-4ADC-89F2-D3B00B55EC40}"/>
              </a:ext>
            </a:extLst>
          </p:cNvPr>
          <p:cNvSpPr txBox="1"/>
          <p:nvPr/>
        </p:nvSpPr>
        <p:spPr>
          <a:xfrm>
            <a:off x="5221750" y="5661248"/>
            <a:ext cx="381642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MCBS: waiting for publication</a:t>
            </a:r>
          </a:p>
        </p:txBody>
      </p:sp>
      <p:sp>
        <p:nvSpPr>
          <p:cNvPr id="24" name="Rectangle 23">
            <a:extLst>
              <a:ext uri="{FF2B5EF4-FFF2-40B4-BE49-F238E27FC236}">
                <a16:creationId xmlns:a16="http://schemas.microsoft.com/office/drawing/2014/main" id="{51725D37-E689-47CC-8963-2695FD23320B}"/>
              </a:ext>
            </a:extLst>
          </p:cNvPr>
          <p:cNvSpPr/>
          <p:nvPr/>
        </p:nvSpPr>
        <p:spPr>
          <a:xfrm>
            <a:off x="35496" y="6176222"/>
            <a:ext cx="9108504" cy="565146"/>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there are no comparative data between the 3 new anti-HER2 agents (Trastuzumab Deruxtecan, Tucatinib and Margetuximab)</a:t>
            </a:r>
          </a:p>
        </p:txBody>
      </p:sp>
    </p:spTree>
    <p:custDataLst>
      <p:tags r:id="rId1"/>
    </p:custDataLst>
    <p:extLst>
      <p:ext uri="{BB962C8B-B14F-4D97-AF65-F5344CB8AC3E}">
        <p14:creationId xmlns:p14="http://schemas.microsoft.com/office/powerpoint/2010/main" val="1544412107"/>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PQuestion"/>
          <p:cNvSpPr txBox="1">
            <a:spLocks/>
          </p:cNvSpPr>
          <p:nvPr/>
        </p:nvSpPr>
        <p:spPr>
          <a:xfrm>
            <a:off x="132904" y="1124744"/>
            <a:ext cx="9011096" cy="3672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a:ea typeface="+mj-ea"/>
                <a:cs typeface="+mj-cs"/>
              </a:rPr>
              <a:t>Regarding the CT component of HER2 positive ABC treatment: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j-ea"/>
                <a:cs typeface="+mj-cs"/>
              </a:rPr>
              <a:t>When pertuzumab is not given, 1</a:t>
            </a:r>
            <a:r>
              <a:rPr kumimoji="0" lang="en-US" sz="2300" b="1" i="0" u="none" strike="noStrike" kern="1200" cap="none" spc="0" normalizeH="0" baseline="30000" noProof="0" dirty="0">
                <a:ln>
                  <a:noFill/>
                </a:ln>
                <a:solidFill>
                  <a:prstClr val="black"/>
                </a:solidFill>
                <a:effectLst/>
                <a:uLnTx/>
                <a:uFillTx/>
                <a:latin typeface="Calibri"/>
                <a:ea typeface="+mj-ea"/>
                <a:cs typeface="+mj-cs"/>
              </a:rPr>
              <a:t>st</a:t>
            </a:r>
            <a:r>
              <a:rPr kumimoji="0" lang="en-US" sz="2300" b="1" i="0" u="none" strike="noStrike" kern="1200" cap="none" spc="0" normalizeH="0" baseline="0" noProof="0" dirty="0">
                <a:ln>
                  <a:noFill/>
                </a:ln>
                <a:solidFill>
                  <a:prstClr val="black"/>
                </a:solidFill>
                <a:effectLst/>
                <a:uLnTx/>
                <a:uFillTx/>
                <a:latin typeface="Calibri"/>
                <a:ea typeface="+mj-ea"/>
                <a:cs typeface="+mj-cs"/>
              </a:rPr>
              <a:t> line regimens for HER2+ ABC can include trastuzumab combined with vinorelbine or a taxane.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a:ea typeface="+mj-ea"/>
                <a:cs typeface="+mj-cs"/>
              </a:rPr>
              <a:t>(</a:t>
            </a:r>
            <a:r>
              <a:rPr kumimoji="0" lang="en-US" sz="2400" b="1" i="0" u="none" strike="noStrike" kern="1200" cap="none" spc="0" normalizeH="0" baseline="0" noProof="0" dirty="0" err="1">
                <a:ln>
                  <a:noFill/>
                </a:ln>
                <a:solidFill>
                  <a:srgbClr val="0070C0"/>
                </a:solidFill>
                <a:effectLst/>
                <a:uLnTx/>
                <a:uFillTx/>
                <a:latin typeface="Calibri"/>
                <a:ea typeface="+mj-ea"/>
                <a:cs typeface="+mj-cs"/>
              </a:rPr>
              <a:t>LoE</a:t>
            </a:r>
            <a:r>
              <a:rPr kumimoji="0" lang="en-US" sz="2400" b="1" i="0" u="none" strike="noStrike" kern="1200" cap="none" spc="0" normalizeH="0" baseline="0" noProof="0" dirty="0">
                <a:ln>
                  <a:noFill/>
                </a:ln>
                <a:solidFill>
                  <a:srgbClr val="0070C0"/>
                </a:solidFill>
                <a:effectLst/>
                <a:uLnTx/>
                <a:uFillTx/>
                <a:latin typeface="Calibri"/>
                <a:ea typeface="+mj-ea"/>
                <a:cs typeface="+mj-cs"/>
              </a:rPr>
              <a:t>/</a:t>
            </a:r>
            <a:r>
              <a:rPr kumimoji="0" lang="en-US" sz="2400" b="1" i="0" u="none" strike="noStrike" kern="1200" cap="none" spc="0" normalizeH="0" baseline="0" noProof="0" dirty="0" err="1">
                <a:ln>
                  <a:noFill/>
                </a:ln>
                <a:solidFill>
                  <a:srgbClr val="0070C0"/>
                </a:solidFill>
                <a:effectLst/>
                <a:uLnTx/>
                <a:uFillTx/>
                <a:latin typeface="Calibri"/>
                <a:ea typeface="+mj-ea"/>
                <a:cs typeface="+mj-cs"/>
              </a:rPr>
              <a:t>GoR</a:t>
            </a:r>
            <a:r>
              <a:rPr kumimoji="0" lang="en-US" sz="2400" b="1" i="0" u="none" strike="noStrike" kern="1200" cap="none" spc="0" normalizeH="0" baseline="0" noProof="0" dirty="0">
                <a:ln>
                  <a:noFill/>
                </a:ln>
                <a:solidFill>
                  <a:srgbClr val="0070C0"/>
                </a:solidFill>
                <a:effectLst/>
                <a:uLnTx/>
                <a:uFillTx/>
                <a:latin typeface="Calibri"/>
                <a:ea typeface="+mj-ea"/>
                <a:cs typeface="+mj-cs"/>
              </a:rPr>
              <a:t>: I/A) (88%)</a:t>
            </a:r>
            <a:endParaRPr kumimoji="0" lang="en-US" sz="2300" b="1" i="0" u="none" strike="noStrike" kern="1200" cap="none" spc="0" normalizeH="0" baseline="0" noProof="0" dirty="0">
              <a:ln>
                <a:noFill/>
              </a:ln>
              <a:solidFill>
                <a:prstClr val="black"/>
              </a:solidFill>
              <a:effectLst/>
              <a:uLnTx/>
              <a:uFillTx/>
              <a:latin typeface="Calibri"/>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j-ea"/>
                <a:cs typeface="+mj-cs"/>
              </a:rPr>
              <a:t>Differences in toxicity between these regimens should be considered and discussed with the patient in making a final decision.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j-ea"/>
                <a:cs typeface="+mj-cs"/>
              </a:rPr>
              <a:t>Other CT agents can be administered with trastuzumab but are not as well studied and are not preferred.</a:t>
            </a:r>
          </a:p>
        </p:txBody>
      </p:sp>
      <p:sp>
        <p:nvSpPr>
          <p:cNvPr id="34" name="TextBox 33"/>
          <p:cNvSpPr txBox="1"/>
          <p:nvPr/>
        </p:nvSpPr>
        <p:spPr>
          <a:xfrm>
            <a:off x="2699792" y="168315"/>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7" name="Rectangle 26"/>
          <p:cNvSpPr/>
          <p:nvPr/>
        </p:nvSpPr>
        <p:spPr>
          <a:xfrm>
            <a:off x="539552" y="6021288"/>
            <a:ext cx="8496944"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Single agent vinorelbine in association with anti-HER-2 therapy has shown superior or equal efficacy compared to taxanes and has a better tolerability.</a:t>
            </a:r>
            <a:endParaRPr kumimoji="0" lang="en-US" sz="1800" b="1" i="0" u="none" strike="noStrike" kern="1200" cap="none" spc="0" normalizeH="0" baseline="0" noProof="0" dirty="0">
              <a:ln>
                <a:noFill/>
              </a:ln>
              <a:solidFill>
                <a:srgbClr val="C00000"/>
              </a:solidFill>
              <a:effectLst/>
              <a:uLnTx/>
              <a:uFillTx/>
              <a:latin typeface="Calibri" pitchFamily="34" charset="0"/>
              <a:ea typeface="+mn-ea"/>
              <a:cs typeface="Arial" pitchFamily="34" charset="0"/>
            </a:endParaRPr>
          </a:p>
        </p:txBody>
      </p:sp>
      <p:sp>
        <p:nvSpPr>
          <p:cNvPr id="7" name="Rectangle 6">
            <a:extLst>
              <a:ext uri="{FF2B5EF4-FFF2-40B4-BE49-F238E27FC236}">
                <a16:creationId xmlns:a16="http://schemas.microsoft.com/office/drawing/2014/main" id="{07161733-A1D1-4516-A88F-E5482885F33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445D9C91-1D16-4C10-8426-DF8F63432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7977645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3F9DF1AF-140D-4F55-B383-AFA74CFC5A43}"/>
              </a:ext>
            </a:extLst>
          </p:cNvPr>
          <p:cNvSpPr txBox="1"/>
          <p:nvPr/>
        </p:nvSpPr>
        <p:spPr>
          <a:xfrm>
            <a:off x="0" y="620688"/>
            <a:ext cx="9217024"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ADEQUATE OVARIAN FUNCTION SUPPRESSION (OFS) IN THE CONTEXT OF ABC</a:t>
            </a:r>
          </a:p>
        </p:txBody>
      </p:sp>
      <p:sp>
        <p:nvSpPr>
          <p:cNvPr id="3" name="Rectangle 2">
            <a:extLst>
              <a:ext uri="{FF2B5EF4-FFF2-40B4-BE49-F238E27FC236}">
                <a16:creationId xmlns:a16="http://schemas.microsoft.com/office/drawing/2014/main" id="{48AD56EE-3D50-45BA-9A39-2E3225CCD05B}"/>
              </a:ext>
            </a:extLst>
          </p:cNvPr>
          <p:cNvSpPr/>
          <p:nvPr/>
        </p:nvSpPr>
        <p:spPr>
          <a:xfrm>
            <a:off x="107504" y="1160160"/>
            <a:ext cx="8928992" cy="55092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rPr>
              <a:t>Adequate OFS for ABC premenopausal patients can be obtained through bilateral ovariectomy, continuous use of LHRH agonists or ovarian function ablation through pelvic radiotherapy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rPr>
              <a:t>(this latter is not always effective and therefore is the least preferred option)</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rPr>
              <a:t>.   </a:t>
            </a:r>
            <a:r>
              <a:rPr kumimoji="0" lang="pt-BR"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itchFamily="34" charset="0"/>
              </a:rPr>
              <a:t>(LoE/GoR: I/A) (85%)</a:t>
            </a:r>
          </a:p>
          <a:p>
            <a:pPr>
              <a:spcAft>
                <a:spcPts val="0"/>
              </a:spcAft>
              <a:defRPr/>
            </a:pPr>
            <a:r>
              <a:rPr lang="en-US" sz="2200" b="1" dirty="0">
                <a:solidFill>
                  <a:prstClr val="black"/>
                </a:solidFill>
                <a:latin typeface="Calibri" panose="020F0502020204030204" pitchFamily="34" charset="0"/>
                <a:ea typeface="Calibri" panose="020F0502020204030204" pitchFamily="34" charset="0"/>
              </a:rPr>
              <a:t>If a LHRH agonist is used in this age group, it should usually be given on a q4w basis to optimize OFS. </a:t>
            </a:r>
            <a:r>
              <a:rPr lang="pt-BR" sz="2200" b="1" dirty="0">
                <a:solidFill>
                  <a:srgbClr val="0070C0"/>
                </a:solidFill>
                <a:latin typeface="Calibri" panose="020F0502020204030204" pitchFamily="34" charset="0"/>
                <a:ea typeface="Calibri" panose="020F0502020204030204" pitchFamily="34" charset="0"/>
              </a:rPr>
              <a:t>(LoE/GoR: II/B) (85%)</a:t>
            </a:r>
            <a:endParaRPr lang="en-US" sz="2200" b="1" dirty="0">
              <a:solidFill>
                <a:prstClr val="black"/>
              </a:solidFill>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rPr>
              <a:t>Efficacy of OFS must be initially confirmed analytically through serial evaluations of serum estradiol, even in the presence of amenorrhea, especially if an AI is administered. </a:t>
            </a:r>
            <a:r>
              <a:rPr kumimoji="0" lang="pt-BR"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itchFamily="34" charset="0"/>
              </a:rPr>
              <a:t>(LoE/GoR: Expert Opinion/B) </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endParaRPr>
          </a:p>
          <a:p>
            <a:pPr>
              <a:spcAft>
                <a:spcPts val="0"/>
              </a:spcAf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rPr>
              <a:t>As all endocrine interventions for premenopausal patients with endocrine-responsive ABC require indefinite OFS, choosing one method over the other requires balance of patient’s wish for potentially preserving fertility, compliance with frequent injections over a long period of time, </a:t>
            </a:r>
            <a:r>
              <a:rPr lang="en-US" sz="2200" b="1" dirty="0">
                <a:solidFill>
                  <a:srgbClr val="00B050"/>
                </a:solidFill>
                <a:latin typeface="Calibri" panose="020F0502020204030204" pitchFamily="34" charset="0"/>
                <a:ea typeface="Calibri" panose="020F0502020204030204" pitchFamily="34" charset="0"/>
              </a:rPr>
              <a:t>risk of inadequate estrogen level suppression </a:t>
            </a:r>
            <a:r>
              <a:rPr lang="en-US" sz="2200" b="1" dirty="0">
                <a:solidFill>
                  <a:prstClr val="black"/>
                </a:solidFill>
                <a:latin typeface="Calibri" panose="020F0502020204030204" pitchFamily="34" charset="0"/>
                <a:ea typeface="Calibri" panose="020F0502020204030204" pitchFamily="34" charset="0"/>
              </a:rPr>
              <a:t>and </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rPr>
              <a:t>cost</a:t>
            </a:r>
            <a:r>
              <a:rPr lang="en-US" sz="2200" b="1" dirty="0">
                <a:solidFill>
                  <a:prstClr val="black"/>
                </a:solidFill>
                <a:latin typeface="Calibri" panose="020F0502020204030204" pitchFamily="34" charset="0"/>
                <a:ea typeface="Calibri" panose="020F0502020204030204" pitchFamily="34" charset="0"/>
              </a:rPr>
              <a:t>. </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itchFamily="34" charset="0"/>
            </a:endParaRPr>
          </a:p>
        </p:txBody>
      </p:sp>
      <p:sp>
        <p:nvSpPr>
          <p:cNvPr id="5" name="Rectangle 4">
            <a:extLst>
              <a:ext uri="{FF2B5EF4-FFF2-40B4-BE49-F238E27FC236}">
                <a16:creationId xmlns:a16="http://schemas.microsoft.com/office/drawing/2014/main" id="{5401E508-B3C6-4282-BC25-A52261ADED2F}"/>
              </a:ext>
            </a:extLst>
          </p:cNvPr>
          <p:cNvSpPr/>
          <p:nvPr/>
        </p:nvSpPr>
        <p:spPr>
          <a:xfrm>
            <a:off x="6948264" y="14908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4E9C3152-1B4B-4FD9-9D5F-1E8D94052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31561380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PQuestion"/>
          <p:cNvSpPr txBox="1">
            <a:spLocks/>
          </p:cNvSpPr>
          <p:nvPr/>
        </p:nvSpPr>
        <p:spPr>
          <a:xfrm>
            <a:off x="170886" y="1412776"/>
            <a:ext cx="9011096"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j-ea"/>
                <a:cs typeface="+mj-cs"/>
              </a:rPr>
              <a:t>For later lines of therapy, trastuzumab can be administered with several CT agents, including but not limited to, vinorelbine </a:t>
            </a:r>
            <a:r>
              <a:rPr kumimoji="0" lang="en-US" sz="1800" b="1" i="0" u="none" strike="noStrike" kern="1200" cap="none" spc="0" normalizeH="0" baseline="0" noProof="0" dirty="0">
                <a:ln>
                  <a:noFill/>
                </a:ln>
                <a:solidFill>
                  <a:prstClr val="black"/>
                </a:solidFill>
                <a:effectLst/>
                <a:uLnTx/>
                <a:uFillTx/>
                <a:latin typeface="Calibri"/>
                <a:ea typeface="+mj-ea"/>
                <a:cs typeface="+mj-cs"/>
              </a:rPr>
              <a:t>(if not given in 1</a:t>
            </a:r>
            <a:r>
              <a:rPr kumimoji="0" lang="en-US" sz="1800" b="1" i="0" u="none" strike="noStrike" kern="1200" cap="none" spc="0" normalizeH="0" baseline="30000" noProof="0" dirty="0">
                <a:ln>
                  <a:noFill/>
                </a:ln>
                <a:solidFill>
                  <a:prstClr val="black"/>
                </a:solidFill>
                <a:effectLst/>
                <a:uLnTx/>
                <a:uFillTx/>
                <a:latin typeface="Calibri"/>
                <a:ea typeface="+mj-ea"/>
                <a:cs typeface="+mj-cs"/>
              </a:rPr>
              <a:t>st</a:t>
            </a:r>
            <a:r>
              <a:rPr kumimoji="0" lang="en-US" sz="1800" b="1" i="0" u="none" strike="noStrike" kern="1200" cap="none" spc="0" normalizeH="0" baseline="0" noProof="0" dirty="0">
                <a:ln>
                  <a:noFill/>
                </a:ln>
                <a:solidFill>
                  <a:prstClr val="black"/>
                </a:solidFill>
                <a:effectLst/>
                <a:uLnTx/>
                <a:uFillTx/>
                <a:latin typeface="Calibri"/>
                <a:ea typeface="+mj-ea"/>
                <a:cs typeface="+mj-cs"/>
              </a:rPr>
              <a:t> line)</a:t>
            </a:r>
            <a:r>
              <a:rPr kumimoji="0" lang="en-US" sz="2300" b="1" i="0" u="none" strike="noStrike" kern="1200" cap="none" spc="0" normalizeH="0" baseline="0" noProof="0" dirty="0">
                <a:ln>
                  <a:noFill/>
                </a:ln>
                <a:solidFill>
                  <a:prstClr val="black"/>
                </a:solidFill>
                <a:effectLst/>
                <a:uLnTx/>
                <a:uFillTx/>
                <a:latin typeface="Calibri"/>
                <a:ea typeface="+mj-ea"/>
                <a:cs typeface="+mj-cs"/>
              </a:rPr>
              <a:t>, taxanes </a:t>
            </a:r>
            <a:r>
              <a:rPr kumimoji="0" lang="en-US" sz="1800" b="1" i="0" u="none" strike="noStrike" kern="1200" cap="none" spc="0" normalizeH="0" baseline="0" noProof="0" dirty="0">
                <a:ln>
                  <a:noFill/>
                </a:ln>
                <a:solidFill>
                  <a:prstClr val="black"/>
                </a:solidFill>
                <a:effectLst/>
                <a:uLnTx/>
                <a:uFillTx/>
                <a:latin typeface="Calibri" pitchFamily="34" charset="0"/>
                <a:ea typeface="+mj-ea"/>
                <a:cs typeface="Arial" pitchFamily="34" charset="0"/>
              </a:rPr>
              <a:t>(if not given in 1</a:t>
            </a:r>
            <a:r>
              <a:rPr kumimoji="0" lang="en-US" sz="1800" b="1" i="0" u="none" strike="noStrike" kern="1200" cap="none" spc="0" normalizeH="0" baseline="30000" noProof="0" dirty="0">
                <a:ln>
                  <a:noFill/>
                </a:ln>
                <a:solidFill>
                  <a:prstClr val="black"/>
                </a:solidFill>
                <a:effectLst/>
                <a:uLnTx/>
                <a:uFillTx/>
                <a:latin typeface="Calibri" pitchFamily="34" charset="0"/>
                <a:ea typeface="+mj-ea"/>
                <a:cs typeface="Arial" pitchFamily="34" charset="0"/>
              </a:rPr>
              <a:t>st</a:t>
            </a:r>
            <a:r>
              <a:rPr kumimoji="0" lang="en-US" sz="1800" b="1" i="0" u="none" strike="noStrike" kern="1200" cap="none" spc="0" normalizeH="0" baseline="0" noProof="0" dirty="0">
                <a:ln>
                  <a:noFill/>
                </a:ln>
                <a:solidFill>
                  <a:prstClr val="black"/>
                </a:solidFill>
                <a:effectLst/>
                <a:uLnTx/>
                <a:uFillTx/>
                <a:latin typeface="Calibri" pitchFamily="34" charset="0"/>
                <a:ea typeface="+mj-ea"/>
                <a:cs typeface="Arial" pitchFamily="34" charset="0"/>
              </a:rPr>
              <a:t> line)</a:t>
            </a:r>
            <a:r>
              <a:rPr kumimoji="0" lang="en-US" sz="2300" b="1" i="0" u="none" strike="noStrike" kern="1200" cap="none" spc="0" normalizeH="0" baseline="0" noProof="0" dirty="0">
                <a:ln>
                  <a:noFill/>
                </a:ln>
                <a:solidFill>
                  <a:prstClr val="black"/>
                </a:solidFill>
                <a:effectLst/>
                <a:uLnTx/>
                <a:uFillTx/>
                <a:latin typeface="Calibri"/>
                <a:ea typeface="+mj-ea"/>
                <a:cs typeface="+mj-cs"/>
              </a:rPr>
              <a:t>, capecitabine, eribulin, liposomal anthracyclines, platinum, gemcitabine, or metronomic CM.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Arial" pitchFamily="34" charset="0"/>
              </a:rPr>
              <a:t>: II/A) (91%)</a:t>
            </a:r>
            <a:endParaRPr kumimoji="0" lang="en-US" sz="2300" b="1" i="0" u="none" strike="noStrike" kern="1200" cap="none" spc="0" normalizeH="0" baseline="0" noProof="0" dirty="0">
              <a:ln>
                <a:noFill/>
              </a:ln>
              <a:solidFill>
                <a:prstClr val="black"/>
              </a:solidFill>
              <a:effectLst/>
              <a:uLnTx/>
              <a:uFillTx/>
              <a:latin typeface="Calibri"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j-ea"/>
                <a:cs typeface="+mj-cs"/>
              </a:rPr>
              <a:t>The decision should be individualized and take into account different toxicity profiles, previous exposure, patient preferences, and country availability.</a:t>
            </a:r>
          </a:p>
        </p:txBody>
      </p:sp>
      <p:sp>
        <p:nvSpPr>
          <p:cNvPr id="34" name="TextBox 33"/>
          <p:cNvSpPr txBox="1"/>
          <p:nvPr/>
        </p:nvSpPr>
        <p:spPr>
          <a:xfrm>
            <a:off x="2699792" y="409175"/>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7" name="Rectangle 26"/>
          <p:cNvSpPr/>
          <p:nvPr/>
        </p:nvSpPr>
        <p:spPr>
          <a:xfrm>
            <a:off x="682334" y="6309320"/>
            <a:ext cx="8496944"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Data to decide on best sequence are lacking</a:t>
            </a:r>
            <a:endParaRPr kumimoji="0" lang="en-US" sz="1800" b="1" i="0" u="none" strike="noStrike" kern="1200" cap="none" spc="0" normalizeH="0" baseline="0" noProof="0" dirty="0">
              <a:ln>
                <a:noFill/>
              </a:ln>
              <a:solidFill>
                <a:srgbClr val="C00000"/>
              </a:solidFill>
              <a:effectLst/>
              <a:uLnTx/>
              <a:uFillTx/>
              <a:latin typeface="Calibri" pitchFamily="34" charset="0"/>
              <a:ea typeface="+mn-ea"/>
              <a:cs typeface="Arial" pitchFamily="34" charset="0"/>
            </a:endParaRPr>
          </a:p>
        </p:txBody>
      </p:sp>
      <p:sp>
        <p:nvSpPr>
          <p:cNvPr id="7" name="Rectangle 6">
            <a:extLst>
              <a:ext uri="{FF2B5EF4-FFF2-40B4-BE49-F238E27FC236}">
                <a16:creationId xmlns:a16="http://schemas.microsoft.com/office/drawing/2014/main" id="{4402475D-7D82-42E9-B077-DC9A2D709C0F}"/>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40E4E7AE-58F5-4DC0-AC9A-5FC00A05D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1751164"/>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0" name="TextBox 29"/>
          <p:cNvSpPr txBox="1"/>
          <p:nvPr/>
        </p:nvSpPr>
        <p:spPr>
          <a:xfrm>
            <a:off x="2627784" y="660453"/>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31" name="TPQuestion"/>
          <p:cNvSpPr txBox="1">
            <a:spLocks/>
          </p:cNvSpPr>
          <p:nvPr/>
        </p:nvSpPr>
        <p:spPr bwMode="auto">
          <a:xfrm>
            <a:off x="132904" y="1379821"/>
            <a:ext cx="9011096"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CT agents to combine with a dual blockade of trastuzumab + pertuzumab are docetaxel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I/A) </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or</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paclitaxel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I/B).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Also possible are</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vinorelbine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II/A),</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nab-paclitaxel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II/B), </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capecitabine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I/A)</a:t>
            </a:r>
            <a:r>
              <a:rPr lang="en-US" sz="2300" b="1" kern="0" dirty="0">
                <a:solidFill>
                  <a:prstClr val="black"/>
                </a:solidFill>
                <a:latin typeface="Calibri" pitchFamily="34" charset="0"/>
                <a:cs typeface="Calibri" pitchFamily="34" charset="0"/>
              </a:rPr>
              <a:t>, and metronomic CT in older patients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II/B)</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300" b="1" kern="0" dirty="0">
              <a:solidFill>
                <a:prstClr val="black"/>
              </a:solidFill>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(Consensus: 86%)</a:t>
            </a:r>
          </a:p>
        </p:txBody>
      </p:sp>
      <p:sp>
        <p:nvSpPr>
          <p:cNvPr id="9" name="Rectangle 8">
            <a:extLst>
              <a:ext uri="{FF2B5EF4-FFF2-40B4-BE49-F238E27FC236}">
                <a16:creationId xmlns:a16="http://schemas.microsoft.com/office/drawing/2014/main" id="{92437B09-99DB-4C32-9678-3978AAD30413}"/>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FCF425A6-D3E0-40D0-BF9C-F573B4CB72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08673326"/>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331640" y="2911678"/>
            <a:ext cx="6336704"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TRIPLE NEGATIVE ABC</a:t>
            </a:r>
          </a:p>
        </p:txBody>
      </p:sp>
      <p:pic>
        <p:nvPicPr>
          <p:cNvPr id="7" name="Picture 6" descr="A picture containing drawing&#10;&#10;Description automatically generated">
            <a:extLst>
              <a:ext uri="{FF2B5EF4-FFF2-40B4-BE49-F238E27FC236}">
                <a16:creationId xmlns:a16="http://schemas.microsoft.com/office/drawing/2014/main" id="{9F4D4E52-A1BE-464E-88F8-0E733DA57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3345225"/>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extBox 26"/>
          <p:cNvSpPr txBox="1"/>
          <p:nvPr/>
        </p:nvSpPr>
        <p:spPr>
          <a:xfrm>
            <a:off x="1835696" y="908720"/>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TRIPLE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ABC</a:t>
            </a:r>
          </a:p>
        </p:txBody>
      </p:sp>
      <p:sp>
        <p:nvSpPr>
          <p:cNvPr id="29" name="TPQuestion"/>
          <p:cNvSpPr txBox="1">
            <a:spLocks/>
          </p:cNvSpPr>
          <p:nvPr/>
        </p:nvSpPr>
        <p:spPr bwMode="auto">
          <a:xfrm>
            <a:off x="35496" y="1861082"/>
            <a:ext cx="9011096"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In triple negative ABC patients (regardless of BRCA status), previously treated with anthracyclines with or without taxanes in the (neo)adjuvant setting, carboplatin demonstrated comparable efficacy and a more favorable toxicity profile, compared to docetaxel, and is therefore an important treatment option.</a:t>
            </a:r>
            <a:b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br>
            <a:b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I/A) (91%)</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9" name="Rectangle 8">
            <a:extLst>
              <a:ext uri="{FF2B5EF4-FFF2-40B4-BE49-F238E27FC236}">
                <a16:creationId xmlns:a16="http://schemas.microsoft.com/office/drawing/2014/main" id="{C79C9758-852C-4FCE-8DDA-5444D49E360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80FFB97-6059-4066-B5BA-162155DF5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663343210"/>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2051720" y="639709"/>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TRIPLE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ABC</a:t>
            </a:r>
          </a:p>
        </p:txBody>
      </p:sp>
      <p:sp>
        <p:nvSpPr>
          <p:cNvPr id="29" name="TPQuestion"/>
          <p:cNvSpPr txBox="1">
            <a:spLocks/>
          </p:cNvSpPr>
          <p:nvPr/>
        </p:nvSpPr>
        <p:spPr bwMode="auto">
          <a:xfrm>
            <a:off x="169416" y="1955885"/>
            <a:ext cx="886708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For non-BRCA-associated triple negative ABC, there are no data supporting different or specific CT recommendations, </a:t>
            </a:r>
            <a:r>
              <a:rPr kumimoji="0" lang="en-US" sz="2300" b="1" i="0" u="none" strike="noStrike" kern="0" cap="none" spc="0" normalizeH="0" baseline="0" noProof="0" dirty="0">
                <a:ln>
                  <a:noFill/>
                </a:ln>
                <a:solidFill>
                  <a:schemeClr val="tx1"/>
                </a:solidFill>
                <a:effectLst/>
                <a:uLnTx/>
                <a:uFillTx/>
                <a:latin typeface="Calibri" pitchFamily="34" charset="0"/>
                <a:ea typeface="+mj-ea"/>
                <a:cs typeface="Calibri" pitchFamily="34" charset="0"/>
              </a:rPr>
              <a:t>besides platinum. Therefore, all CT recommendations for HER2 negative disease also apply for triple negative ABC.</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300" b="1" i="0" u="none" strike="noStrike" kern="0" cap="none" spc="0" normalizeH="0" baseline="0" noProof="0" dirty="0">
                <a:ln>
                  <a:noFill/>
                </a:ln>
                <a:solidFill>
                  <a:schemeClr val="tx1"/>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I/A) (98%)</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9DA84296-7598-476B-A169-4BA268C51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8" name="Rectangle 7">
            <a:extLst>
              <a:ext uri="{FF2B5EF4-FFF2-40B4-BE49-F238E27FC236}">
                <a16:creationId xmlns:a16="http://schemas.microsoft.com/office/drawing/2014/main" id="{7F3E390B-A50C-4BC2-8A10-5F53193CDFA4}"/>
              </a:ext>
            </a:extLst>
          </p:cNvPr>
          <p:cNvSpPr/>
          <p:nvPr/>
        </p:nvSpPr>
        <p:spPr>
          <a:xfrm>
            <a:off x="6948264" y="31752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271198097"/>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763688" y="629980"/>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TRIPLE NEGATIVE AR+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ABC</a:t>
            </a:r>
          </a:p>
        </p:txBody>
      </p:sp>
      <p:sp>
        <p:nvSpPr>
          <p:cNvPr id="29" name="TPQuestion"/>
          <p:cNvSpPr txBox="1">
            <a:spLocks/>
          </p:cNvSpPr>
          <p:nvPr/>
        </p:nvSpPr>
        <p:spPr bwMode="auto">
          <a:xfrm>
            <a:off x="251520" y="1613118"/>
            <a:ext cx="864096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The androgen receptor (AR) is a potential target in triple negative ABC. There are however no standardized methods to assay AR. Limited data suggest a low level of efficacy for AR antagonist agents such as bicalutamide and enzalutamide.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At this time, these agents </a:t>
            </a:r>
            <a:r>
              <a:rPr kumimoji="0" lang="en-US" sz="2300" b="1" i="0" u="sng" strike="noStrike" kern="0" cap="none" spc="0" normalizeH="0" baseline="0" noProof="0" dirty="0">
                <a:ln>
                  <a:noFill/>
                </a:ln>
                <a:solidFill>
                  <a:prstClr val="black"/>
                </a:solidFill>
                <a:effectLst/>
                <a:uLnTx/>
                <a:uFillTx/>
                <a:latin typeface="Calibri" pitchFamily="34" charset="0"/>
                <a:ea typeface="+mj-ea"/>
                <a:cs typeface="Calibri" pitchFamily="34" charset="0"/>
              </a:rPr>
              <a:t>should not be used </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in routine clinical practice.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II/D) (85%)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a:p>
            <a:pPr lvl="0" algn="l">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More </a:t>
            </a:r>
            <a:r>
              <a:rPr lang="en-US" sz="2300" kern="0" dirty="0">
                <a:solidFill>
                  <a:schemeClr val="tx1"/>
                </a:solidFill>
              </a:rPr>
              <a:t>definitive</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 trials are needed and research efforts must continue to optimize and standardize the determination of AR.</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5" name="Rectangle 4">
            <a:extLst>
              <a:ext uri="{FF2B5EF4-FFF2-40B4-BE49-F238E27FC236}">
                <a16:creationId xmlns:a16="http://schemas.microsoft.com/office/drawing/2014/main" id="{EA31D85D-6445-4225-B129-D080C0E0859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E5622D43-3B27-4920-8D22-660FA81B0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587726736"/>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226159" y="1844824"/>
            <a:ext cx="8945794" cy="2088232"/>
          </a:xfrm>
          <a:prstGeom prst="rect">
            <a:avLst/>
          </a:prstGeom>
          <a:noFill/>
        </p:spPr>
        <p:txBody>
          <a:bodyPr wrap="square" lIns="36000" tIns="36000" rIns="36000" bIns="36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FF9933"/>
                </a:solidFill>
                <a:effectLst/>
                <a:uLnTx/>
                <a:uFillTx/>
                <a:latin typeface="Calibri" panose="020F0502020204030204" pitchFamily="34" charset="0"/>
                <a:ea typeface="+mn-ea"/>
                <a:cs typeface="Calibri" panose="020F0502020204030204" pitchFamily="34" charset="0"/>
              </a:rPr>
              <a:t>Atezolizumab + nab-paclitaxel</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an option for 1</a:t>
            </a:r>
            <a:r>
              <a:rPr kumimoji="0" lang="en-US" sz="23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st</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therapy for PD-L1+* triple negative ABC, either de novo or at least 12 months since (neo)adjuvant chemotherapy.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I/B) (95%)</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533335" y="759382"/>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IMMUNOTHERAPY FOR TRIPLE NEGATIVE ABC</a:t>
            </a:r>
          </a:p>
        </p:txBody>
      </p:sp>
      <p:sp>
        <p:nvSpPr>
          <p:cNvPr id="28" name="TextBox 27">
            <a:extLst>
              <a:ext uri="{FF2B5EF4-FFF2-40B4-BE49-F238E27FC236}">
                <a16:creationId xmlns:a16="http://schemas.microsoft.com/office/drawing/2014/main" id="{46C830D0-8257-4F27-B276-9F509723760B}"/>
              </a:ext>
            </a:extLst>
          </p:cNvPr>
          <p:cNvSpPr txBox="1"/>
          <p:nvPr/>
        </p:nvSpPr>
        <p:spPr>
          <a:xfrm>
            <a:off x="251520" y="6237312"/>
            <a:ext cx="486936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For PD-L1 testing, see Precision Medicine statements</a:t>
            </a:r>
          </a:p>
        </p:txBody>
      </p:sp>
      <p:sp>
        <p:nvSpPr>
          <p:cNvPr id="29" name="TextBox 28">
            <a:extLst>
              <a:ext uri="{FF2B5EF4-FFF2-40B4-BE49-F238E27FC236}">
                <a16:creationId xmlns:a16="http://schemas.microsoft.com/office/drawing/2014/main" id="{95E004AE-F5F9-4FC1-BB69-94BE3236D91D}"/>
              </a:ext>
            </a:extLst>
          </p:cNvPr>
          <p:cNvSpPr txBox="1"/>
          <p:nvPr/>
        </p:nvSpPr>
        <p:spPr>
          <a:xfrm>
            <a:off x="6516216" y="4149080"/>
            <a:ext cx="187220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MCBS: 3</a:t>
            </a:r>
          </a:p>
        </p:txBody>
      </p:sp>
    </p:spTree>
    <p:custDataLst>
      <p:tags r:id="rId1"/>
    </p:custDataLst>
    <p:extLst>
      <p:ext uri="{BB962C8B-B14F-4D97-AF65-F5344CB8AC3E}">
        <p14:creationId xmlns:p14="http://schemas.microsoft.com/office/powerpoint/2010/main" val="2251880322"/>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99103" y="2267580"/>
            <a:ext cx="8945794" cy="1728192"/>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Checkpoint inhibitor monotherapy in later lines for triple negative ABC is not recommended, due to low response rates.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I/E) (89%)</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90872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IMMUNOTHERAPY FOR TRIPLE NEGATIVE ABC</a:t>
            </a:r>
          </a:p>
        </p:txBody>
      </p:sp>
    </p:spTree>
    <p:custDataLst>
      <p:tags r:id="rId1"/>
    </p:custDataLst>
    <p:extLst>
      <p:ext uri="{BB962C8B-B14F-4D97-AF65-F5344CB8AC3E}">
        <p14:creationId xmlns:p14="http://schemas.microsoft.com/office/powerpoint/2010/main" val="154375660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65183" y="2060848"/>
            <a:ext cx="8945794" cy="2016224"/>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Several ongoing trials are evaluating the role of immunotherapy in other ABC subtypes (non-TNBC) and, for the moment, it is not recommended outside clinical trials.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NA/E) (98%)</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83577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IMMUNOTHERAPY FOR OTHER ABC SUBTYPES</a:t>
            </a:r>
          </a:p>
        </p:txBody>
      </p:sp>
      <p:sp>
        <p:nvSpPr>
          <p:cNvPr id="28" name="TextBox 27">
            <a:extLst>
              <a:ext uri="{FF2B5EF4-FFF2-40B4-BE49-F238E27FC236}">
                <a16:creationId xmlns:a16="http://schemas.microsoft.com/office/drawing/2014/main" id="{46C830D0-8257-4F27-B276-9F509723760B}"/>
              </a:ext>
            </a:extLst>
          </p:cNvPr>
          <p:cNvSpPr txBox="1"/>
          <p:nvPr/>
        </p:nvSpPr>
        <p:spPr>
          <a:xfrm>
            <a:off x="179512" y="6237312"/>
            <a:ext cx="486936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For PD-L1 testing, see Precision Medicine statements</a:t>
            </a:r>
          </a:p>
        </p:txBody>
      </p:sp>
    </p:spTree>
    <p:custDataLst>
      <p:tags r:id="rId1"/>
    </p:custDataLst>
    <p:extLst>
      <p:ext uri="{BB962C8B-B14F-4D97-AF65-F5344CB8AC3E}">
        <p14:creationId xmlns:p14="http://schemas.microsoft.com/office/powerpoint/2010/main" val="1726992130"/>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43608" y="2905780"/>
            <a:ext cx="6336704"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HEREDITARY ABC</a:t>
            </a:r>
          </a:p>
        </p:txBody>
      </p:sp>
      <p:pic>
        <p:nvPicPr>
          <p:cNvPr id="7" name="Picture 6" descr="A picture containing drawing&#10;&#10;Description automatically generated">
            <a:extLst>
              <a:ext uri="{FF2B5EF4-FFF2-40B4-BE49-F238E27FC236}">
                <a16:creationId xmlns:a16="http://schemas.microsoft.com/office/drawing/2014/main" id="{7A4A3215-3BAC-4B3D-974F-38D0F7751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7" y="-11196"/>
            <a:ext cx="1901428" cy="635047"/>
          </a:xfrm>
          <a:prstGeom prst="rect">
            <a:avLst/>
          </a:prstGeom>
        </p:spPr>
      </p:pic>
    </p:spTree>
    <p:extLst>
      <p:ext uri="{BB962C8B-B14F-4D97-AF65-F5344CB8AC3E}">
        <p14:creationId xmlns:p14="http://schemas.microsoft.com/office/powerpoint/2010/main" val="30712545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72477DF-6AFB-49C6-ABE2-90A32FAA6BE5}"/>
              </a:ext>
            </a:extLst>
          </p:cNvPr>
          <p:cNvSpPr/>
          <p:nvPr/>
        </p:nvSpPr>
        <p:spPr>
          <a:xfrm>
            <a:off x="179512" y="1700808"/>
            <a:ext cx="8442581" cy="186204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In the context of ABC Guidelines, maintenance therapy refers to the </a:t>
            </a: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continuation of anti-HER2 therapy and/or endocrine therapy after discontinuation of chemotherapy</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itchFamily="34" charset="0"/>
              </a:rPr>
              <a:t>(LoE: Expert Opinion/NA) (100%)</a:t>
            </a: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 name="TextBox 8">
            <a:extLst>
              <a:ext uri="{FF2B5EF4-FFF2-40B4-BE49-F238E27FC236}">
                <a16:creationId xmlns:a16="http://schemas.microsoft.com/office/drawing/2014/main" id="{3F9DF1AF-140D-4F55-B383-AFA74CFC5A43}"/>
              </a:ext>
            </a:extLst>
          </p:cNvPr>
          <p:cNvSpPr txBox="1"/>
          <p:nvPr/>
        </p:nvSpPr>
        <p:spPr>
          <a:xfrm>
            <a:off x="2339752" y="389855"/>
            <a:ext cx="4698522"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MAINTENANCE THERAPY</a:t>
            </a:r>
          </a:p>
        </p:txBody>
      </p:sp>
      <p:sp>
        <p:nvSpPr>
          <p:cNvPr id="5" name="Rectangle 4">
            <a:extLst>
              <a:ext uri="{FF2B5EF4-FFF2-40B4-BE49-F238E27FC236}">
                <a16:creationId xmlns:a16="http://schemas.microsoft.com/office/drawing/2014/main" id="{7D873052-D352-4689-B2A9-1609C575D816}"/>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94C7CCA8-00A2-4F15-AF00-8018723C94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7996742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43508" y="1412776"/>
            <a:ext cx="8856984" cy="3633499"/>
          </a:xfrm>
          <a:prstGeom prst="rect">
            <a:avLst/>
          </a:prstGeom>
          <a:noFill/>
        </p:spPr>
        <p:txBody>
          <a:bodyPr wrap="square" lIns="36000" tIns="36000" rIns="36000" bIns="36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ABC patients, results from </a:t>
            </a:r>
            <a:r>
              <a:rPr kumimoji="0" lang="en-US" sz="2300" b="1" i="0" u="none" strike="noStrike" kern="1200" cap="none" spc="0" normalizeH="0" baseline="0" noProof="0" dirty="0">
                <a:ln>
                  <a:noFill/>
                </a:ln>
                <a:solidFill>
                  <a:srgbClr val="FF9933"/>
                </a:solidFill>
                <a:effectLst/>
                <a:uLnTx/>
                <a:uFillTx/>
                <a:latin typeface="Calibri" panose="020F0502020204030204" pitchFamily="34" charset="0"/>
                <a:ea typeface="+mn-ea"/>
                <a:cs typeface="Calibri" panose="020F0502020204030204" pitchFamily="34" charset="0"/>
              </a:rPr>
              <a:t>germline genetic testing </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therapeutic implications and should therefore be performed as early as possible.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Appropriate counselling should be provided, to patients and their families, if a pathogenic germline mutation is found.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I/A) (88%)</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GERMLINE GENETIC TESTING</a:t>
            </a:r>
          </a:p>
        </p:txBody>
      </p:sp>
    </p:spTree>
    <p:custDataLst>
      <p:tags r:id="rId1"/>
    </p:custDataLst>
    <p:extLst>
      <p:ext uri="{BB962C8B-B14F-4D97-AF65-F5344CB8AC3E}">
        <p14:creationId xmlns:p14="http://schemas.microsoft.com/office/powerpoint/2010/main" val="3985065794"/>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F2E34-C32A-4064-8D09-5127786C62A6}"/>
              </a:ext>
            </a:extLst>
          </p:cNvPr>
          <p:cNvSpPr/>
          <p:nvPr/>
        </p:nvSpPr>
        <p:spPr>
          <a:xfrm>
            <a:off x="179512" y="1628800"/>
            <a:ext cx="8856984" cy="433965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present only germline mutations in BRCA 1/2 have proven clinical utility and therapeutic impact.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I/A) (100%)</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Testing for other additional moderate- to high-penetrance genes may be considered, if deemed appropriate by the geneticist/genetic </a:t>
            </a:r>
            <a:r>
              <a:rPr kumimoji="0" lang="en-US" sz="23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counsellor, </a:t>
            </a:r>
            <a:r>
              <a:rPr lang="en-US" sz="2300" b="1" dirty="0">
                <a:latin typeface="Calibri" panose="020F0502020204030204" pitchFamily="34" charset="0"/>
                <a:cs typeface="Calibri" panose="020F0502020204030204" pitchFamily="34" charset="0"/>
              </a:rPr>
              <a:t>in particular because they may have implications for family members. </a:t>
            </a:r>
            <a:r>
              <a:rPr kumimoji="0" lang="en-US" sz="23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However it must be clarified to the patient that at present, a mutation in another moderate-high </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penetrance gene has no direct clinical implications, for the patients themselves, in the setting of ABC.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Expert Opinion/C) (100%)</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BF3230E-FCF1-4E0D-8854-AE77BEE0BA69}"/>
              </a:ext>
            </a:extLst>
          </p:cNvPr>
          <p:cNvSpPr txBox="1"/>
          <p:nvPr/>
        </p:nvSpPr>
        <p:spPr>
          <a:xfrm>
            <a:off x="2771800" y="275111"/>
            <a:ext cx="331236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HEREDITARY ABC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GENETIC TESTING</a:t>
            </a:r>
          </a:p>
        </p:txBody>
      </p:sp>
      <p:pic>
        <p:nvPicPr>
          <p:cNvPr id="6" name="Picture 5" descr="A picture containing drawing&#10;&#10;Description automatically generated">
            <a:extLst>
              <a:ext uri="{FF2B5EF4-FFF2-40B4-BE49-F238E27FC236}">
                <a16:creationId xmlns:a16="http://schemas.microsoft.com/office/drawing/2014/main" id="{D950CD5C-CF96-4883-BBC8-50DD14D0A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7" y="-11196"/>
            <a:ext cx="1901428" cy="635047"/>
          </a:xfrm>
          <a:prstGeom prst="rect">
            <a:avLst/>
          </a:prstGeom>
        </p:spPr>
      </p:pic>
      <p:sp>
        <p:nvSpPr>
          <p:cNvPr id="9" name="Rectangle 8">
            <a:extLst>
              <a:ext uri="{FF2B5EF4-FFF2-40B4-BE49-F238E27FC236}">
                <a16:creationId xmlns:a16="http://schemas.microsoft.com/office/drawing/2014/main" id="{B13EB6F3-DE86-48D6-A4E2-D20F24B8501B}"/>
              </a:ext>
            </a:extLst>
          </p:cNvPr>
          <p:cNvSpPr/>
          <p:nvPr/>
        </p:nvSpPr>
        <p:spPr>
          <a:xfrm>
            <a:off x="6948264" y="31752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2971721018"/>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F2E34-C32A-4064-8D09-5127786C62A6}"/>
              </a:ext>
            </a:extLst>
          </p:cNvPr>
          <p:cNvSpPr/>
          <p:nvPr/>
        </p:nvSpPr>
        <p:spPr>
          <a:xfrm>
            <a:off x="395536" y="1628800"/>
            <a:ext cx="8388424" cy="221599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therapeutic implications of somatic BRCA 1/2 mutations in breast tumors need to be further explored within a research setting and </a:t>
            </a: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should not be used </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decision making in routine clinical practice.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NA/E) (83%)</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2FB4F2D8-F6B7-4FAE-BEC5-EAF2F70474E0}"/>
              </a:ext>
            </a:extLst>
          </p:cNvPr>
          <p:cNvSpPr txBox="1"/>
          <p:nvPr/>
        </p:nvSpPr>
        <p:spPr>
          <a:xfrm>
            <a:off x="2699792" y="214481"/>
            <a:ext cx="331236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HEREDITARY ABC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GENETIC TESTING</a:t>
            </a:r>
          </a:p>
        </p:txBody>
      </p:sp>
      <p:sp>
        <p:nvSpPr>
          <p:cNvPr id="6" name="Rectangle 5">
            <a:extLst>
              <a:ext uri="{FF2B5EF4-FFF2-40B4-BE49-F238E27FC236}">
                <a16:creationId xmlns:a16="http://schemas.microsoft.com/office/drawing/2014/main" id="{4D5E0F47-7030-4980-BC18-DFABCD9DC9BA}"/>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AD5EE965-BF47-447B-9BE4-3766C9114B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594310234"/>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 name="TPQuestion"/>
          <p:cNvSpPr txBox="1">
            <a:spLocks/>
          </p:cNvSpPr>
          <p:nvPr/>
        </p:nvSpPr>
        <p:spPr bwMode="auto">
          <a:xfrm>
            <a:off x="97408" y="1336265"/>
            <a:ext cx="9011096"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lvl="0" algn="l">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In patients with </a:t>
            </a:r>
            <a:r>
              <a:rPr kumimoji="0" lang="en-US" sz="2300" b="1" i="0" u="none" strike="noStrike" kern="0" cap="none" spc="0" normalizeH="0" baseline="0" noProof="0" dirty="0" err="1">
                <a:ln>
                  <a:noFill/>
                </a:ln>
                <a:solidFill>
                  <a:prstClr val="black"/>
                </a:solidFill>
                <a:effectLst/>
                <a:uLnTx/>
                <a:uFillTx/>
                <a:latin typeface="Calibri" pitchFamily="34" charset="0"/>
                <a:ea typeface="+mj-ea"/>
                <a:cs typeface="Calibri" pitchFamily="34" charset="0"/>
              </a:rPr>
              <a:t>gBRCA</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-associated triple negative or endocrine-resistant </a:t>
            </a:r>
            <a:r>
              <a:rPr lang="en-US" sz="2300" kern="0" dirty="0">
                <a:solidFill>
                  <a:prstClr val="black"/>
                </a:solidFill>
              </a:rPr>
              <a:t>HER2 negative </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ABC, previously treated with an anthracycline with or without a taxane (in the adjuvant and/or metastatic setting), a platinum regimen is the preferred </a:t>
            </a:r>
            <a:r>
              <a:rPr lang="en-US" sz="2300" kern="0" dirty="0">
                <a:solidFill>
                  <a:schemeClr val="tx1"/>
                </a:solidFill>
              </a:rPr>
              <a:t>chemotherapy</a:t>
            </a:r>
            <a:r>
              <a:rPr lang="en-US" sz="2300" kern="0" dirty="0">
                <a:solidFill>
                  <a:srgbClr val="00B050"/>
                </a:solidFill>
              </a:rPr>
              <a:t> </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option, if not previously administered.</a:t>
            </a:r>
            <a:r>
              <a:rPr kumimoji="0" lang="en-US" sz="2300" b="1" i="0" u="none" strike="noStrike" kern="0" cap="none" spc="0" normalizeH="0" baseline="0" noProof="0" dirty="0">
                <a:ln>
                  <a:noFill/>
                </a:ln>
                <a:solidFill>
                  <a:srgbClr val="00B050"/>
                </a:solidFill>
                <a:effectLst/>
                <a:uLnTx/>
                <a:uFillTx/>
                <a:latin typeface="Calibri" pitchFamily="34" charset="0"/>
                <a:ea typeface="+mj-ea"/>
                <a:cs typeface="Calibri" pitchFamily="34" charset="0"/>
              </a:rPr>
              <a:t> </a:t>
            </a:r>
            <a:br>
              <a:rPr kumimoji="0" lang="en-US" sz="2300" b="1" i="0" u="none" strike="noStrike" kern="0" cap="none" spc="0" normalizeH="0" baseline="0" noProof="0" dirty="0">
                <a:ln>
                  <a:noFill/>
                </a:ln>
                <a:solidFill>
                  <a:srgbClr val="00B050"/>
                </a:solidFill>
                <a:effectLst/>
                <a:uLnTx/>
                <a:uFillTx/>
                <a:latin typeface="Calibri" pitchFamily="34" charset="0"/>
                <a:ea typeface="+mj-ea"/>
                <a:cs typeface="Calibri" pitchFamily="34" charset="0"/>
              </a:rPr>
            </a:br>
            <a:br>
              <a:rPr kumimoji="0" lang="en-US" sz="2300" b="1" i="0" u="none" strike="noStrike" kern="0" cap="none" spc="0" normalizeH="0" baseline="0" noProof="0" dirty="0">
                <a:ln>
                  <a:noFill/>
                </a:ln>
                <a:solidFill>
                  <a:srgbClr val="00B050"/>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I/A) (100%) </a:t>
            </a:r>
            <a:b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br>
            <a:b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All other chemotherapy recommendations are similar to those for sporadic ABC.</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28" name="TextBox 27"/>
          <p:cNvSpPr txBox="1"/>
          <p:nvPr/>
        </p:nvSpPr>
        <p:spPr>
          <a:xfrm>
            <a:off x="2483768" y="231032"/>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BRCA-associated ABC</a:t>
            </a:r>
          </a:p>
        </p:txBody>
      </p:sp>
      <p:pic>
        <p:nvPicPr>
          <p:cNvPr id="8" name="Picture 7" descr="A picture containing drawing&#10;&#10;Description automatically generated">
            <a:extLst>
              <a:ext uri="{FF2B5EF4-FFF2-40B4-BE49-F238E27FC236}">
                <a16:creationId xmlns:a16="http://schemas.microsoft.com/office/drawing/2014/main" id="{CD17515F-45BA-4C62-A05B-C19891163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7" name="Rectangle 6">
            <a:extLst>
              <a:ext uri="{FF2B5EF4-FFF2-40B4-BE49-F238E27FC236}">
                <a16:creationId xmlns:a16="http://schemas.microsoft.com/office/drawing/2014/main" id="{5F38F31F-9B88-45DD-A61C-2DAEE3E8999C}"/>
              </a:ext>
            </a:extLst>
          </p:cNvPr>
          <p:cNvSpPr/>
          <p:nvPr/>
        </p:nvSpPr>
        <p:spPr>
          <a:xfrm>
            <a:off x="6948264" y="31752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698582604"/>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89573" y="1091645"/>
            <a:ext cx="8945794" cy="5145667"/>
          </a:xfrm>
          <a:prstGeom prst="rect">
            <a:avLst/>
          </a:prstGeom>
          <a:noFill/>
        </p:spPr>
        <p:txBody>
          <a:bodyPr wrap="square" lIns="36000" tIns="36000" rIns="36000" bIns="36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patients with a </a:t>
            </a:r>
            <a:r>
              <a:rPr kumimoji="0" lang="en-US" sz="2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gBRCA</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mutation single agent PARP inhibitor (</a:t>
            </a:r>
            <a:r>
              <a:rPr kumimoji="0" lang="en-US" sz="2200" b="1" i="0" u="none" strike="noStrike" kern="1200" cap="none" spc="0" normalizeH="0" baseline="0" noProof="0" dirty="0">
                <a:ln>
                  <a:noFill/>
                </a:ln>
                <a:solidFill>
                  <a:srgbClr val="F79646"/>
                </a:solidFill>
                <a:effectLst/>
                <a:uLnTx/>
                <a:uFillTx/>
                <a:latin typeface="Calibri" panose="020F0502020204030204" pitchFamily="34" charset="0"/>
                <a:ea typeface="+mn-ea"/>
                <a:cs typeface="Calibri" panose="020F0502020204030204" pitchFamily="34" charset="0"/>
              </a:rPr>
              <a:t>olaparib or talazoparib</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a preferred treatment option for those with triple negative ABC.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I/A) (78%)</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ER+ </a:t>
            </a:r>
            <a:r>
              <a:rPr kumimoji="0" lang="en-US" sz="2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gBRCA</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-associated ABC, the optimal sequence between </a:t>
            </a:r>
            <a:r>
              <a:rPr kumimoji="0" lang="en-US" sz="2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PARPi</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ET with or without CDK4/6i is unknown. Given the OS benefit seen with CDK4/6i, the panel recommends their use before a </a:t>
            </a:r>
            <a:r>
              <a:rPr kumimoji="0" lang="en-US" sz="2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PARPi</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Expert Opinion/B) (78%)</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Single agent PARP inhibitors (olaparib or talozaparib) are associated with a PFS benefit, improvement in QoL and a favorable toxicity profile.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Results suggest that any benefit in OS may be limited to the 1</a:t>
            </a:r>
            <a:r>
              <a:rPr kumimoji="0" lang="en-US" sz="22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st</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setting.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HEREDITARY ABC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9900"/>
                </a:solidFill>
                <a:effectLst/>
                <a:uLnTx/>
                <a:uFillTx/>
                <a:latin typeface="Calibri" pitchFamily="34" charset="0"/>
                <a:ea typeface="+mn-ea"/>
                <a:cs typeface="Calibri" pitchFamily="34" charset="0"/>
              </a:rPr>
              <a:t>PARPi</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sp>
        <p:nvSpPr>
          <p:cNvPr id="28" name="TextBox 27">
            <a:extLst>
              <a:ext uri="{FF2B5EF4-FFF2-40B4-BE49-F238E27FC236}">
                <a16:creationId xmlns:a16="http://schemas.microsoft.com/office/drawing/2014/main" id="{D29D987F-4A02-4B22-B90A-9370EB243C73}"/>
              </a:ext>
            </a:extLst>
          </p:cNvPr>
          <p:cNvSpPr txBox="1"/>
          <p:nvPr/>
        </p:nvSpPr>
        <p:spPr>
          <a:xfrm>
            <a:off x="6372200" y="6309320"/>
            <a:ext cx="244827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MCBS: 4</a:t>
            </a:r>
          </a:p>
        </p:txBody>
      </p:sp>
    </p:spTree>
    <p:custDataLst>
      <p:tags r:id="rId1"/>
    </p:custDataLst>
    <p:extLst>
      <p:ext uri="{BB962C8B-B14F-4D97-AF65-F5344CB8AC3E}">
        <p14:creationId xmlns:p14="http://schemas.microsoft.com/office/powerpoint/2010/main" val="3674025336"/>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99816" y="1484784"/>
            <a:ext cx="8945794" cy="3529062"/>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is unknown how PARP inhibitors (olaparib or talazoparib) compare with platinum compounds in this setting, the optimal use with platinum (combined or sequential), and their efficacy in tumors progressing after platinum.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More research is needed to answer questions related to treatment sequencing.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Expert Opinion/NA) (90%)</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HEREDITARY ABC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9900"/>
                </a:solidFill>
                <a:effectLst/>
                <a:uLnTx/>
                <a:uFillTx/>
                <a:latin typeface="Calibri" pitchFamily="34" charset="0"/>
                <a:ea typeface="+mn-ea"/>
                <a:cs typeface="Calibri" pitchFamily="34" charset="0"/>
              </a:rPr>
              <a:t>PARPi</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spTree>
    <p:custDataLst>
      <p:tags r:id="rId1"/>
    </p:custDataLst>
    <p:extLst>
      <p:ext uri="{BB962C8B-B14F-4D97-AF65-F5344CB8AC3E}">
        <p14:creationId xmlns:p14="http://schemas.microsoft.com/office/powerpoint/2010/main" val="2174892384"/>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PQuestion"/>
          <p:cNvSpPr txBox="1"/>
          <p:nvPr/>
        </p:nvSpPr>
        <p:spPr>
          <a:xfrm>
            <a:off x="99103" y="1340768"/>
            <a:ext cx="8945794" cy="3850193"/>
          </a:xfrm>
          <a:prstGeom prst="rect">
            <a:avLst/>
          </a:prstGeom>
          <a:noFill/>
        </p:spPr>
        <p:txBody>
          <a:bodyPr wrap="square" lIns="36000" tIns="36000" rIns="36000" bIns="36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BROCADE3 was the first phase 3 trial testing a PARP inhibitor (</a:t>
            </a:r>
            <a:r>
              <a:rPr kumimoji="0" lang="en-US" sz="2200" b="1" i="0" u="none" strike="noStrike" kern="1200" cap="none" spc="0" normalizeH="0" baseline="0" noProof="0" dirty="0" err="1">
                <a:ln>
                  <a:noFill/>
                </a:ln>
                <a:solidFill>
                  <a:srgbClr val="FF9933"/>
                </a:solidFill>
                <a:effectLst/>
                <a:uLnTx/>
                <a:uFillTx/>
                <a:latin typeface="Calibri"/>
                <a:ea typeface="+mn-ea"/>
                <a:cs typeface="Arial" pitchFamily="34" charset="0"/>
              </a:rPr>
              <a:t>Veliparib</a:t>
            </a: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 in </a:t>
            </a:r>
            <a:r>
              <a:rPr kumimoji="0" lang="en-US" sz="2200" b="1" i="0" u="none" strike="noStrike" kern="1200" cap="none" spc="0" normalizeH="0" baseline="0" noProof="0" dirty="0" err="1">
                <a:ln>
                  <a:noFill/>
                </a:ln>
                <a:solidFill>
                  <a:prstClr val="black"/>
                </a:solidFill>
                <a:effectLst/>
                <a:uLnTx/>
                <a:uFillTx/>
                <a:latin typeface="Calibri"/>
                <a:ea typeface="+mn-ea"/>
                <a:cs typeface="Arial" pitchFamily="34" charset="0"/>
              </a:rPr>
              <a:t>gBRCA</a:t>
            </a: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 MBC that included platinum. Initial presentation of results showed a small benefit in PFS (1.9 </a:t>
            </a:r>
            <a:r>
              <a:rPr kumimoji="0" lang="en-US" sz="2200" b="1" i="0" u="none" strike="noStrike" kern="1200" cap="none" spc="0" normalizeH="0" baseline="0" noProof="0" dirty="0" err="1">
                <a:ln>
                  <a:noFill/>
                </a:ln>
                <a:solidFill>
                  <a:prstClr val="black"/>
                </a:solidFill>
                <a:effectLst/>
                <a:uLnTx/>
                <a:uFillTx/>
                <a:latin typeface="Calibri"/>
                <a:ea typeface="+mn-ea"/>
                <a:cs typeface="Arial" pitchFamily="34" charset="0"/>
              </a:rPr>
              <a:t>ms</a:t>
            </a: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 However, durable PFS at 3 years was seen in a significant minority (1/4 patients) during veliparib maintenance, which could provide patients lacking other maintenance treatment options, with chemotherapy-free time.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itchFamily="34" charset="0"/>
              </a:rPr>
              <a:t>Mature OS data are needed before this regimen can be recommended for routine clinical practice.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a:ln>
                <a:noFill/>
              </a:ln>
              <a:solidFill>
                <a:srgbClr val="000000"/>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200" b="1" i="0" u="none" strike="noStrike" kern="0" cap="none" spc="0" normalizeH="0" baseline="0" noProof="0" dirty="0">
                <a:ln>
                  <a:noFill/>
                </a:ln>
                <a:solidFill>
                  <a:srgbClr val="0070C0"/>
                </a:solidFill>
                <a:effectLst/>
                <a:uLnTx/>
                <a:uFillTx/>
                <a:latin typeface="Calibri"/>
                <a:ea typeface="+mn-ea"/>
                <a:cs typeface="Arial" pitchFamily="34" charset="0"/>
              </a:rPr>
              <a:t>: I/</a:t>
            </a:r>
            <a:r>
              <a:rPr kumimoji="0" lang="en-US" sz="2200" b="1" i="0" u="sng" strike="noStrike" kern="0" cap="none" spc="0" normalizeH="0" baseline="0" noProof="0" dirty="0">
                <a:ln>
                  <a:noFill/>
                </a:ln>
                <a:solidFill>
                  <a:srgbClr val="0070C0"/>
                </a:solidFill>
                <a:effectLst/>
                <a:uLnTx/>
                <a:uFillTx/>
                <a:latin typeface="Calibri"/>
                <a:ea typeface="+mn-ea"/>
                <a:cs typeface="Arial" pitchFamily="34" charset="0"/>
              </a:rPr>
              <a:t>D</a:t>
            </a:r>
            <a:r>
              <a:rPr kumimoji="0" lang="en-US" sz="2200" b="1" i="0" u="none" strike="noStrike" kern="0" cap="none" spc="0" normalizeH="0" baseline="0" noProof="0" dirty="0">
                <a:ln>
                  <a:noFill/>
                </a:ln>
                <a:solidFill>
                  <a:srgbClr val="0070C0"/>
                </a:solidFill>
                <a:effectLst/>
                <a:uLnTx/>
                <a:uFillTx/>
                <a:latin typeface="Calibri"/>
                <a:ea typeface="+mn-ea"/>
                <a:cs typeface="Arial" pitchFamily="34" charset="0"/>
              </a:rPr>
              <a:t>) (98%)</a:t>
            </a:r>
            <a:endParaRPr kumimoji="0" lang="en-US" sz="2200" b="1" i="0" u="none" strike="noStrike" kern="0" cap="none" spc="0" normalizeH="0" baseline="0" noProof="0" dirty="0">
              <a:ln>
                <a:noFill/>
              </a:ln>
              <a:solidFill>
                <a:srgbClr val="000000"/>
              </a:solidFill>
              <a:effectLst/>
              <a:uLnTx/>
              <a:uFillTx/>
              <a:latin typeface="Calibri"/>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HEREDITARY ABC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9900"/>
                </a:solidFill>
                <a:effectLst/>
                <a:uLnTx/>
                <a:uFillTx/>
                <a:latin typeface="Calibri" pitchFamily="34" charset="0"/>
                <a:ea typeface="+mn-ea"/>
                <a:cs typeface="Calibri" pitchFamily="34" charset="0"/>
              </a:rPr>
              <a:t>PARPi</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VELIPARIB</a:t>
            </a:r>
          </a:p>
        </p:txBody>
      </p:sp>
      <p:sp>
        <p:nvSpPr>
          <p:cNvPr id="9" name="TextBox 8">
            <a:extLst>
              <a:ext uri="{FF2B5EF4-FFF2-40B4-BE49-F238E27FC236}">
                <a16:creationId xmlns:a16="http://schemas.microsoft.com/office/drawing/2014/main" id="{1983E2C4-EF9C-4EBE-8348-8DBDCB612040}"/>
              </a:ext>
            </a:extLst>
          </p:cNvPr>
          <p:cNvSpPr txBox="1"/>
          <p:nvPr/>
        </p:nvSpPr>
        <p:spPr>
          <a:xfrm>
            <a:off x="5004048" y="6093296"/>
            <a:ext cx="381642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MCBS: waiting for publication</a:t>
            </a:r>
          </a:p>
        </p:txBody>
      </p:sp>
    </p:spTree>
    <p:custDataLst>
      <p:tags r:id="rId1"/>
    </p:custDataLst>
    <p:extLst>
      <p:ext uri="{BB962C8B-B14F-4D97-AF65-F5344CB8AC3E}">
        <p14:creationId xmlns:p14="http://schemas.microsoft.com/office/powerpoint/2010/main" val="482040826"/>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33670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PRECISION MEDICINE</a:t>
            </a:r>
          </a:p>
        </p:txBody>
      </p:sp>
      <p:pic>
        <p:nvPicPr>
          <p:cNvPr id="5" name="Picture 4">
            <a:extLst>
              <a:ext uri="{FF2B5EF4-FFF2-40B4-BE49-F238E27FC236}">
                <a16:creationId xmlns:a16="http://schemas.microsoft.com/office/drawing/2014/main" id="{210A814D-54A9-405E-ACFA-76459BB7E2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04" y="44625"/>
            <a:ext cx="1928520" cy="648072"/>
          </a:xfrm>
          <a:prstGeom prst="rect">
            <a:avLst/>
          </a:prstGeom>
        </p:spPr>
      </p:pic>
    </p:spTree>
    <p:extLst>
      <p:ext uri="{BB962C8B-B14F-4D97-AF65-F5344CB8AC3E}">
        <p14:creationId xmlns:p14="http://schemas.microsoft.com/office/powerpoint/2010/main" val="334725444"/>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PQuestion"/>
          <p:cNvSpPr txBox="1">
            <a:spLocks/>
          </p:cNvSpPr>
          <p:nvPr/>
        </p:nvSpPr>
        <p:spPr bwMode="auto">
          <a:xfrm>
            <a:off x="66452" y="1196752"/>
            <a:ext cx="901109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FF9900"/>
                </a:solidFill>
                <a:effectLst/>
                <a:uLnTx/>
                <a:uFillTx/>
                <a:latin typeface="Calibri" pitchFamily="34" charset="0"/>
                <a:ea typeface="+mj-ea"/>
                <a:cs typeface="Calibri" pitchFamily="34" charset="0"/>
              </a:rPr>
              <a:t>MULTIGENE PANELS</a:t>
            </a:r>
            <a:r>
              <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such as those obtained using next generation sequencing (NGS) or other technology on tumor DNA have not yet proven beneficial in clinical trials for ABC, their impact on outcome remains undefined and </a:t>
            </a:r>
            <a:r>
              <a:rPr kumimoji="0" lang="en-US" sz="2200" b="1" i="0" u="sng" strike="noStrike" kern="0" cap="none" spc="0" normalizeH="0" baseline="0" noProof="0" dirty="0">
                <a:ln>
                  <a:noFill/>
                </a:ln>
                <a:solidFill>
                  <a:srgbClr val="000000"/>
                </a:solidFill>
                <a:effectLst/>
                <a:uLnTx/>
                <a:uFillTx/>
                <a:latin typeface="Calibri" pitchFamily="34" charset="0"/>
                <a:ea typeface="+mj-ea"/>
                <a:cs typeface="Calibri" pitchFamily="34" charset="0"/>
              </a:rPr>
              <a:t>should not be used </a:t>
            </a:r>
            <a:r>
              <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in routine clinical practice.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For patients who are suitable to participate in clinical trials of novel therapies and readily able/motivated to attend a </a:t>
            </a:r>
            <a:r>
              <a:rPr kumimoji="0" lang="en-US" sz="2200" b="1" i="0" u="none" strike="noStrike" kern="0" cap="none" spc="0" normalizeH="0" baseline="0" noProof="0" dirty="0" err="1">
                <a:ln>
                  <a:noFill/>
                </a:ln>
                <a:solidFill>
                  <a:srgbClr val="000000"/>
                </a:solidFill>
                <a:effectLst/>
                <a:uLnTx/>
                <a:uFillTx/>
                <a:latin typeface="Calibri" pitchFamily="34" charset="0"/>
                <a:ea typeface="+mj-ea"/>
                <a:cs typeface="Calibri" pitchFamily="34" charset="0"/>
              </a:rPr>
              <a:t>centre</a:t>
            </a:r>
            <a:r>
              <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with relevant clinical trials, NGS testing may be used in the context of prospective molecular triage programs to select patients for therapeutic trials.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Specific tests (as distinguished from broad mutation profiles) are useful and discussed in separate statements; others may play a role in the future as the medicines they are linked with, achieve regulatory approval.</a:t>
            </a:r>
            <a:endPar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I/D) (83%) </a:t>
            </a:r>
          </a:p>
        </p:txBody>
      </p:sp>
      <p:sp>
        <p:nvSpPr>
          <p:cNvPr id="7" name="TextBox 6">
            <a:extLst>
              <a:ext uri="{FF2B5EF4-FFF2-40B4-BE49-F238E27FC236}">
                <a16:creationId xmlns:a16="http://schemas.microsoft.com/office/drawing/2014/main" id="{B6F585FE-E757-4440-8E60-EA887ED78D28}"/>
              </a:ext>
            </a:extLst>
          </p:cNvPr>
          <p:cNvSpPr txBox="1"/>
          <p:nvPr/>
        </p:nvSpPr>
        <p:spPr>
          <a:xfrm>
            <a:off x="1259632" y="260648"/>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PRECISION MEDICINE</a:t>
            </a:r>
          </a:p>
        </p:txBody>
      </p:sp>
      <p:pic>
        <p:nvPicPr>
          <p:cNvPr id="8" name="Picture 7" descr="A picture containing drawing&#10;&#10;Description automatically generated">
            <a:extLst>
              <a:ext uri="{FF2B5EF4-FFF2-40B4-BE49-F238E27FC236}">
                <a16:creationId xmlns:a16="http://schemas.microsoft.com/office/drawing/2014/main" id="{F3B86724-A9DF-470D-A9EA-FCD0FC89D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9" name="Rectangle 8">
            <a:extLst>
              <a:ext uri="{FF2B5EF4-FFF2-40B4-BE49-F238E27FC236}">
                <a16:creationId xmlns:a16="http://schemas.microsoft.com/office/drawing/2014/main" id="{3B737453-4BD4-4D89-8C1D-E537C47406F2}"/>
              </a:ext>
            </a:extLst>
          </p:cNvPr>
          <p:cNvSpPr/>
          <p:nvPr/>
        </p:nvSpPr>
        <p:spPr>
          <a:xfrm>
            <a:off x="6948264" y="31752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912147576"/>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69787" y="1268760"/>
            <a:ext cx="8945794" cy="4321150"/>
          </a:xfrm>
          <a:prstGeom prst="rect">
            <a:avLst/>
          </a:prstGeom>
          <a:noFill/>
        </p:spPr>
        <p:txBody>
          <a:bodyPr wrap="square" lIns="36000" tIns="36000" rIns="36000" bIns="36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Circulating </a:t>
            </a:r>
            <a:r>
              <a:rPr kumimoji="0" lang="en-US" sz="2300" b="1" i="0" u="none" strike="noStrike" kern="0" cap="none" spc="0" normalizeH="0" baseline="0" noProof="0" dirty="0" err="1">
                <a:ln>
                  <a:noFill/>
                </a:ln>
                <a:solidFill>
                  <a:srgbClr val="FF9900"/>
                </a:solidFill>
                <a:effectLst/>
                <a:uLnTx/>
                <a:uFillTx/>
                <a:latin typeface="Calibri" pitchFamily="34" charset="0"/>
                <a:ea typeface="+mn-ea"/>
                <a:cs typeface="Calibri" pitchFamily="34" charset="0"/>
              </a:rPr>
              <a:t>tumour</a:t>
            </a:r>
            <a:r>
              <a:rPr kumimoji="0" lang="en-US" sz="23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 DNA (</a:t>
            </a:r>
            <a:r>
              <a:rPr kumimoji="0" lang="en-US" sz="2300" b="1" i="0" u="none" strike="noStrike" kern="0" cap="none" spc="0" normalizeH="0" baseline="0" noProof="0" dirty="0" err="1">
                <a:ln>
                  <a:noFill/>
                </a:ln>
                <a:solidFill>
                  <a:srgbClr val="FF9900"/>
                </a:solidFill>
                <a:effectLst/>
                <a:uLnTx/>
                <a:uFillTx/>
                <a:latin typeface="Calibri" pitchFamily="34" charset="0"/>
                <a:ea typeface="+mn-ea"/>
                <a:cs typeface="Calibri" pitchFamily="34" charset="0"/>
              </a:rPr>
              <a:t>ctDNA</a:t>
            </a:r>
            <a:r>
              <a:rPr kumimoji="0" lang="en-US" sz="23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 </a:t>
            </a: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assessment is </a:t>
            </a:r>
            <a:r>
              <a:rPr kumimoji="0" lang="en-US" sz="2300" b="1" i="0" u="sng" strike="noStrike" kern="0" cap="none" spc="0" normalizeH="0" baseline="0" noProof="0" dirty="0">
                <a:ln>
                  <a:noFill/>
                </a:ln>
                <a:solidFill>
                  <a:srgbClr val="000000"/>
                </a:solidFill>
                <a:effectLst/>
                <a:uLnTx/>
                <a:uFillTx/>
                <a:latin typeface="Calibri" pitchFamily="34" charset="0"/>
                <a:ea typeface="+mn-ea"/>
                <a:cs typeface="Calibri" pitchFamily="34" charset="0"/>
              </a:rPr>
              <a:t>not recommended</a:t>
            </a: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for demonstration of disease progression.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I/D) (97%)</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00"/>
                </a:solidFill>
                <a:effectLst/>
                <a:uLnTx/>
                <a:uFillTx/>
                <a:latin typeface="Calibri" panose="020F0502020204030204" pitchFamily="34" charset="0"/>
                <a:ea typeface="+mn-ea"/>
                <a:cs typeface="Calibri" pitchFamily="34" charset="0"/>
              </a:rPr>
              <a:t>Circulating </a:t>
            </a:r>
            <a:r>
              <a:rPr kumimoji="0" lang="en-US" sz="2300" b="1" i="0" u="none" strike="noStrike" kern="0" cap="none" spc="0" normalizeH="0" baseline="0" noProof="0" dirty="0" err="1">
                <a:ln>
                  <a:noFill/>
                </a:ln>
                <a:solidFill>
                  <a:srgbClr val="FF9900"/>
                </a:solidFill>
                <a:effectLst/>
                <a:uLnTx/>
                <a:uFillTx/>
                <a:latin typeface="Calibri" panose="020F0502020204030204" pitchFamily="34" charset="0"/>
                <a:ea typeface="+mn-ea"/>
                <a:cs typeface="Calibri" pitchFamily="34" charset="0"/>
              </a:rPr>
              <a:t>tumour</a:t>
            </a:r>
            <a:r>
              <a:rPr kumimoji="0" lang="en-US" sz="2300" b="1" i="0" u="none" strike="noStrike" kern="0" cap="none" spc="0" normalizeH="0" baseline="0" noProof="0" dirty="0">
                <a:ln>
                  <a:noFill/>
                </a:ln>
                <a:solidFill>
                  <a:srgbClr val="FF9900"/>
                </a:solidFill>
                <a:effectLst/>
                <a:uLnTx/>
                <a:uFillTx/>
                <a:latin typeface="Calibri" panose="020F0502020204030204" pitchFamily="34" charset="0"/>
                <a:ea typeface="+mn-ea"/>
                <a:cs typeface="Calibri" pitchFamily="34" charset="0"/>
              </a:rPr>
              <a:t> DNA (</a:t>
            </a:r>
            <a:r>
              <a:rPr kumimoji="0" lang="en-US" sz="2300" b="1" i="0" u="none" strike="noStrike" kern="0" cap="none" spc="0" normalizeH="0" baseline="0" noProof="0" dirty="0" err="1">
                <a:ln>
                  <a:noFill/>
                </a:ln>
                <a:solidFill>
                  <a:srgbClr val="FF9900"/>
                </a:solidFill>
                <a:effectLst/>
                <a:uLnTx/>
                <a:uFillTx/>
                <a:latin typeface="Calibri" panose="020F0502020204030204" pitchFamily="34" charset="0"/>
                <a:ea typeface="+mn-ea"/>
                <a:cs typeface="Calibri" pitchFamily="34" charset="0"/>
              </a:rPr>
              <a:t>ctDNA</a:t>
            </a:r>
            <a:r>
              <a:rPr kumimoji="0" lang="en-US" sz="2300" b="1" i="0" u="none" strike="noStrike" kern="0" cap="none" spc="0" normalizeH="0" baseline="0" noProof="0" dirty="0">
                <a:ln>
                  <a:noFill/>
                </a:ln>
                <a:solidFill>
                  <a:srgbClr val="FF9900"/>
                </a:solidFill>
                <a:effectLst/>
                <a:uLnTx/>
                <a:uFillTx/>
                <a:latin typeface="Calibri" panose="020F0502020204030204" pitchFamily="34" charset="0"/>
                <a:ea typeface="+mn-ea"/>
                <a:cs typeface="Calibri" pitchFamily="34" charset="0"/>
              </a:rPr>
              <a:t>) </a:t>
            </a:r>
            <a:r>
              <a:rPr kumimoji="0" lang="en-US" sz="2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itchFamily="34" charset="0"/>
              </a:rPr>
              <a:t>assessment is an option for the detection of </a:t>
            </a:r>
            <a:r>
              <a:rPr kumimoji="0" lang="en-US" sz="23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itchFamily="34" charset="0"/>
              </a:rPr>
              <a:t>PIK3CA</a:t>
            </a:r>
            <a:r>
              <a:rPr kumimoji="0" lang="en-US" sz="2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itchFamily="34" charset="0"/>
              </a:rPr>
              <a:t> mutations, for selection of patients eligible for </a:t>
            </a:r>
            <a:r>
              <a:rPr kumimoji="0" lang="en-US" sz="23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itchFamily="34" charset="0"/>
              </a:rPr>
              <a:t>Alpelisib</a:t>
            </a:r>
            <a:r>
              <a:rPr kumimoji="0" lang="en-US" sz="2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itchFamily="34" charset="0"/>
              </a:rPr>
              <a:t>: II/A) (93%)</a:t>
            </a:r>
            <a:endParaRPr kumimoji="0" lang="en-US" sz="23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PRECISION MEDICINE</a:t>
            </a:r>
          </a:p>
        </p:txBody>
      </p:sp>
    </p:spTree>
    <p:custDataLst>
      <p:tags r:id="rId1"/>
    </p:custDataLst>
    <p:extLst>
      <p:ext uri="{BB962C8B-B14F-4D97-AF65-F5344CB8AC3E}">
        <p14:creationId xmlns:p14="http://schemas.microsoft.com/office/powerpoint/2010/main" val="12402595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72477DF-6AFB-49C6-ABE2-90A32FAA6BE5}"/>
              </a:ext>
            </a:extLst>
          </p:cNvPr>
          <p:cNvSpPr/>
          <p:nvPr/>
        </p:nvSpPr>
        <p:spPr>
          <a:xfrm>
            <a:off x="251520" y="1340768"/>
            <a:ext cx="8442581" cy="186204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Complementary and Integrative Medicine (CIM) represents the use of complementary treatments side by side with conventional approaches in a proper therapeutic environment.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itchFamily="34" charset="0"/>
              </a:rPr>
              <a:t>(LoE: Expert Opinion/NA) (100%)</a:t>
            </a: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 name="TextBox 8">
            <a:extLst>
              <a:ext uri="{FF2B5EF4-FFF2-40B4-BE49-F238E27FC236}">
                <a16:creationId xmlns:a16="http://schemas.microsoft.com/office/drawing/2014/main" id="{3F9DF1AF-140D-4F55-B383-AFA74CFC5A43}"/>
              </a:ext>
            </a:extLst>
          </p:cNvPr>
          <p:cNvSpPr txBox="1"/>
          <p:nvPr/>
        </p:nvSpPr>
        <p:spPr>
          <a:xfrm>
            <a:off x="2339752" y="389855"/>
            <a:ext cx="4698522"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INTEGRATIVE MEDICINE </a:t>
            </a:r>
          </a:p>
        </p:txBody>
      </p:sp>
      <p:sp>
        <p:nvSpPr>
          <p:cNvPr id="5" name="Rectangle 4">
            <a:extLst>
              <a:ext uri="{FF2B5EF4-FFF2-40B4-BE49-F238E27FC236}">
                <a16:creationId xmlns:a16="http://schemas.microsoft.com/office/drawing/2014/main" id="{512C2F04-5FCB-4D19-99D5-4E2252BA9C39}"/>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FA236685-B16C-4480-924D-7199BEE7E2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2214948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0799" y="908050"/>
            <a:ext cx="8945794" cy="3385046"/>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a:ea typeface="+mn-ea"/>
                <a:cs typeface="Calibri" pitchFamily="34" charset="0"/>
              </a:rPr>
              <a:t>If treatment with Pi3k inhibitor </a:t>
            </a:r>
            <a:r>
              <a:rPr kumimoji="0" lang="en-US" sz="2200" b="1" i="0" u="none" strike="noStrike" kern="1200" cap="none" spc="0" normalizeH="0" baseline="0" noProof="0" dirty="0" err="1">
                <a:ln>
                  <a:noFill/>
                </a:ln>
                <a:solidFill>
                  <a:srgbClr val="000000"/>
                </a:solidFill>
                <a:effectLst/>
                <a:uLnTx/>
                <a:uFillTx/>
                <a:latin typeface="Calibri"/>
                <a:ea typeface="+mn-ea"/>
                <a:cs typeface="Calibri" pitchFamily="34" charset="0"/>
              </a:rPr>
              <a:t>alpelisib</a:t>
            </a:r>
            <a:r>
              <a:rPr kumimoji="0" lang="en-US" sz="2200" b="1" i="0" u="none" strike="noStrike" kern="1200" cap="none" spc="0" normalizeH="0" baseline="0" noProof="0" dirty="0">
                <a:ln>
                  <a:noFill/>
                </a:ln>
                <a:solidFill>
                  <a:srgbClr val="000000"/>
                </a:solidFill>
                <a:effectLst/>
                <a:uLnTx/>
                <a:uFillTx/>
                <a:latin typeface="Calibri"/>
                <a:ea typeface="+mn-ea"/>
                <a:cs typeface="Calibri" pitchFamily="34" charset="0"/>
              </a:rPr>
              <a:t> is available, patients should be tested for </a:t>
            </a:r>
            <a:r>
              <a:rPr kumimoji="0" lang="en-US" sz="2200" b="1" i="1" u="none" strike="noStrike" kern="0" cap="none" spc="0" normalizeH="0" baseline="0" noProof="0" dirty="0">
                <a:ln>
                  <a:noFill/>
                </a:ln>
                <a:solidFill>
                  <a:srgbClr val="FF9933"/>
                </a:solidFill>
                <a:effectLst/>
                <a:uLnTx/>
                <a:uFillTx/>
                <a:latin typeface="Calibri"/>
                <a:ea typeface="+mn-ea"/>
                <a:cs typeface="Calibri" pitchFamily="34" charset="0"/>
              </a:rPr>
              <a:t>PIK3CA </a:t>
            </a:r>
            <a:r>
              <a:rPr kumimoji="0" lang="en-US" sz="2200" b="1" i="0" u="none" strike="noStrike" kern="0" cap="none" spc="0" normalizeH="0" baseline="0" noProof="0" dirty="0">
                <a:ln>
                  <a:noFill/>
                </a:ln>
                <a:solidFill>
                  <a:srgbClr val="FF9933"/>
                </a:solidFill>
                <a:effectLst/>
                <a:uLnTx/>
                <a:uFillTx/>
                <a:latin typeface="Calibri"/>
                <a:ea typeface="+mn-ea"/>
                <a:cs typeface="Calibri" pitchFamily="34" charset="0"/>
              </a:rPr>
              <a:t>mutation </a:t>
            </a:r>
            <a:r>
              <a:rPr kumimoji="0" lang="en-US" sz="2200" b="1" i="0" u="none" strike="noStrike" kern="0" cap="none" spc="0" normalizeH="0" baseline="0" noProof="0" dirty="0">
                <a:ln>
                  <a:noFill/>
                </a:ln>
                <a:solidFill>
                  <a:srgbClr val="000000"/>
                </a:solidFill>
                <a:effectLst/>
                <a:uLnTx/>
                <a:uFillTx/>
                <a:latin typeface="Calibri"/>
                <a:ea typeface="+mn-ea"/>
                <a:cs typeface="Calibri" pitchFamily="34" charset="0"/>
              </a:rPr>
              <a:t>(in exon 9 and 20) in a tissue (metastasis or primary) and/or in </a:t>
            </a:r>
            <a:r>
              <a:rPr kumimoji="0" lang="en-US" sz="2200" b="1" i="0" u="none" strike="noStrike" kern="1200" cap="none" spc="0" normalizeH="0" baseline="0" noProof="0" dirty="0" err="1">
                <a:ln>
                  <a:noFill/>
                </a:ln>
                <a:solidFill>
                  <a:srgbClr val="000000"/>
                </a:solidFill>
                <a:effectLst/>
                <a:uLnTx/>
                <a:uFillTx/>
                <a:latin typeface="Calibri"/>
                <a:ea typeface="+mn-ea"/>
                <a:cs typeface="Calibri" pitchFamily="34" charset="0"/>
              </a:rPr>
              <a:t>ctDNA</a:t>
            </a:r>
            <a:r>
              <a:rPr kumimoji="0" lang="en-US" sz="2200" b="1" i="0" u="none" strike="noStrike" kern="1200" cap="none" spc="0" normalizeH="0" baseline="0" noProof="0" dirty="0">
                <a:ln>
                  <a:noFill/>
                </a:ln>
                <a:solidFill>
                  <a:srgbClr val="000000"/>
                </a:solidFill>
                <a:effectLst/>
                <a:uLnTx/>
                <a:uFillTx/>
                <a:latin typeface="Calibri"/>
                <a:ea typeface="+mn-ea"/>
                <a:cs typeface="Calibri" pitchFamily="34" charset="0"/>
              </a:rPr>
              <a:t> testing in blood</a:t>
            </a:r>
            <a:r>
              <a:rPr kumimoji="0" lang="en-US" sz="2200" b="1" i="0" u="none" strike="noStrike" kern="0" cap="none" spc="0" normalizeH="0" baseline="0" noProof="0" dirty="0">
                <a:ln>
                  <a:noFill/>
                </a:ln>
                <a:solidFill>
                  <a:srgbClr val="000000"/>
                </a:solidFill>
                <a:effectLst/>
                <a:uLnTx/>
                <a:uFillTx/>
                <a:latin typeface="Calibri"/>
                <a:ea typeface="+mn-ea"/>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Calibri"/>
                <a:ea typeface="+mn-ea"/>
                <a:cs typeface="Calibri" pitchFamily="34" charset="0"/>
              </a:rPr>
              <a:t>Patients </a:t>
            </a:r>
            <a:r>
              <a:rPr kumimoji="0" lang="en-US" sz="2200" b="1" i="0" u="none" strike="noStrike" kern="0" cap="none" spc="0" normalizeH="0" baseline="0" noProof="0" dirty="0">
                <a:ln>
                  <a:noFill/>
                </a:ln>
                <a:solidFill>
                  <a:srgbClr val="000000"/>
                </a:solidFill>
                <a:effectLst/>
                <a:uLnTx/>
                <a:uFillTx/>
                <a:latin typeface="Calibri"/>
                <a:ea typeface="+mn-ea"/>
                <a:cs typeface="Arial" pitchFamily="34" charset="0"/>
              </a:rPr>
              <a:t>who do not have an available archival tissue sample and have an uninformative result using the liquid biopsy test could consider undergoing a tumor biopsy for PIK3CA mutation testing.</a:t>
            </a:r>
            <a:endParaRPr kumimoji="0" lang="en-US" sz="22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70C0"/>
                </a:solidFill>
                <a:effectLst/>
                <a:uLnTx/>
                <a:uFillTx/>
                <a:latin typeface="Calibri"/>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Calibri" pitchFamily="34" charset="0"/>
              </a:rPr>
              <a:t>LoE</a:t>
            </a:r>
            <a:r>
              <a:rPr kumimoji="0" lang="en-US" sz="2200" b="1" i="0" u="none" strike="noStrike" kern="1200" cap="none" spc="0" normalizeH="0" baseline="0" noProof="0" dirty="0">
                <a:ln>
                  <a:noFill/>
                </a:ln>
                <a:solidFill>
                  <a:srgbClr val="0070C0"/>
                </a:solidFill>
                <a:effectLst/>
                <a:uLnTx/>
                <a:uFillTx/>
                <a:latin typeface="Calibri"/>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Calibri" pitchFamily="34" charset="0"/>
              </a:rPr>
              <a:t>GoR</a:t>
            </a:r>
            <a:r>
              <a:rPr kumimoji="0" lang="en-US" sz="2200" b="1" i="0" u="none" strike="noStrike" kern="0" cap="none" spc="0" normalizeH="0" baseline="0" noProof="0" dirty="0">
                <a:ln>
                  <a:noFill/>
                </a:ln>
                <a:solidFill>
                  <a:srgbClr val="0070C0"/>
                </a:solidFill>
                <a:effectLst/>
                <a:uLnTx/>
                <a:uFillTx/>
                <a:latin typeface="Calibri"/>
                <a:ea typeface="+mn-ea"/>
                <a:cs typeface="Calibri" pitchFamily="34" charset="0"/>
              </a:rPr>
              <a:t>: I/B) (100%)</a:t>
            </a:r>
            <a:endParaRPr kumimoji="0" lang="en-US" sz="2200" b="1" i="0" u="none" strike="noStrike" kern="0" cap="none" spc="0" normalizeH="0" baseline="0" noProof="0" dirty="0">
              <a:ln>
                <a:noFill/>
              </a:ln>
              <a:solidFill>
                <a:srgbClr val="000000"/>
              </a:solidFill>
              <a:effectLst/>
              <a:uLnTx/>
              <a:uFillTx/>
              <a:latin typeface="Calibri"/>
              <a:ea typeface="+mn-ea"/>
              <a:cs typeface="Calibri" pitchFamily="34" charset="0"/>
            </a:endParaRPr>
          </a:p>
        </p:txBody>
      </p:sp>
      <p:sp>
        <p:nvSpPr>
          <p:cNvPr id="5" name="TPCountdownTrigger"/>
          <p:cNvSpPr/>
          <p:nvPr/>
        </p:nvSpPr>
        <p:spPr>
          <a:xfrm>
            <a:off x="0" y="-17140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hidden="1"/>
          <p:cNvSpPr txBox="1"/>
          <p:nvPr/>
        </p:nvSpPr>
        <p:spPr>
          <a:xfrm>
            <a:off x="197971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XXXXXXXXXXXXXXXXXXXXXXXXXXXXXXXX</a:t>
            </a:r>
          </a:p>
        </p:txBody>
      </p:sp>
      <p:sp>
        <p:nvSpPr>
          <p:cNvPr id="24" name="CasellaDiTesto 7" hidden="1"/>
          <p:cNvSpPr txBox="1"/>
          <p:nvPr/>
        </p:nvSpPr>
        <p:spPr>
          <a:xfrm>
            <a:off x="8532440" y="57564"/>
            <a:ext cx="563275"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CH"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a:t>
            </a: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9900"/>
                </a:solidFill>
                <a:effectLst/>
                <a:uLnTx/>
                <a:uFillTx/>
                <a:latin typeface="Calibri" pitchFamily="34" charset="0"/>
                <a:ea typeface="+mn-ea"/>
                <a:cs typeface="Calibri" pitchFamily="34" charset="0"/>
              </a:rPr>
              <a:t>PIK3CA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MUTATION STATUS</a:t>
            </a:r>
          </a:p>
        </p:txBody>
      </p:sp>
      <p:sp>
        <p:nvSpPr>
          <p:cNvPr id="3" name="Rectangle 2">
            <a:extLst>
              <a:ext uri="{FF2B5EF4-FFF2-40B4-BE49-F238E27FC236}">
                <a16:creationId xmlns:a16="http://schemas.microsoft.com/office/drawing/2014/main" id="{6EC18803-C37B-4D27-9106-CAAD4AD6BAEA}"/>
              </a:ext>
            </a:extLst>
          </p:cNvPr>
          <p:cNvSpPr/>
          <p:nvPr/>
        </p:nvSpPr>
        <p:spPr>
          <a:xfrm>
            <a:off x="100799" y="5023066"/>
            <a:ext cx="8832331" cy="18158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Arial" pitchFamily="34" charset="0"/>
              </a:rPr>
              <a:t>In manuscript: The test can be performed on either metastatic tissue biopsy or if not available on primary tumor specimen. The technology used, either multiplex qualitative real-time PCR assays for the detection of specific mutations in the PIK3CA gene or NGS,  has to cover the most frequent mutations (hot spots) on exons 7, 9, and 20) which include mutations common in patients with HR+ breast cancer.  If the tissue is exhausted or inaccessible, liquid biopsy either multiplex qualitative real-time PCR assays or NGS is a reliable option. Patients who are negative by the liquid biopsy test, should undergo tumor biopsy for PIK3CA mutation testing.</a:t>
            </a:r>
          </a:p>
        </p:txBody>
      </p:sp>
    </p:spTree>
    <p:custDataLst>
      <p:tags r:id="rId1"/>
    </p:custDataLst>
    <p:extLst>
      <p:ext uri="{BB962C8B-B14F-4D97-AF65-F5344CB8AC3E}">
        <p14:creationId xmlns:p14="http://schemas.microsoft.com/office/powerpoint/2010/main" val="1617167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90702" y="1124744"/>
            <a:ext cx="8945794" cy="3745086"/>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1" u="none" strike="noStrike" kern="0" cap="none" spc="0" normalizeH="0" baseline="0" noProof="0" dirty="0">
                <a:ln>
                  <a:noFill/>
                </a:ln>
                <a:solidFill>
                  <a:srgbClr val="FF9900"/>
                </a:solidFill>
                <a:effectLst/>
                <a:uLnTx/>
                <a:uFillTx/>
                <a:latin typeface="Calibri" pitchFamily="34" charset="0"/>
                <a:ea typeface="+mn-ea"/>
                <a:cs typeface="Calibri" pitchFamily="34" charset="0"/>
              </a:rPr>
              <a:t>ESR1</a:t>
            </a:r>
            <a:r>
              <a:rPr kumimoji="0" lang="en-US" sz="23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 mutation status </a:t>
            </a: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assessment is not ready for routine clinical practice use and is </a:t>
            </a:r>
            <a:r>
              <a:rPr kumimoji="0" lang="en-US" sz="2300" b="1" i="0" u="sng" strike="noStrike" kern="0" cap="none" spc="0" normalizeH="0" baseline="0" noProof="0" dirty="0">
                <a:ln>
                  <a:noFill/>
                </a:ln>
                <a:solidFill>
                  <a:srgbClr val="000000"/>
                </a:solidFill>
                <a:effectLst/>
                <a:uLnTx/>
                <a:uFillTx/>
                <a:latin typeface="Calibri" pitchFamily="34" charset="0"/>
                <a:ea typeface="+mn-ea"/>
                <a:cs typeface="Calibri" pitchFamily="34" charset="0"/>
              </a:rPr>
              <a:t>not recommended</a:t>
            </a: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either for demonstration of </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disease progression or selection of endocrine treatment (such as switch from AI to fulvestrant).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I/D) (90%)</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ESR1 MUTATION STATUS</a:t>
            </a:r>
          </a:p>
        </p:txBody>
      </p:sp>
    </p:spTree>
    <p:custDataLst>
      <p:tags r:id="rId1"/>
    </p:custDataLst>
    <p:extLst>
      <p:ext uri="{BB962C8B-B14F-4D97-AF65-F5344CB8AC3E}">
        <p14:creationId xmlns:p14="http://schemas.microsoft.com/office/powerpoint/2010/main" val="3127693672"/>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26677" y="1340768"/>
            <a:ext cx="8945794" cy="3745086"/>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33"/>
                </a:solidFill>
                <a:effectLst/>
                <a:uLnTx/>
                <a:uFillTx/>
                <a:latin typeface="Calibri"/>
                <a:ea typeface="+mn-ea"/>
                <a:cs typeface="Arial" pitchFamily="34" charset="0"/>
              </a:rPr>
              <a:t>PD-L1 status </a:t>
            </a:r>
            <a:r>
              <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rPr>
              <a:t>s</a:t>
            </a:r>
            <a: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t>hould be tested in cases of 1</a:t>
            </a:r>
            <a:r>
              <a:rPr kumimoji="0" lang="en-US" sz="2300" b="1" i="0" u="none" strike="noStrike" kern="0" cap="none" spc="0" normalizeH="0" baseline="30000" noProof="0" dirty="0">
                <a:ln>
                  <a:noFill/>
                </a:ln>
                <a:solidFill>
                  <a:prstClr val="black"/>
                </a:solidFill>
                <a:effectLst/>
                <a:uLnTx/>
                <a:uFillTx/>
                <a:latin typeface="Calibri"/>
                <a:ea typeface="+mn-ea"/>
                <a:cs typeface="Calibri" pitchFamily="34" charset="0"/>
              </a:rPr>
              <a:t>st</a:t>
            </a:r>
            <a: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t> line triple negative ABC, if treatment with immune checkpoint inhibitors is available.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a:ea typeface="+mn-ea"/>
                <a:cs typeface="Arial" pitchFamily="34" charset="0"/>
              </a:rPr>
              <a:t>: I/A) (97%)</a:t>
            </a:r>
            <a:endPar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PD-L1 status is the companion test for the use of the combination of </a:t>
            </a:r>
            <a:r>
              <a:rPr kumimoji="0" lang="en-US" sz="2300" b="1" i="0" u="none" strike="noStrike" kern="0" cap="none" spc="0" normalizeH="0" baseline="0" noProof="0" dirty="0" err="1">
                <a:ln>
                  <a:noFill/>
                </a:ln>
                <a:solidFill>
                  <a:srgbClr val="000000"/>
                </a:solidFill>
                <a:effectLst/>
                <a:uLnTx/>
                <a:uFillTx/>
                <a:latin typeface="Calibri"/>
                <a:ea typeface="+mn-ea"/>
                <a:cs typeface="Calibri" pitchFamily="34" charset="0"/>
              </a:rPr>
              <a:t>atezolizumab</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 and </a:t>
            </a:r>
            <a:r>
              <a:rPr kumimoji="0" lang="en-US" sz="2300" b="1" i="0" u="none" strike="noStrike" kern="0" cap="none" spc="0" normalizeH="0" baseline="0" noProof="0" dirty="0" err="1">
                <a:ln>
                  <a:noFill/>
                </a:ln>
                <a:solidFill>
                  <a:srgbClr val="000000"/>
                </a:solidFill>
                <a:effectLst/>
                <a:uLnTx/>
                <a:uFillTx/>
                <a:latin typeface="Calibri"/>
                <a:ea typeface="+mn-ea"/>
                <a:cs typeface="Calibri" pitchFamily="34" charset="0"/>
              </a:rPr>
              <a:t>taxane</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 for 1</a:t>
            </a:r>
            <a:r>
              <a:rPr kumimoji="0" lang="en-US" sz="2300" b="1" i="0" u="none" strike="noStrike" kern="0" cap="none" spc="0" normalizeH="0" baseline="30000" noProof="0" dirty="0">
                <a:ln>
                  <a:noFill/>
                </a:ln>
                <a:solidFill>
                  <a:srgbClr val="000000"/>
                </a:solidFill>
                <a:effectLst/>
                <a:uLnTx/>
                <a:uFillTx/>
                <a:latin typeface="Calibri"/>
                <a:ea typeface="+mn-ea"/>
                <a:cs typeface="Calibri" pitchFamily="34" charset="0"/>
              </a:rPr>
              <a:t>st</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 line therapy for triple negative ABC, using immunohistochemistry with the SP142 antibody (</a:t>
            </a:r>
            <a:r>
              <a:rPr kumimoji="0" lang="en-US" sz="2300" b="1" i="0" u="none" strike="noStrike" kern="0" cap="none" spc="0" normalizeH="0" baseline="0" noProof="0" dirty="0" err="1">
                <a:ln>
                  <a:noFill/>
                </a:ln>
                <a:solidFill>
                  <a:srgbClr val="000000"/>
                </a:solidFill>
                <a:effectLst/>
                <a:uLnTx/>
                <a:uFillTx/>
                <a:latin typeface="Calibri"/>
                <a:ea typeface="+mn-ea"/>
                <a:cs typeface="Calibri" pitchFamily="34" charset="0"/>
              </a:rPr>
              <a:t>Ventana</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 and a cut-off of 1% of positive staining on immune cells</a:t>
            </a: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a:t>
            </a: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a:ea typeface="+mn-ea"/>
                <a:cs typeface="Calibri" pitchFamily="34" charset="0"/>
              </a:rPr>
              <a:t>: I/A) (97%)</a:t>
            </a: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PD-L1 STATUS FOR ABC</a:t>
            </a:r>
          </a:p>
        </p:txBody>
      </p:sp>
    </p:spTree>
    <p:custDataLst>
      <p:tags r:id="rId1"/>
    </p:custDataLst>
    <p:extLst>
      <p:ext uri="{BB962C8B-B14F-4D97-AF65-F5344CB8AC3E}">
        <p14:creationId xmlns:p14="http://schemas.microsoft.com/office/powerpoint/2010/main" val="285059456"/>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98206" y="1412776"/>
            <a:ext cx="8945794" cy="3745086"/>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Calibri"/>
                <a:ea typeface="+mn-ea"/>
                <a:cs typeface="Arial" pitchFamily="34" charset="0"/>
              </a:rPr>
              <a:t>Patients with low (1-10%) ER (and PR) positive, HER2 negative ABC should not be considered for endocrine therapy exclusively.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Patients with low (1-10%) ER (and PR) positive, HER2 negative ABC can be considered as patients with triple negative ABC, for clinical trials.</a:t>
            </a: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a:ea typeface="+mn-ea"/>
                <a:cs typeface="Calibri" pitchFamily="34" charset="0"/>
              </a:rPr>
              <a:t>: III/B) (95%)</a:t>
            </a: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LOW ER ABC</a:t>
            </a:r>
          </a:p>
        </p:txBody>
      </p:sp>
    </p:spTree>
    <p:custDataLst>
      <p:tags r:id="rId1"/>
    </p:custDataLst>
    <p:extLst>
      <p:ext uri="{BB962C8B-B14F-4D97-AF65-F5344CB8AC3E}">
        <p14:creationId xmlns:p14="http://schemas.microsoft.com/office/powerpoint/2010/main" val="3275608473"/>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PQuestion"/>
          <p:cNvSpPr txBox="1">
            <a:spLocks/>
          </p:cNvSpPr>
          <p:nvPr/>
        </p:nvSpPr>
        <p:spPr bwMode="auto">
          <a:xfrm>
            <a:off x="156060" y="4797152"/>
            <a:ext cx="878191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Patients must be informed about the amount of data available for ABC specifically. Research on the best companion diagnosis tools and techniques is needed. Prospective registries should be created to collect data from a</a:t>
            </a:r>
            <a:r>
              <a:rPr kumimoji="0" lang="en-US" sz="22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ll patients treated with these innovative approaches, after proper consent.</a:t>
            </a:r>
            <a:endPar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5" name="Rectangle 4">
            <a:extLst>
              <a:ext uri="{FF2B5EF4-FFF2-40B4-BE49-F238E27FC236}">
                <a16:creationId xmlns:a16="http://schemas.microsoft.com/office/drawing/2014/main" id="{17EA147E-24EE-41FD-AEC5-251B96422ABA}"/>
              </a:ext>
            </a:extLst>
          </p:cNvPr>
          <p:cNvSpPr>
            <a:spLocks noChangeArrowheads="1"/>
          </p:cNvSpPr>
          <p:nvPr/>
        </p:nvSpPr>
        <p:spPr bwMode="auto">
          <a:xfrm>
            <a:off x="156060" y="1412776"/>
            <a:ext cx="8979332"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If an ABC patient presents with a tumor with MSI-H/MMR deficiency, treatment with an anti-PD1 agent is a possible consideration.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opinion/C) </a:t>
            </a:r>
            <a:r>
              <a:rPr kumimoji="0" lang="fr-FR"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(Y: 41%; </a:t>
            </a:r>
            <a:r>
              <a:rPr kumimoji="0" lang="fr-FR"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Abstain</a:t>
            </a:r>
            <a:r>
              <a:rPr kumimoji="0" lang="fr-FR"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10%; </a:t>
            </a:r>
            <a:r>
              <a:rPr kumimoji="0" lang="fr-FR"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Insufficient</a:t>
            </a:r>
            <a:r>
              <a:rPr kumimoji="0" lang="fr-FR"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data: 49%)</a:t>
            </a:r>
            <a:endParaRPr kumimoji="0" lang="pt-PT"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9" name="Rectangle 8">
            <a:extLst>
              <a:ext uri="{FF2B5EF4-FFF2-40B4-BE49-F238E27FC236}">
                <a16:creationId xmlns:a16="http://schemas.microsoft.com/office/drawing/2014/main" id="{4CA3FC87-8692-4900-B430-596975122A0A}"/>
              </a:ext>
            </a:extLst>
          </p:cNvPr>
          <p:cNvSpPr>
            <a:spLocks noChangeArrowheads="1"/>
          </p:cNvSpPr>
          <p:nvPr/>
        </p:nvSpPr>
        <p:spPr bwMode="auto">
          <a:xfrm>
            <a:off x="185206" y="3019656"/>
            <a:ext cx="8987438"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If an ABC patient presents with a tumor with a NTRK fusion, treatment with TRK inhibitor is a possible consideration.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I/B) (Y: 29%; Abstain: 24%; Insufficient data: 47%)</a:t>
            </a:r>
            <a:endParaRPr kumimoji="0" lang="pt-PT"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10" name="TextBox 9">
            <a:extLst>
              <a:ext uri="{FF2B5EF4-FFF2-40B4-BE49-F238E27FC236}">
                <a16:creationId xmlns:a16="http://schemas.microsoft.com/office/drawing/2014/main" id="{DCDDDBCF-CB1C-49BF-BE5E-AC8AE6345736}"/>
              </a:ext>
            </a:extLst>
          </p:cNvPr>
          <p:cNvSpPr txBox="1"/>
          <p:nvPr/>
        </p:nvSpPr>
        <p:spPr>
          <a:xfrm>
            <a:off x="1403648" y="202580"/>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PRECISION MEDICINE</a:t>
            </a:r>
          </a:p>
        </p:txBody>
      </p:sp>
      <p:sp>
        <p:nvSpPr>
          <p:cNvPr id="11" name="Rectangle 10">
            <a:extLst>
              <a:ext uri="{FF2B5EF4-FFF2-40B4-BE49-F238E27FC236}">
                <a16:creationId xmlns:a16="http://schemas.microsoft.com/office/drawing/2014/main" id="{742F6BE6-B72A-4E72-9631-EB85E29E9E9D}"/>
              </a:ext>
            </a:extLst>
          </p:cNvPr>
          <p:cNvSpPr/>
          <p:nvPr/>
        </p:nvSpPr>
        <p:spPr>
          <a:xfrm>
            <a:off x="6156176" y="202580"/>
            <a:ext cx="1872629"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Only </a:t>
            </a:r>
            <a:r>
              <a:rPr kumimoji="0" lang="en-US" sz="1800" b="1" i="0" u="none" strike="noStrike" kern="0" cap="none" spc="0" normalizeH="0" baseline="0" noProof="0" dirty="0" err="1">
                <a:ln>
                  <a:noFill/>
                </a:ln>
                <a:solidFill>
                  <a:srgbClr val="00B050"/>
                </a:solidFill>
                <a:effectLst/>
                <a:uLnTx/>
                <a:uFillTx/>
                <a:latin typeface="Calibri" pitchFamily="34" charset="0"/>
                <a:ea typeface="+mn-ea"/>
                <a:cs typeface="Arial" pitchFamily="34" charset="0"/>
              </a:rPr>
              <a:t>LoE</a:t>
            </a: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 changed</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89BC6E3E-C3D5-4023-A6FC-5AF83F80C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710465025"/>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87624" y="1881264"/>
            <a:ext cx="6336704" cy="2677656"/>
          </a:xfrm>
        </p:spPr>
        <p:txBody>
          <a:bodyPr anchor="ctr"/>
          <a:lstStyle/>
          <a:p>
            <a:pPr marL="457200" indent="-457200">
              <a:buFont typeface="Arial" panose="020B0604020202020204" pitchFamily="34" charset="0"/>
              <a:buChar char="•"/>
            </a:pPr>
            <a:r>
              <a:rPr lang="en-US" sz="2800" dirty="0">
                <a:solidFill>
                  <a:srgbClr val="0070C0"/>
                </a:solidFill>
              </a:rPr>
              <a:t>SPECIFIC SITES OF METASTASES</a:t>
            </a:r>
            <a:br>
              <a:rPr lang="en-US" sz="2800" dirty="0">
                <a:solidFill>
                  <a:srgbClr val="0070C0"/>
                </a:solidFill>
              </a:rPr>
            </a:br>
            <a:r>
              <a:rPr lang="en-US" sz="2800" dirty="0">
                <a:solidFill>
                  <a:srgbClr val="0070C0"/>
                </a:solidFill>
              </a:rPr>
              <a:t>Bone</a:t>
            </a:r>
            <a:br>
              <a:rPr lang="en-US" sz="2800" dirty="0">
                <a:solidFill>
                  <a:srgbClr val="0070C0"/>
                </a:solidFill>
              </a:rPr>
            </a:br>
            <a:r>
              <a:rPr lang="en-US" sz="2800" dirty="0">
                <a:solidFill>
                  <a:srgbClr val="0070C0"/>
                </a:solidFill>
              </a:rPr>
              <a:t>Brain</a:t>
            </a:r>
            <a:br>
              <a:rPr lang="en-US" sz="2800" dirty="0">
                <a:solidFill>
                  <a:srgbClr val="0070C0"/>
                </a:solidFill>
              </a:rPr>
            </a:br>
            <a:r>
              <a:rPr lang="en-US" sz="2800" dirty="0">
                <a:solidFill>
                  <a:srgbClr val="0070C0"/>
                </a:solidFill>
              </a:rPr>
              <a:t>Liver</a:t>
            </a:r>
            <a:br>
              <a:rPr lang="en-US" sz="2800" dirty="0">
                <a:solidFill>
                  <a:srgbClr val="0070C0"/>
                </a:solidFill>
              </a:rPr>
            </a:br>
            <a:r>
              <a:rPr lang="en-US" sz="2800" dirty="0">
                <a:solidFill>
                  <a:srgbClr val="0070C0"/>
                </a:solidFill>
              </a:rPr>
              <a:t>Pleural Effusion</a:t>
            </a:r>
            <a:br>
              <a:rPr lang="en-US" sz="2800" dirty="0">
                <a:solidFill>
                  <a:srgbClr val="0070C0"/>
                </a:solidFill>
              </a:rPr>
            </a:br>
            <a:r>
              <a:rPr lang="en-US" sz="2800" dirty="0">
                <a:solidFill>
                  <a:srgbClr val="0070C0"/>
                </a:solidFill>
              </a:rPr>
              <a:t>Chest wall recurrences</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pic>
        <p:nvPicPr>
          <p:cNvPr id="10" name="Picture 9" descr="A picture containing drawing&#10;&#10;Description automatically generated">
            <a:extLst>
              <a:ext uri="{FF2B5EF4-FFF2-40B4-BE49-F238E27FC236}">
                <a16:creationId xmlns:a16="http://schemas.microsoft.com/office/drawing/2014/main" id="{22EDF035-8FA7-4F02-B0C3-4299BA09E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597019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0204" y="1700808"/>
            <a:ext cx="8903592" cy="3631763"/>
          </a:xfrm>
        </p:spPr>
        <p:txBody>
          <a:bodyPr anchor="ctr"/>
          <a:lstStyle/>
          <a:p>
            <a:pPr algn="l"/>
            <a:r>
              <a:rPr lang="en-US" sz="2300" dirty="0"/>
              <a:t>Radiological assessments are required in patients with persistent and localized pain due to bone metastases to determine whether there are </a:t>
            </a:r>
            <a:r>
              <a:rPr lang="en-US" sz="2300" dirty="0">
                <a:solidFill>
                  <a:schemeClr val="tx1"/>
                </a:solidFill>
              </a:rPr>
              <a:t>impending or actual pathological fractures. If a fracture of a long bone or vertebrae is likely or has occurred, an orthopaedic assessment is required as the treatment </a:t>
            </a:r>
            <a:r>
              <a:rPr lang="en-US" sz="2300" dirty="0"/>
              <a:t>of choice may be surgical stabilization which is generally followed by radiotherapy. </a:t>
            </a:r>
            <a:br>
              <a:rPr lang="en-US" sz="2300" dirty="0"/>
            </a:br>
            <a:r>
              <a:rPr lang="en-US" sz="2300" dirty="0"/>
              <a:t>In the absence of a clear fracture risk, radiotherapy is the treatment of choice.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(96%)</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5">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5" name="TextBox 14"/>
          <p:cNvSpPr txBox="1"/>
          <p:nvPr/>
        </p:nvSpPr>
        <p:spPr>
          <a:xfrm>
            <a:off x="2699792" y="399147"/>
            <a:ext cx="3312368"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BONE METASTASES</a:t>
            </a:r>
          </a:p>
        </p:txBody>
      </p:sp>
      <p:pic>
        <p:nvPicPr>
          <p:cNvPr id="11" name="Picture 10" descr="A picture containing drawing&#10;&#10;Description automatically generated">
            <a:extLst>
              <a:ext uri="{FF2B5EF4-FFF2-40B4-BE49-F238E27FC236}">
                <a16:creationId xmlns:a16="http://schemas.microsoft.com/office/drawing/2014/main" id="{1BA47ED3-CB56-4135-A02E-538ADD8A8B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2" name="Rectangle 11">
            <a:extLst>
              <a:ext uri="{FF2B5EF4-FFF2-40B4-BE49-F238E27FC236}">
                <a16:creationId xmlns:a16="http://schemas.microsoft.com/office/drawing/2014/main" id="{E14281C8-7A36-49B7-80E3-94AF08F55C97}"/>
              </a:ext>
            </a:extLst>
          </p:cNvPr>
          <p:cNvSpPr/>
          <p:nvPr/>
        </p:nvSpPr>
        <p:spPr>
          <a:xfrm>
            <a:off x="6948264" y="31752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032645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2904" y="1235805"/>
            <a:ext cx="9011096" cy="4154984"/>
          </a:xfrm>
        </p:spPr>
        <p:txBody>
          <a:bodyPr anchor="ctr"/>
          <a:lstStyle/>
          <a:p>
            <a:pPr algn="l"/>
            <a:r>
              <a:rPr lang="en-US" sz="2300" dirty="0"/>
              <a:t>Neurological symptoms and signs which suggest the possibility of spinal cord compression must be investigated as a matter of urgency. This requires a full radiological assessment of potentially affected area as well as adjacent areas of the spine. MRI is the method of choice. An emergency surgical opinion (neurosurgical or orthopaedic) may be required for surgical decompression.</a:t>
            </a:r>
            <a:br>
              <a:rPr lang="en-US" sz="2300" dirty="0"/>
            </a:br>
            <a:r>
              <a:rPr lang="en-US" sz="2300" dirty="0"/>
              <a:t>If no decompression/stabilization is </a:t>
            </a:r>
            <a:r>
              <a:rPr lang="en-US" sz="2300" dirty="0">
                <a:solidFill>
                  <a:schemeClr val="tx1"/>
                </a:solidFill>
              </a:rPr>
              <a:t>feasible and indicated, emergency </a:t>
            </a:r>
            <a:r>
              <a:rPr lang="en-US" sz="2300" dirty="0"/>
              <a:t>radiotherapy is the treatment of choice </a:t>
            </a:r>
            <a:r>
              <a:rPr lang="en-US" sz="2300" dirty="0">
                <a:solidFill>
                  <a:schemeClr val="tx1"/>
                </a:solidFill>
              </a:rPr>
              <a:t>and vertebroplasty is also an option.</a:t>
            </a:r>
            <a:r>
              <a:rPr lang="en-US" sz="2300" dirty="0">
                <a:solidFill>
                  <a:srgbClr val="0070C0"/>
                </a:solidFill>
              </a:rPr>
              <a:t>	</a:t>
            </a:r>
            <a:br>
              <a:rPr lang="en-US" sz="2300" dirty="0">
                <a:solidFill>
                  <a:srgbClr val="0070C0"/>
                </a:solidFill>
              </a:rPr>
            </a:br>
            <a:br>
              <a:rPr lang="en-US" sz="2300" dirty="0">
                <a:solidFill>
                  <a:srgbClr val="0070C0"/>
                </a:solidFill>
              </a:rPr>
            </a:br>
            <a:r>
              <a:rPr lang="en-US" sz="1100" dirty="0">
                <a:solidFill>
                  <a:srgbClr val="0070C0"/>
                </a:solidFill>
              </a:rPr>
              <a:t>	</a:t>
            </a:r>
            <a:br>
              <a:rPr lang="en-US" sz="1100" dirty="0">
                <a:solidFill>
                  <a:srgbClr val="0070C0"/>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I/B) (100%)</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7" name="TextBox 16"/>
          <p:cNvSpPr txBox="1"/>
          <p:nvPr/>
        </p:nvSpPr>
        <p:spPr>
          <a:xfrm>
            <a:off x="2633365" y="399147"/>
            <a:ext cx="3312368"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BONE METASTASES</a:t>
            </a:r>
          </a:p>
        </p:txBody>
      </p:sp>
      <p:pic>
        <p:nvPicPr>
          <p:cNvPr id="11" name="Picture 10" descr="A picture containing drawing&#10;&#10;Description automatically generated">
            <a:extLst>
              <a:ext uri="{FF2B5EF4-FFF2-40B4-BE49-F238E27FC236}">
                <a16:creationId xmlns:a16="http://schemas.microsoft.com/office/drawing/2014/main" id="{10306155-2807-4C7A-80E5-C0F0619ED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2" name="Rectangle 11">
            <a:extLst>
              <a:ext uri="{FF2B5EF4-FFF2-40B4-BE49-F238E27FC236}">
                <a16:creationId xmlns:a16="http://schemas.microsoft.com/office/drawing/2014/main" id="{A360832F-E60D-4AD0-8325-02D6A8356E21}"/>
              </a:ext>
            </a:extLst>
          </p:cNvPr>
          <p:cNvSpPr/>
          <p:nvPr/>
        </p:nvSpPr>
        <p:spPr>
          <a:xfrm>
            <a:off x="6948264" y="31752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955245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1121" y="1815201"/>
            <a:ext cx="8945794" cy="1368816"/>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a:ea typeface="+mn-ea"/>
                <a:cs typeface="Calibri" pitchFamily="34" charset="0"/>
              </a:rPr>
              <a:t>Regarding the use of bone targeted agents (bisphosphonate, denosumab), the ABC panel endorses the ESMO Guidelines related to this subject.</a:t>
            </a:r>
          </a:p>
        </p:txBody>
      </p:sp>
      <p:sp>
        <p:nvSpPr>
          <p:cNvPr id="23" name="TextBox 22" hidden="1"/>
          <p:cNvSpPr txBox="1"/>
          <p:nvPr/>
        </p:nvSpPr>
        <p:spPr>
          <a:xfrm>
            <a:off x="197971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XXXXXXXXXXXXXXXXXXXXXXXXXXXXXXXX</a:t>
            </a:r>
          </a:p>
        </p:txBody>
      </p:sp>
      <p:sp>
        <p:nvSpPr>
          <p:cNvPr id="24" name="CasellaDiTesto 7" hidden="1"/>
          <p:cNvSpPr txBox="1"/>
          <p:nvPr/>
        </p:nvSpPr>
        <p:spPr>
          <a:xfrm>
            <a:off x="8532440" y="57564"/>
            <a:ext cx="563275"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CH"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a:t>
            </a: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300192" y="764704"/>
            <a:ext cx="2860791"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(replaces the old ones)</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BONE METASTASES</a:t>
            </a:r>
          </a:p>
        </p:txBody>
      </p:sp>
    </p:spTree>
    <p:custDataLst>
      <p:tags r:id="rId1"/>
    </p:custDataLst>
    <p:extLst>
      <p:ext uri="{BB962C8B-B14F-4D97-AF65-F5344CB8AC3E}">
        <p14:creationId xmlns:p14="http://schemas.microsoft.com/office/powerpoint/2010/main" val="2761179933"/>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2060848"/>
            <a:ext cx="9011096" cy="1862048"/>
          </a:xfrm>
        </p:spPr>
        <p:txBody>
          <a:bodyPr anchor="ctr"/>
          <a:lstStyle/>
          <a:p>
            <a:pPr algn="l"/>
            <a:r>
              <a:rPr lang="en-US" sz="2300" dirty="0"/>
              <a:t>Patients with a single or a small number of potentially resectable brain metastasis should be treated with surgery or radiosurgery. </a:t>
            </a:r>
            <a:br>
              <a:rPr lang="en-US" sz="2300" dirty="0"/>
            </a:br>
            <a:r>
              <a:rPr lang="en-US" sz="2300" dirty="0"/>
              <a:t>Radiosurgery is also an option for some unresectable brain metastases.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I/B) (92%)</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5" name="TextBox 14"/>
          <p:cNvSpPr txBox="1"/>
          <p:nvPr/>
        </p:nvSpPr>
        <p:spPr>
          <a:xfrm>
            <a:off x="2699792" y="620688"/>
            <a:ext cx="3312368"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BRAIN METASTASES</a:t>
            </a:r>
          </a:p>
        </p:txBody>
      </p:sp>
      <p:sp>
        <p:nvSpPr>
          <p:cNvPr id="10" name="Rectangle 9">
            <a:extLst>
              <a:ext uri="{FF2B5EF4-FFF2-40B4-BE49-F238E27FC236}">
                <a16:creationId xmlns:a16="http://schemas.microsoft.com/office/drawing/2014/main" id="{5137A6C3-A1E4-4E26-A0ED-E65143B89899}"/>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4D12F7BC-5355-44E2-BCA3-E33CEE84AB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574128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905780"/>
            <a:ext cx="6336704" cy="523220"/>
          </a:xfrm>
          <a:prstGeom prst="rect">
            <a:avLst/>
          </a:prstGeom>
          <a:noFill/>
        </p:spPr>
        <p:txBody>
          <a:bodyPr wrap="square" rtlCol="0">
            <a:spAutoFit/>
          </a:bodyPr>
          <a:lstStyle/>
          <a:p>
            <a:pPr marL="457200" indent="-457200" algn="ctr">
              <a:buFont typeface="Arial" panose="020B0604020202020204" pitchFamily="34" charset="0"/>
              <a:buChar char="•"/>
            </a:pPr>
            <a:r>
              <a:rPr lang="en-US" sz="2800" b="1" dirty="0">
                <a:solidFill>
                  <a:srgbClr val="0070C0"/>
                </a:solidFill>
                <a:latin typeface="+mn-lt"/>
              </a:rPr>
              <a:t>GENERAL STATEMENTS</a:t>
            </a:r>
          </a:p>
        </p:txBody>
      </p:sp>
      <p:pic>
        <p:nvPicPr>
          <p:cNvPr id="7" name="Picture 6" descr="A picture containing drawing&#10;&#10;Description automatically generated">
            <a:extLst>
              <a:ext uri="{FF2B5EF4-FFF2-40B4-BE49-F238E27FC236}">
                <a16:creationId xmlns:a16="http://schemas.microsoft.com/office/drawing/2014/main" id="{4620F486-CC8D-4C13-8CEA-4FBE3D884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42922421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044" y="1412776"/>
            <a:ext cx="9011096" cy="2215991"/>
          </a:xfrm>
        </p:spPr>
        <p:txBody>
          <a:bodyPr anchor="ctr"/>
          <a:lstStyle/>
          <a:p>
            <a:pPr algn="l"/>
            <a:r>
              <a:rPr lang="en-US" sz="2300" dirty="0"/>
              <a:t>If surgery/radiosurgery is performed it may be followed by whole brain radiotherapy but this should be discussed in detail with the patient, balancing the longer duration of intracranial disease control and the risk of neurocognitive effects.</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I/C) (72%)</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5" name="TextBox 14"/>
          <p:cNvSpPr txBox="1"/>
          <p:nvPr/>
        </p:nvSpPr>
        <p:spPr>
          <a:xfrm>
            <a:off x="2915816" y="116632"/>
            <a:ext cx="3312368"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BRAIN METASTASES</a:t>
            </a:r>
          </a:p>
        </p:txBody>
      </p:sp>
      <p:sp>
        <p:nvSpPr>
          <p:cNvPr id="10" name="Rectangle 9">
            <a:extLst>
              <a:ext uri="{FF2B5EF4-FFF2-40B4-BE49-F238E27FC236}">
                <a16:creationId xmlns:a16="http://schemas.microsoft.com/office/drawing/2014/main" id="{D0EBAC16-AD31-4165-9F7E-F8FEDE9B876A}"/>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023E9EB4-A4BF-4E13-8CC8-AD207373AD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4228944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2144033"/>
            <a:ext cx="9011096" cy="2569934"/>
          </a:xfrm>
        </p:spPr>
        <p:txBody>
          <a:bodyPr anchor="ctr"/>
          <a:lstStyle/>
          <a:p>
            <a:pPr algn="l"/>
            <a:r>
              <a:rPr lang="en-US" sz="2300" dirty="0">
                <a:solidFill>
                  <a:schemeClr val="tx1"/>
                </a:solidFill>
              </a:rPr>
              <a:t>Because patients with HER2+ ABC and brain metastases can live for several years, consideration of long term toxicity is important and less toxic local therapy options (e.g. stereotactic </a:t>
            </a:r>
            <a:r>
              <a:rPr lang="en-US" sz="2300" dirty="0"/>
              <a:t>radiotherapy</a:t>
            </a:r>
            <a:r>
              <a:rPr lang="en-US" sz="2300" dirty="0">
                <a:solidFill>
                  <a:schemeClr val="tx1"/>
                </a:solidFill>
              </a:rPr>
              <a:t>) should be preferred to whole brain </a:t>
            </a:r>
            <a:r>
              <a:rPr lang="en-US" sz="2300" dirty="0"/>
              <a:t>radiotherapy</a:t>
            </a:r>
            <a:r>
              <a:rPr lang="en-US" sz="2300" dirty="0">
                <a:solidFill>
                  <a:schemeClr val="tx1"/>
                </a:solidFill>
              </a:rPr>
              <a:t>, when available and appropriate (e.g. in the setting of a limited number of brain metastases).</a:t>
            </a:r>
            <a:br>
              <a:rPr lang="en-US" sz="2300" dirty="0">
                <a:solidFill>
                  <a:schemeClr val="tx1"/>
                </a:solidFill>
              </a:rPr>
            </a:b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(89%)</a:t>
            </a:r>
          </a:p>
        </p:txBody>
      </p:sp>
      <p:sp>
        <p:nvSpPr>
          <p:cNvPr id="12" name="TextBox 11"/>
          <p:cNvSpPr txBox="1"/>
          <p:nvPr/>
        </p:nvSpPr>
        <p:spPr>
          <a:xfrm>
            <a:off x="8316416" y="116632"/>
            <a:ext cx="720080" cy="830997"/>
          </a:xfrm>
          <a:prstGeom prst="rect">
            <a:avLst/>
          </a:prstGeom>
          <a:noFill/>
        </p:spPr>
        <p:txBody>
          <a:bodyPr wrap="square" rtlCol="0">
            <a:spAutoFit/>
          </a:bodyPr>
          <a:lstStyle/>
          <a:p>
            <a:pPr algn="r" fontAlgn="auto">
              <a:spcBef>
                <a:spcPts val="0"/>
              </a:spcBef>
              <a:spcAft>
                <a:spcPts val="0"/>
              </a:spcAft>
            </a:pPr>
            <a:endParaRPr lang="en-US" sz="2400" b="1" dirty="0">
              <a:solidFill>
                <a:prstClr val="black"/>
              </a:solidFill>
              <a:latin typeface="Calibri" pitchFamily="34" charset="0"/>
              <a:cs typeface="Calibri" pitchFamily="34" charset="0"/>
            </a:endParaRPr>
          </a:p>
          <a:p>
            <a:pPr algn="r" fontAlgn="auto">
              <a:spcBef>
                <a:spcPts val="0"/>
              </a:spcBef>
              <a:spcAft>
                <a:spcPts val="0"/>
              </a:spcAft>
            </a:pPr>
            <a:endParaRPr lang="en-US" sz="2400" b="1" dirty="0">
              <a:solidFill>
                <a:prstClr val="black"/>
              </a:solidFill>
              <a:latin typeface="Calibri" pitchFamily="34" charset="0"/>
              <a:cs typeface="Calibri" pitchFamily="34" charset="0"/>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5">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fontAlgn="auto">
                <a:spcBef>
                  <a:spcPts val="0"/>
                </a:spcBef>
                <a:spcAft>
                  <a:spcPts val="0"/>
                </a:spcAft>
              </a:pP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fontAlgn="auto">
                <a:spcBef>
                  <a:spcPts val="0"/>
                </a:spcBef>
                <a:spcAft>
                  <a:spcPts val="0"/>
                </a:spcAft>
              </a:pPr>
              <a:endParaRPr lang="pt-PT" sz="2400" b="1" dirty="0">
                <a:solidFill>
                  <a:srgbClr val="000000"/>
                </a:solidFill>
                <a:latin typeface="Tahoma"/>
              </a:endParaRPr>
            </a:p>
          </p:txBody>
        </p:sp>
      </p:grpSp>
      <p:sp>
        <p:nvSpPr>
          <p:cNvPr id="11" name="TextBox 10"/>
          <p:cNvSpPr txBox="1"/>
          <p:nvPr/>
        </p:nvSpPr>
        <p:spPr>
          <a:xfrm>
            <a:off x="1385900" y="947629"/>
            <a:ext cx="6372200"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HER-2 POSITIVE ABC &amp; BRAIN METASTASES</a:t>
            </a:r>
          </a:p>
        </p:txBody>
      </p:sp>
      <p:sp>
        <p:nvSpPr>
          <p:cNvPr id="13" name="Rectangle 12">
            <a:extLst>
              <a:ext uri="{FF2B5EF4-FFF2-40B4-BE49-F238E27FC236}">
                <a16:creationId xmlns:a16="http://schemas.microsoft.com/office/drawing/2014/main" id="{84FC0713-1117-4BF9-BC9D-5D730CA892F9}"/>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9D79AB28-521B-43E6-9CB4-A983EAD934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574128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PQuestion"/>
          <p:cNvSpPr txBox="1">
            <a:spLocks/>
          </p:cNvSpPr>
          <p:nvPr/>
        </p:nvSpPr>
        <p:spPr bwMode="auto">
          <a:xfrm>
            <a:off x="132904" y="2348880"/>
            <a:ext cx="9011096"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In patients with HER2 positive ABC who develop brain metastases with stable extracranial disease, systemic therapy </a:t>
            </a:r>
            <a:r>
              <a:rPr kumimoji="0" lang="en-US" sz="2300" b="1" i="0" u="sng" strike="noStrike" kern="0" cap="none" spc="0" normalizeH="0" baseline="0" noProof="0" dirty="0">
                <a:ln>
                  <a:noFill/>
                </a:ln>
                <a:solidFill>
                  <a:prstClr val="black"/>
                </a:solidFill>
                <a:effectLst/>
                <a:uLnTx/>
                <a:uFillTx/>
                <a:latin typeface="Calibri" pitchFamily="34" charset="0"/>
                <a:ea typeface="+mj-ea"/>
                <a:cs typeface="Calibri" pitchFamily="34" charset="0"/>
              </a:rPr>
              <a:t>should not</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 be changed.</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300" kern="0" dirty="0">
              <a:solidFill>
                <a:prstClr val="black"/>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I/D) (95%)</a:t>
            </a: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p:txBody>
      </p:sp>
      <p:sp>
        <p:nvSpPr>
          <p:cNvPr id="28" name="TextBox 27"/>
          <p:cNvSpPr txBox="1"/>
          <p:nvPr/>
        </p:nvSpPr>
        <p:spPr>
          <a:xfrm>
            <a:off x="1331640" y="1124744"/>
            <a:ext cx="63722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 ABC &amp; BRAIN METASTASES</a:t>
            </a:r>
          </a:p>
        </p:txBody>
      </p:sp>
      <p:sp>
        <p:nvSpPr>
          <p:cNvPr id="6" name="Rectangle 5">
            <a:extLst>
              <a:ext uri="{FF2B5EF4-FFF2-40B4-BE49-F238E27FC236}">
                <a16:creationId xmlns:a16="http://schemas.microsoft.com/office/drawing/2014/main" id="{5262C729-9EB6-40F9-B3BF-8E653EF451A6}"/>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7CCB4A0F-9534-4698-8E91-1B2925ED7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627908123"/>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PQuestion"/>
          <p:cNvSpPr txBox="1">
            <a:spLocks/>
          </p:cNvSpPr>
          <p:nvPr/>
        </p:nvSpPr>
        <p:spPr bwMode="auto">
          <a:xfrm>
            <a:off x="112399" y="1700808"/>
            <a:ext cx="9011096"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For patients with HER2 positive ABC where brain metastases are the only site of recurrence, the addition of CT to local therapy is not known to alter the course of the disease and is </a:t>
            </a:r>
            <a:r>
              <a:rPr kumimoji="0" lang="en-US" sz="2300" b="1" i="0" u="sng" strike="noStrike" kern="0" cap="none" spc="0" normalizeH="0" baseline="0" noProof="0" dirty="0">
                <a:ln>
                  <a:noFill/>
                </a:ln>
                <a:solidFill>
                  <a:prstClr val="black"/>
                </a:solidFill>
                <a:effectLst/>
                <a:uLnTx/>
                <a:uFillTx/>
                <a:latin typeface="Calibri" pitchFamily="34" charset="0"/>
                <a:ea typeface="+mj-ea"/>
                <a:cs typeface="Calibri" pitchFamily="34" charset="0"/>
              </a:rPr>
              <a:t>not recommended</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 </a:t>
            </a:r>
          </a:p>
          <a:p>
            <a:pPr algn="l">
              <a:defRPr/>
            </a:pPr>
            <a:r>
              <a:rPr lang="en-US" sz="2300" kern="0" dirty="0">
                <a:solidFill>
                  <a:srgbClr val="0070C0"/>
                </a:solidFill>
              </a:rPr>
              <a:t>(</a:t>
            </a:r>
            <a:r>
              <a:rPr lang="en-US" sz="2300" kern="0" dirty="0" err="1">
                <a:solidFill>
                  <a:srgbClr val="0070C0"/>
                </a:solidFill>
              </a:rPr>
              <a:t>LoE</a:t>
            </a:r>
            <a:r>
              <a:rPr lang="en-US" sz="2300" kern="0" dirty="0">
                <a:solidFill>
                  <a:srgbClr val="0070C0"/>
                </a:solidFill>
              </a:rPr>
              <a:t>/</a:t>
            </a:r>
            <a:r>
              <a:rPr lang="en-US" sz="2300" kern="0" dirty="0" err="1">
                <a:solidFill>
                  <a:srgbClr val="0070C0"/>
                </a:solidFill>
              </a:rPr>
              <a:t>GoR</a:t>
            </a:r>
            <a:r>
              <a:rPr lang="en-US" sz="2300" kern="0" dirty="0">
                <a:solidFill>
                  <a:srgbClr val="0070C0"/>
                </a:solidFill>
              </a:rPr>
              <a:t>: I/D) (83%)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It is recommended to re-start the anti-HER2 therapy (trastuzumab) if this had been stopped.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I/B)</a:t>
            </a:r>
            <a:r>
              <a:rPr lang="en-US" sz="2300" kern="0" dirty="0">
                <a:solidFill>
                  <a:srgbClr val="0070C0"/>
                </a:solidFill>
              </a:rPr>
              <a:t> (83%)</a:t>
            </a:r>
            <a:endParaRPr kumimoji="0" lang="en-US" sz="2300" b="1" i="0" u="none" strike="noStrike" kern="0" cap="none" spc="0" normalizeH="0" baseline="0" noProof="0" dirty="0">
              <a:ln>
                <a:noFill/>
              </a:ln>
              <a:solidFill>
                <a:srgbClr val="0070C0"/>
              </a:solidFill>
              <a:effectLst/>
              <a:uLnTx/>
              <a:uFillTx/>
            </a:endParaRPr>
          </a:p>
        </p:txBody>
      </p:sp>
      <p:sp>
        <p:nvSpPr>
          <p:cNvPr id="28" name="TextBox 27"/>
          <p:cNvSpPr txBox="1"/>
          <p:nvPr/>
        </p:nvSpPr>
        <p:spPr>
          <a:xfrm>
            <a:off x="1547664" y="836712"/>
            <a:ext cx="63722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 ABC &amp; BRAIN METASTASES</a:t>
            </a:r>
          </a:p>
        </p:txBody>
      </p:sp>
      <p:sp>
        <p:nvSpPr>
          <p:cNvPr id="6" name="Rectangle 5">
            <a:extLst>
              <a:ext uri="{FF2B5EF4-FFF2-40B4-BE49-F238E27FC236}">
                <a16:creationId xmlns:a16="http://schemas.microsoft.com/office/drawing/2014/main" id="{D20DCD83-C666-4CE3-9715-0E4498128F8C}"/>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17B351E8-ECB3-4B8B-8874-259F8D597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4017936807"/>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PQuestion"/>
          <p:cNvSpPr txBox="1">
            <a:spLocks/>
          </p:cNvSpPr>
          <p:nvPr/>
        </p:nvSpPr>
        <p:spPr bwMode="auto">
          <a:xfrm>
            <a:off x="66452" y="2132856"/>
            <a:ext cx="901109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For patients with HER2 positive ABC with progressive brain metastases as the </a:t>
            </a:r>
            <a:r>
              <a:rPr kumimoji="0" lang="en-US" sz="2300" b="1" i="0" u="none" strike="noStrike" kern="0" cap="none" spc="0" normalizeH="0" baseline="0" noProof="0" dirty="0">
                <a:ln>
                  <a:noFill/>
                </a:ln>
                <a:solidFill>
                  <a:schemeClr val="tx1"/>
                </a:solidFill>
                <a:effectLst/>
                <a:uLnTx/>
                <a:uFillTx/>
                <a:latin typeface="Calibri" pitchFamily="34" charset="0"/>
                <a:ea typeface="+mj-ea"/>
                <a:cs typeface="Calibri" pitchFamily="34" charset="0"/>
              </a:rPr>
              <a:t>predominant site of disease burden</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 if no further relevant local therapy options are available, a change in systemic therapy is a reasonable option, preferably in clinical trials.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anose="020F0502020204030204"/>
                <a:ea typeface="+mj-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a:ln>
                  <a:noFill/>
                </a:ln>
                <a:solidFill>
                  <a:srgbClr val="0070C0"/>
                </a:solidFill>
                <a:effectLst/>
                <a:uLnTx/>
                <a:uFillTx/>
                <a:latin typeface="Calibri" panose="020F0502020204030204"/>
                <a:ea typeface="+mj-ea"/>
                <a:cs typeface="Arial" pitchFamily="34" charset="0"/>
              </a:rPr>
              <a:t> III/A) (85%)</a:t>
            </a:r>
          </a:p>
        </p:txBody>
      </p:sp>
      <p:sp>
        <p:nvSpPr>
          <p:cNvPr id="6" name="TextBox 5">
            <a:extLst>
              <a:ext uri="{FF2B5EF4-FFF2-40B4-BE49-F238E27FC236}">
                <a16:creationId xmlns:a16="http://schemas.microsoft.com/office/drawing/2014/main" id="{0C04F0A3-0E6C-48B5-83CC-A47CE8604F4F}"/>
              </a:ext>
            </a:extLst>
          </p:cNvPr>
          <p:cNvSpPr txBox="1"/>
          <p:nvPr/>
        </p:nvSpPr>
        <p:spPr>
          <a:xfrm>
            <a:off x="1331640" y="908720"/>
            <a:ext cx="63722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 ABC &amp; BRAIN METASTASES</a:t>
            </a:r>
          </a:p>
        </p:txBody>
      </p:sp>
      <p:sp>
        <p:nvSpPr>
          <p:cNvPr id="5" name="Rectangle 4">
            <a:extLst>
              <a:ext uri="{FF2B5EF4-FFF2-40B4-BE49-F238E27FC236}">
                <a16:creationId xmlns:a16="http://schemas.microsoft.com/office/drawing/2014/main" id="{F585CDDB-C0F6-4CA3-8BB0-16F7474D3F4B}"/>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4D7807B6-C312-482F-9B99-13F620698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146831622"/>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PQuestion"/>
          <p:cNvSpPr txBox="1">
            <a:spLocks/>
          </p:cNvSpPr>
          <p:nvPr/>
        </p:nvSpPr>
        <p:spPr bwMode="auto">
          <a:xfrm>
            <a:off x="132904" y="1412776"/>
            <a:ext cx="9011096"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Radio-necrosis after stereotactic radiotherapy for brain metastases is an uncommon complication that may occur especially with longer survival and follow-up, and in particular in cases of re-irradiation.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Differential diagnosis with tumor progression is often difficult.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Treatment of symptomatic patients with a course of high dose steroids is the first treatment of choice.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If no response, bevacizumab may be used, as an option to decrease the surrounding edema, usually at a dose of 7.5 mg/kg every 2 weeks, for a median of four cycles.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Prospective randomized trials are needed to validate further this option.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anose="020F0502020204030204"/>
                <a:ea typeface="+mj-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a:ln>
                  <a:noFill/>
                </a:ln>
                <a:solidFill>
                  <a:srgbClr val="0070C0"/>
                </a:solidFill>
                <a:effectLst/>
                <a:uLnTx/>
                <a:uFillTx/>
                <a:latin typeface="Calibri" panose="020F0502020204030204"/>
                <a:ea typeface="+mj-ea"/>
                <a:cs typeface="Arial" pitchFamily="34" charset="0"/>
              </a:rPr>
              <a:t> III/B) (61%)</a:t>
            </a:r>
          </a:p>
        </p:txBody>
      </p:sp>
      <p:sp>
        <p:nvSpPr>
          <p:cNvPr id="4" name="TextBox 3">
            <a:extLst>
              <a:ext uri="{FF2B5EF4-FFF2-40B4-BE49-F238E27FC236}">
                <a16:creationId xmlns:a16="http://schemas.microsoft.com/office/drawing/2014/main" id="{55D27EC8-077D-4719-BAAC-0F9CCC3DF575}"/>
              </a:ext>
            </a:extLst>
          </p:cNvPr>
          <p:cNvSpPr txBox="1"/>
          <p:nvPr/>
        </p:nvSpPr>
        <p:spPr>
          <a:xfrm>
            <a:off x="1691680" y="227146"/>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BRAIN METASTASES</a:t>
            </a:r>
          </a:p>
        </p:txBody>
      </p:sp>
      <p:sp>
        <p:nvSpPr>
          <p:cNvPr id="5" name="Rectangle 4">
            <a:extLst>
              <a:ext uri="{FF2B5EF4-FFF2-40B4-BE49-F238E27FC236}">
                <a16:creationId xmlns:a16="http://schemas.microsoft.com/office/drawing/2014/main" id="{1DC25482-70D5-4B2B-B35B-1085D3F07A32}"/>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DF81DC31-7EEA-4B97-91FF-CD4D81BC01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015184363"/>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99103" y="908720"/>
            <a:ext cx="8945794" cy="5688631"/>
          </a:xfrm>
          <a:prstGeom prst="rect">
            <a:avLst/>
          </a:prstGeom>
          <a:noFill/>
        </p:spPr>
        <p:txBody>
          <a:bodyPr wrap="square" lIns="36000" tIns="36000" rIns="36000" bIns="36000" rtlCol="0" anchor="ctr" anchorCtr="0">
            <a:noAutofit/>
          </a:bodyPr>
          <a:lstStyle/>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kumimoji="0" lang="en-US" sz="2200" b="1" i="0" u="none" strike="noStrike" kern="1200" cap="none" spc="0" normalizeH="0" baseline="0" noProof="0" dirty="0">
                <a:ln>
                  <a:noFill/>
                </a:ln>
                <a:solidFill>
                  <a:srgbClr val="000000"/>
                </a:solidFill>
                <a:effectLst/>
                <a:uLnTx/>
                <a:uFillTx/>
                <a:latin typeface="Calibri" charset="0"/>
                <a:ea typeface="+mn-ea"/>
                <a:cs typeface="Arial" pitchFamily="34" charset="0"/>
              </a:rPr>
              <a:t>There is no accepted standard of care for breast cancer LMD.</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kumimoji="0" lang="en-US" sz="2200" b="1" i="0" u="none" strike="noStrike" kern="1200" cap="none" spc="0" normalizeH="0" baseline="0" noProof="0" dirty="0">
                <a:ln>
                  <a:noFill/>
                </a:ln>
                <a:solidFill>
                  <a:srgbClr val="000000"/>
                </a:solidFill>
                <a:effectLst/>
                <a:uLnTx/>
                <a:uFillTx/>
                <a:latin typeface="Calibri" charset="0"/>
                <a:ea typeface="+mn-ea"/>
                <a:cs typeface="Arial" pitchFamily="34" charset="0"/>
              </a:rPr>
              <a:t>The choice of treatment (radiotherapy, intra-CSF therapy, systemic therapy, supportive care) should consider prognostic evaluation and multidisciplinary discussion. </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 Expert Opinion) (95%)</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kumimoji="0" lang="en-US" sz="2200" b="1" i="0" u="none" strike="noStrike" kern="1200" cap="none" spc="0" normalizeH="0" baseline="0" noProof="0" dirty="0">
                <a:ln>
                  <a:noFill/>
                </a:ln>
                <a:solidFill>
                  <a:srgbClr val="000000"/>
                </a:solidFill>
                <a:effectLst/>
                <a:uLnTx/>
                <a:uFillTx/>
                <a:latin typeface="Calibri"/>
                <a:ea typeface="+mn-ea"/>
                <a:cs typeface="Arial" pitchFamily="34" charset="0"/>
              </a:rPr>
              <a:t>Focal RT should be considered for circumscribed, notably symptomatic lesions. </a:t>
            </a:r>
            <a:r>
              <a:rPr kumimoji="0" lang="en-US" sz="2200" b="1" i="0" u="none" strike="noStrike" kern="1200" cap="none" spc="0" normalizeH="0" baseline="0" noProof="0" dirty="0">
                <a:ln>
                  <a:noFill/>
                </a:ln>
                <a:solidFill>
                  <a:srgbClr val="000000"/>
                </a:solidFill>
                <a:effectLst/>
                <a:uLnTx/>
                <a:uFillTx/>
                <a:latin typeface="Calibri"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 Expert Opinion) (95%)</a:t>
            </a:r>
          </a:p>
          <a:p>
            <a:pPr marL="342900" marR="0" lvl="0" indent="-342900" algn="l" defTabSz="457200" rtl="0" eaLnBrk="1" fontAlgn="auto" latinLnBrk="0" hangingPunct="1">
              <a:lnSpc>
                <a:spcPct val="100000"/>
              </a:lnSpc>
              <a:spcBef>
                <a:spcPts val="600"/>
              </a:spcBef>
              <a:spcAft>
                <a:spcPts val="600"/>
              </a:spcAft>
              <a:buClr>
                <a:srgbClr val="3366FF"/>
              </a:buClr>
              <a:buSzTx/>
              <a:buFont typeface="Arial"/>
              <a:buChar char="•"/>
              <a:tabLst/>
              <a:defRPr/>
            </a:pPr>
            <a:r>
              <a:rPr kumimoji="0" lang="en-US" sz="2200" b="1" i="0" u="none" strike="noStrike" kern="1200" cap="none" spc="0" normalizeH="0" baseline="0" noProof="0" dirty="0">
                <a:ln>
                  <a:noFill/>
                </a:ln>
                <a:solidFill>
                  <a:srgbClr val="000000"/>
                </a:solidFill>
                <a:effectLst/>
                <a:uLnTx/>
                <a:uFillTx/>
                <a:latin typeface="Calibri"/>
                <a:ea typeface="+mn-ea"/>
                <a:cs typeface="Arial" pitchFamily="34" charset="0"/>
              </a:rPr>
              <a:t>WBRT can be considered for extensive nodular or symptomatic linear LMD. </a:t>
            </a:r>
            <a:r>
              <a:rPr kumimoji="0" lang="en-US" sz="2200" b="1" i="0" u="none" strike="noStrike" kern="1200" cap="none" spc="0" normalizeH="0" baseline="0" noProof="0" dirty="0">
                <a:ln>
                  <a:noFill/>
                </a:ln>
                <a:solidFill>
                  <a:srgbClr val="000000"/>
                </a:solidFill>
                <a:effectLst/>
                <a:uLnTx/>
                <a:uFillTx/>
                <a:latin typeface="Calibri"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 Expert Opinion) (95%)</a:t>
            </a:r>
          </a:p>
          <a:p>
            <a:pPr marL="342900" marR="0" lvl="0" indent="-342900" algn="l" defTabSz="914400" rtl="0" eaLnBrk="1" fontAlgn="auto" latinLnBrk="0" hangingPunct="1">
              <a:lnSpc>
                <a:spcPct val="100000"/>
              </a:lnSpc>
              <a:spcBef>
                <a:spcPts val="600"/>
              </a:spcBef>
              <a:spcAft>
                <a:spcPts val="600"/>
              </a:spcAft>
              <a:buClr>
                <a:srgbClr val="3366FF"/>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0000"/>
                </a:solidFill>
                <a:effectLst/>
                <a:uLnTx/>
                <a:uFillTx/>
                <a:latin typeface="Calibri" charset="0"/>
                <a:ea typeface="+mn-ea"/>
                <a:cs typeface="Arial" pitchFamily="34" charset="0"/>
              </a:rPr>
              <a:t>Addition of intra-thecal to systemic therapy has no OS and QoL advantage and no clinically meaningful effect on CSF-progression. </a:t>
            </a:r>
            <a:r>
              <a:rPr kumimoji="0" lang="en-US" sz="2200" b="1" i="0" u="none" strike="noStrike" kern="1200" cap="none" spc="0" normalizeH="0" baseline="0" noProof="0" dirty="0">
                <a:ln>
                  <a:noFill/>
                </a:ln>
                <a:solidFill>
                  <a:srgbClr val="0070C0"/>
                </a:solidFill>
                <a:effectLst/>
                <a:uLnTx/>
                <a:uFillTx/>
                <a:latin typeface="Calibri"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charset="0"/>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charset="0"/>
                <a:ea typeface="+mn-ea"/>
                <a:cs typeface="Arial" pitchFamily="34" charset="0"/>
              </a:rPr>
              <a:t>GoR</a:t>
            </a:r>
            <a:r>
              <a:rPr kumimoji="0" lang="en-US" sz="2200" b="1" i="0" u="none" strike="noStrike" kern="1200" cap="none" spc="0" normalizeH="0" baseline="0" noProof="0" dirty="0">
                <a:ln>
                  <a:noFill/>
                </a:ln>
                <a:solidFill>
                  <a:srgbClr val="0070C0"/>
                </a:solidFill>
                <a:effectLst/>
                <a:uLnTx/>
                <a:uFillTx/>
                <a:latin typeface="Calibri" charset="0"/>
                <a:ea typeface="+mn-ea"/>
                <a:cs typeface="Arial" pitchFamily="34" charset="0"/>
              </a:rPr>
              <a:t>: II/D) </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(95%)</a:t>
            </a:r>
            <a:endParaRPr kumimoji="0" lang="en-US" sz="2200" b="1" i="0" u="none" strike="noStrike" kern="1200" cap="none" spc="0" normalizeH="0" baseline="0" noProof="0" dirty="0">
              <a:ln>
                <a:noFill/>
              </a:ln>
              <a:solidFill>
                <a:srgbClr val="0070C0"/>
              </a:solidFill>
              <a:effectLst/>
              <a:uLnTx/>
              <a:uFillTx/>
              <a:latin typeface="Calibri" charset="0"/>
              <a:ea typeface="+mn-ea"/>
              <a:cs typeface="Arial" pitchFamily="34" charset="0"/>
            </a:endParaRPr>
          </a:p>
          <a:p>
            <a:pPr marL="342900" marR="0" lvl="0" indent="-342900" algn="l" defTabSz="914400" rtl="0" eaLnBrk="1" fontAlgn="auto" latinLnBrk="0" hangingPunct="1">
              <a:lnSpc>
                <a:spcPct val="100000"/>
              </a:lnSpc>
              <a:spcBef>
                <a:spcPts val="600"/>
              </a:spcBef>
              <a:spcAft>
                <a:spcPts val="600"/>
              </a:spcAft>
              <a:buClr>
                <a:srgbClr val="3366FF"/>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0000"/>
                </a:solidFill>
                <a:effectLst/>
                <a:uLnTx/>
                <a:uFillTx/>
                <a:latin typeface="Calibri" charset="0"/>
                <a:ea typeface="+mn-ea"/>
                <a:cs typeface="Arial" pitchFamily="34" charset="0"/>
              </a:rPr>
              <a:t>Intra-thecal therapy can be considered if systemic disease is stable and there is normal CSF flow, when there is evidence of malignant cells in the CSF (Type I LMD). Significant toxicity may occur. </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200" b="1" i="0" u="none" strike="noStrike" kern="1200" cap="none" spc="0" normalizeH="0" baseline="0" noProof="0" dirty="0">
                <a:ln>
                  <a:noFill/>
                </a:ln>
                <a:solidFill>
                  <a:srgbClr val="0070C0"/>
                </a:solidFill>
                <a:effectLst/>
                <a:uLnTx/>
                <a:uFillTx/>
                <a:latin typeface="Calibri"/>
                <a:ea typeface="+mn-ea"/>
                <a:cs typeface="Arial" pitchFamily="34" charset="0"/>
              </a:rPr>
              <a:t>: Expert Opinion) (95%)</a:t>
            </a: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260648"/>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LEPTOMENINGEAL DISEASE (LMD)</a:t>
            </a:r>
          </a:p>
        </p:txBody>
      </p:sp>
    </p:spTree>
    <p:custDataLst>
      <p:tags r:id="rId1"/>
    </p:custDataLst>
    <p:extLst>
      <p:ext uri="{BB962C8B-B14F-4D97-AF65-F5344CB8AC3E}">
        <p14:creationId xmlns:p14="http://schemas.microsoft.com/office/powerpoint/2010/main" val="2903768207"/>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3742" y="764704"/>
            <a:ext cx="9011096" cy="5847755"/>
          </a:xfrm>
        </p:spPr>
        <p:txBody>
          <a:bodyPr anchor="ctr"/>
          <a:lstStyle/>
          <a:p>
            <a:pPr algn="l"/>
            <a:r>
              <a:rPr lang="en-US" sz="2200" dirty="0">
                <a:solidFill>
                  <a:schemeClr val="tx1"/>
                </a:solidFill>
              </a:rPr>
              <a:t>Prospective randomized clinical trials of local therapy for breast cancer liver metastases are urgently needed, since available evidence comes only from series in highly selected patients. </a:t>
            </a:r>
            <a:br>
              <a:rPr lang="en-US" sz="2200" dirty="0">
                <a:solidFill>
                  <a:schemeClr val="tx1"/>
                </a:solidFill>
              </a:rPr>
            </a:br>
            <a:br>
              <a:rPr lang="en-US" sz="2200" dirty="0">
                <a:solidFill>
                  <a:schemeClr val="tx1"/>
                </a:solidFill>
              </a:rPr>
            </a:br>
            <a:r>
              <a:rPr lang="en-US" sz="2200" dirty="0">
                <a:solidFill>
                  <a:schemeClr val="tx1"/>
                </a:solidFill>
              </a:rPr>
              <a:t>Since there are no randomized data supporting the effect of local therapy on survival, every patient must be informed of this when discussing a potential local therapy technique. </a:t>
            </a:r>
            <a:br>
              <a:rPr lang="en-US" sz="2200" dirty="0">
                <a:solidFill>
                  <a:schemeClr val="tx1"/>
                </a:solidFill>
              </a:rPr>
            </a:br>
            <a:br>
              <a:rPr lang="en-US" sz="2200" dirty="0">
                <a:solidFill>
                  <a:schemeClr val="tx1"/>
                </a:solidFill>
              </a:rPr>
            </a:br>
            <a:r>
              <a:rPr lang="en-US" sz="2200" dirty="0">
                <a:solidFill>
                  <a:schemeClr val="tx1"/>
                </a:solidFill>
              </a:rPr>
              <a:t>Local therapy should only be proposed in very selected cases</a:t>
            </a:r>
            <a:r>
              <a:rPr lang="pl-PL" sz="2200" dirty="0">
                <a:solidFill>
                  <a:schemeClr val="tx1"/>
                </a:solidFill>
              </a:rPr>
              <a:t> </a:t>
            </a:r>
            <a:r>
              <a:rPr lang="en-US" sz="2200" dirty="0">
                <a:solidFill>
                  <a:schemeClr val="tx1"/>
                </a:solidFill>
              </a:rPr>
              <a:t>of </a:t>
            </a:r>
            <a:r>
              <a:rPr lang="pl-PL" sz="2200" dirty="0">
                <a:solidFill>
                  <a:schemeClr val="tx1"/>
                </a:solidFill>
              </a:rPr>
              <a:t>good performance status</a:t>
            </a:r>
            <a:r>
              <a:rPr lang="en-US" sz="2200" dirty="0">
                <a:solidFill>
                  <a:schemeClr val="tx1"/>
                </a:solidFill>
              </a:rPr>
              <a:t>, </a:t>
            </a:r>
            <a:r>
              <a:rPr lang="pl-PL" sz="2200" dirty="0">
                <a:solidFill>
                  <a:schemeClr val="tx1"/>
                </a:solidFill>
              </a:rPr>
              <a:t>with limited liver involvement</a:t>
            </a:r>
            <a:r>
              <a:rPr lang="en-US" sz="2200" dirty="0">
                <a:solidFill>
                  <a:schemeClr val="tx1"/>
                </a:solidFill>
              </a:rPr>
              <a:t>, no extra-hepatic lesions, after adequate systemic therapy has demonstrated control of the disease.</a:t>
            </a:r>
            <a:br>
              <a:rPr lang="en-US" sz="2200" dirty="0">
                <a:solidFill>
                  <a:schemeClr val="tx1"/>
                </a:solidFill>
              </a:rPr>
            </a:br>
            <a:br>
              <a:rPr lang="en-US" sz="2200" dirty="0">
                <a:solidFill>
                  <a:schemeClr val="tx1"/>
                </a:solidFill>
              </a:rPr>
            </a:br>
            <a:r>
              <a:rPr lang="en-US" sz="2200" dirty="0">
                <a:solidFill>
                  <a:schemeClr val="tx1"/>
                </a:solidFill>
              </a:rPr>
              <a:t>Currently, there are no data to select the best technique for the individual patient (surgery, stereotactic RT, intra-hepatic CT…). </a:t>
            </a:r>
            <a:br>
              <a:rPr lang="en-US" sz="2200" dirty="0">
                <a:solidFill>
                  <a:schemeClr val="tx1"/>
                </a:solidFill>
              </a:rPr>
            </a:br>
            <a:br>
              <a:rPr lang="en-US" sz="2200" dirty="0">
                <a:solidFill>
                  <a:schemeClr val="tx1"/>
                </a:solidFill>
              </a:rPr>
            </a:br>
            <a:r>
              <a:rPr lang="en-US" sz="2200" dirty="0">
                <a:solidFill>
                  <a:srgbClr val="0070C0"/>
                </a:solidFill>
              </a:rPr>
              <a:t>(</a:t>
            </a:r>
            <a:r>
              <a:rPr lang="en-US" sz="2200" dirty="0" err="1">
                <a:solidFill>
                  <a:srgbClr val="0070C0"/>
                </a:solidFill>
              </a:rPr>
              <a:t>LoE</a:t>
            </a:r>
            <a:r>
              <a:rPr lang="en-US" sz="2200" dirty="0">
                <a:solidFill>
                  <a:srgbClr val="0070C0"/>
                </a:solidFill>
              </a:rPr>
              <a:t>/</a:t>
            </a:r>
            <a:r>
              <a:rPr lang="en-US" sz="2200" dirty="0" err="1">
                <a:solidFill>
                  <a:srgbClr val="0070C0"/>
                </a:solidFill>
              </a:rPr>
              <a:t>GoR</a:t>
            </a:r>
            <a:r>
              <a:rPr lang="en-US" sz="2200" dirty="0">
                <a:solidFill>
                  <a:srgbClr val="0070C0"/>
                </a:solidFill>
              </a:rPr>
              <a:t>:  Expert opinion/C) (83%)</a:t>
            </a:r>
            <a:endParaRPr lang="en-US" sz="22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TextBox 8"/>
          <p:cNvSpPr txBox="1"/>
          <p:nvPr/>
        </p:nvSpPr>
        <p:spPr>
          <a:xfrm>
            <a:off x="2915816" y="87015"/>
            <a:ext cx="3312368"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LIVER METASTASES</a:t>
            </a:r>
          </a:p>
        </p:txBody>
      </p:sp>
      <p:sp>
        <p:nvSpPr>
          <p:cNvPr id="11" name="Rectangle 10">
            <a:extLst>
              <a:ext uri="{FF2B5EF4-FFF2-40B4-BE49-F238E27FC236}">
                <a16:creationId xmlns:a16="http://schemas.microsoft.com/office/drawing/2014/main" id="{B22B7A68-C4EE-493E-9773-E262AE3D7C42}"/>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B652D562-8268-4898-A174-DB98F7D21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1052736"/>
            <a:ext cx="9011096" cy="5416868"/>
          </a:xfrm>
        </p:spPr>
        <p:txBody>
          <a:bodyPr anchor="ctr"/>
          <a:lstStyle/>
          <a:p>
            <a:pPr algn="l"/>
            <a:r>
              <a:rPr lang="en-US" sz="2300" dirty="0">
                <a:solidFill>
                  <a:schemeClr val="tx1"/>
                </a:solidFill>
              </a:rPr>
              <a:t>Malignant pleural effusions require systemic treatment with/without local management. </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III/A) (86%)</a:t>
            </a:r>
            <a:br>
              <a:rPr lang="en-US" sz="2300" dirty="0">
                <a:solidFill>
                  <a:schemeClr val="tx1"/>
                </a:solidFill>
              </a:rPr>
            </a:br>
            <a:br>
              <a:rPr lang="en-US" sz="800" dirty="0">
                <a:solidFill>
                  <a:schemeClr val="tx1"/>
                </a:solidFill>
              </a:rPr>
            </a:br>
            <a:r>
              <a:rPr lang="en-US" sz="2300" dirty="0">
                <a:solidFill>
                  <a:schemeClr val="tx1"/>
                </a:solidFill>
              </a:rPr>
              <a:t>Thoracentesis for diagnosis should be performed if it is likely that this will change clinical management. False negative results are common.</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III/B) (86%)</a:t>
            </a:r>
            <a:br>
              <a:rPr lang="en-US" sz="2300" dirty="0">
                <a:solidFill>
                  <a:schemeClr val="tx1"/>
                </a:solidFill>
              </a:rPr>
            </a:br>
            <a:br>
              <a:rPr lang="en-US" sz="800" dirty="0">
                <a:solidFill>
                  <a:schemeClr val="tx1"/>
                </a:solidFill>
              </a:rPr>
            </a:br>
            <a:r>
              <a:rPr lang="en-US" sz="2300" dirty="0">
                <a:solidFill>
                  <a:schemeClr val="tx1"/>
                </a:solidFill>
              </a:rPr>
              <a:t>Drainage is recommended in patients with symptomatic, clinically significant pleural effusion.</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III/A) (86%)</a:t>
            </a:r>
            <a:br>
              <a:rPr lang="en-US" sz="2300" dirty="0">
                <a:solidFill>
                  <a:schemeClr val="tx1"/>
                </a:solidFill>
              </a:rPr>
            </a:br>
            <a:br>
              <a:rPr lang="en-US" sz="800" dirty="0">
                <a:solidFill>
                  <a:schemeClr val="tx1"/>
                </a:solidFill>
              </a:rPr>
            </a:br>
            <a:r>
              <a:rPr lang="en-US" sz="2300" dirty="0">
                <a:solidFill>
                  <a:schemeClr val="tx1"/>
                </a:solidFill>
              </a:rPr>
              <a:t>Use of an intrapleural catheter or intrapleural administration of talc or drugs (e.g. bleomycin, biological response modifiers) can be helpful.</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III/B) (86%)</a:t>
            </a:r>
            <a:br>
              <a:rPr lang="en-US" sz="2300" dirty="0">
                <a:solidFill>
                  <a:schemeClr val="tx1"/>
                </a:solidFill>
              </a:rPr>
            </a:br>
            <a:br>
              <a:rPr lang="en-US" sz="2300" dirty="0">
                <a:solidFill>
                  <a:schemeClr val="tx1"/>
                </a:solidFill>
              </a:rPr>
            </a:br>
            <a:r>
              <a:rPr lang="en-US" sz="2300" dirty="0">
                <a:solidFill>
                  <a:schemeClr val="tx1"/>
                </a:solidFill>
              </a:rPr>
              <a:t>Clinical trials evaluating the best technique are needed.</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TextBox 8"/>
          <p:cNvSpPr txBox="1"/>
          <p:nvPr/>
        </p:nvSpPr>
        <p:spPr>
          <a:xfrm>
            <a:off x="899592" y="476672"/>
            <a:ext cx="687625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MALIGNANT PLEURAL  EFFUSIONS</a:t>
            </a:r>
          </a:p>
        </p:txBody>
      </p:sp>
      <p:sp>
        <p:nvSpPr>
          <p:cNvPr id="11" name="Rectangle 10">
            <a:extLst>
              <a:ext uri="{FF2B5EF4-FFF2-40B4-BE49-F238E27FC236}">
                <a16:creationId xmlns:a16="http://schemas.microsoft.com/office/drawing/2014/main" id="{49CEF215-2D80-45E2-90D0-93F8D092BD5F}"/>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2F9987DA-6F9C-44A7-9FE3-146E12D38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7408" y="2215024"/>
            <a:ext cx="9011096" cy="1862048"/>
          </a:xfrm>
        </p:spPr>
        <p:txBody>
          <a:bodyPr anchor="ctr"/>
          <a:lstStyle/>
          <a:p>
            <a:pPr algn="l"/>
            <a:r>
              <a:rPr lang="en-US" sz="2300" dirty="0">
                <a:solidFill>
                  <a:schemeClr val="tx1"/>
                </a:solidFill>
              </a:rPr>
              <a:t>Due to the high risk of concomitant distant metastases, patients with chest wall or regional (nodal) recurrence should undergo full restaging, including assessment of chest, abdomen and bone.</a:t>
            </a:r>
            <a:br>
              <a:rPr lang="en-US" sz="2300" dirty="0">
                <a:solidFill>
                  <a:schemeClr val="tx1"/>
                </a:solidFill>
              </a:rPr>
            </a:br>
            <a:br>
              <a:rPr lang="en-US" sz="2300" dirty="0">
                <a:solidFill>
                  <a:schemeClr val="tx1"/>
                </a:solidFill>
              </a:rPr>
            </a:br>
            <a:r>
              <a:rPr lang="en-US" sz="2300" dirty="0">
                <a:solidFill>
                  <a:srgbClr val="0070C0"/>
                </a:solidFill>
              </a:rPr>
              <a:t> (</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(100%)</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3" name="TextBox 8"/>
          <p:cNvSpPr txBox="1"/>
          <p:nvPr/>
        </p:nvSpPr>
        <p:spPr>
          <a:xfrm>
            <a:off x="1043608" y="992194"/>
            <a:ext cx="7272808"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CHEST WALL AND REGIONAL (NODAL) RECURRENCES</a:t>
            </a:r>
          </a:p>
        </p:txBody>
      </p:sp>
      <p:sp>
        <p:nvSpPr>
          <p:cNvPr id="10" name="Rectangle 9">
            <a:extLst>
              <a:ext uri="{FF2B5EF4-FFF2-40B4-BE49-F238E27FC236}">
                <a16:creationId xmlns:a16="http://schemas.microsoft.com/office/drawing/2014/main" id="{BF9898C9-6B93-4BBA-8A4F-C32E6205FFC7}"/>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704BC17D-EA7F-4D2C-B608-B3F6DA0EC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2072" y="1484784"/>
            <a:ext cx="9011096" cy="2477601"/>
          </a:xfrm>
        </p:spPr>
        <p:txBody>
          <a:bodyPr anchor="ctr"/>
          <a:lstStyle/>
          <a:p>
            <a:pPr algn="l"/>
            <a:r>
              <a:rPr lang="en-US" sz="2300" dirty="0"/>
              <a:t>The management of ABC is complex and, therefore, involvement of all appropriate specialties in a </a:t>
            </a:r>
            <a:r>
              <a:rPr lang="en-US" sz="2300" dirty="0">
                <a:solidFill>
                  <a:srgbClr val="FF9900"/>
                </a:solidFill>
              </a:rPr>
              <a:t>multidisciplinary team </a:t>
            </a:r>
            <a:r>
              <a:rPr lang="en-US" sz="2000" dirty="0"/>
              <a:t>(including but not restricted to medical, radiation, surgical oncologists, imaging experts, pathologists, gynecologists, psycho-oncologists, social workers, nurses and palliative care specialists)</a:t>
            </a:r>
            <a:r>
              <a:rPr lang="en-US" sz="2300" dirty="0"/>
              <a:t>, is crucial.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(100%)</a:t>
            </a:r>
            <a:endParaRPr lang="en-US" sz="2300" dirty="0">
              <a:solidFill>
                <a:schemeClr val="tx1"/>
              </a:solidFill>
            </a:endParaRPr>
          </a:p>
        </p:txBody>
      </p:sp>
      <p:grpSp>
        <p:nvGrpSpPr>
          <p:cNvPr id="4"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Rectangle 8">
            <a:extLst>
              <a:ext uri="{FF2B5EF4-FFF2-40B4-BE49-F238E27FC236}">
                <a16:creationId xmlns:a16="http://schemas.microsoft.com/office/drawing/2014/main" id="{3DA5BFFF-C486-47B0-9DFE-0E1787159841}"/>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6D2C1E06-0028-48CA-B37C-2CA2A7673F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980853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1132" y="1436148"/>
            <a:ext cx="9011096" cy="3985706"/>
          </a:xfrm>
        </p:spPr>
        <p:txBody>
          <a:bodyPr anchor="ctr"/>
          <a:lstStyle/>
          <a:p>
            <a:pPr algn="l"/>
            <a:r>
              <a:rPr lang="en-US" sz="2300" dirty="0">
                <a:solidFill>
                  <a:schemeClr val="tx1"/>
                </a:solidFill>
              </a:rPr>
              <a:t>Chest wall and regional recurrences should be treated with surgical excision when feasible with limited risk of morbidity. </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II/A) (97%)</a:t>
            </a:r>
            <a:br>
              <a:rPr lang="en-US" sz="2300" dirty="0">
                <a:solidFill>
                  <a:srgbClr val="0070C0"/>
                </a:solidFill>
              </a:rPr>
            </a:br>
            <a:br>
              <a:rPr lang="en-US" sz="2300" dirty="0">
                <a:solidFill>
                  <a:srgbClr val="0070C0"/>
                </a:solidFill>
              </a:rPr>
            </a:br>
            <a:r>
              <a:rPr lang="en-US" sz="2300" dirty="0">
                <a:solidFill>
                  <a:schemeClr val="tx1"/>
                </a:solidFill>
              </a:rPr>
              <a:t>Locoregional radiotherapy is indicated for patients not previously irradiated. </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II/A) (97%)</a:t>
            </a:r>
            <a:br>
              <a:rPr lang="en-US" sz="2300" dirty="0">
                <a:solidFill>
                  <a:srgbClr val="0070C0"/>
                </a:solidFill>
              </a:rPr>
            </a:br>
            <a:br>
              <a:rPr lang="en-US" sz="2300" dirty="0">
                <a:solidFill>
                  <a:schemeClr val="tx1"/>
                </a:solidFill>
              </a:rPr>
            </a:br>
            <a:r>
              <a:rPr lang="en-US" sz="2300" dirty="0">
                <a:solidFill>
                  <a:schemeClr val="tx1"/>
                </a:solidFill>
              </a:rPr>
              <a:t>For patients previously irradiated, re-irradiation of all or part of the chest wall may be considered in selected cases.</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opinion/C) (97%)</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3" name="TextBox 8"/>
          <p:cNvSpPr txBox="1"/>
          <p:nvPr/>
        </p:nvSpPr>
        <p:spPr>
          <a:xfrm>
            <a:off x="1116437" y="764704"/>
            <a:ext cx="7272808"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CHEST WALL AND REGIONAL (NODAL) RECURRENCES</a:t>
            </a:r>
          </a:p>
        </p:txBody>
      </p:sp>
      <p:sp>
        <p:nvSpPr>
          <p:cNvPr id="10" name="Rectangle 9">
            <a:extLst>
              <a:ext uri="{FF2B5EF4-FFF2-40B4-BE49-F238E27FC236}">
                <a16:creationId xmlns:a16="http://schemas.microsoft.com/office/drawing/2014/main" id="{C47FC55D-FA8D-4825-A979-83FB0C7EC0B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5CD5B561-236D-4BC9-B066-E5BD55CE7D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2904" y="987063"/>
            <a:ext cx="9011096" cy="5755422"/>
          </a:xfrm>
        </p:spPr>
        <p:txBody>
          <a:bodyPr anchor="ctr"/>
          <a:lstStyle/>
          <a:p>
            <a:pPr algn="l"/>
            <a:r>
              <a:rPr lang="en-US" sz="2300" dirty="0">
                <a:solidFill>
                  <a:schemeClr val="tx1"/>
                </a:solidFill>
              </a:rPr>
              <a:t>In addition to local therapy (surgery and/or RT), in the absence of distant metastases, the use of systemic therapy (CT, ET and/or anti-HER2 therapy) should be considered. </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I/B) (95%)</a:t>
            </a:r>
            <a:br>
              <a:rPr lang="en-US" sz="2300" dirty="0">
                <a:solidFill>
                  <a:srgbClr val="0070C0"/>
                </a:solidFill>
              </a:rPr>
            </a:br>
            <a:br>
              <a:rPr lang="en-US" sz="2300" dirty="0">
                <a:solidFill>
                  <a:srgbClr val="0070C0"/>
                </a:solidFill>
              </a:rPr>
            </a:br>
            <a:r>
              <a:rPr lang="en-US" sz="2300" dirty="0">
                <a:solidFill>
                  <a:schemeClr val="tx1"/>
                </a:solidFill>
              </a:rPr>
              <a:t>CT after first local or regional recurrence improves long term outcomes in ER negative disease, and can be used. </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I/B) (95%) </a:t>
            </a:r>
            <a:br>
              <a:rPr lang="en-US" sz="2300" dirty="0">
                <a:solidFill>
                  <a:srgbClr val="0070C0"/>
                </a:solidFill>
              </a:rPr>
            </a:br>
            <a:br>
              <a:rPr lang="en-US" sz="2300" dirty="0">
                <a:solidFill>
                  <a:srgbClr val="0070C0"/>
                </a:solidFill>
              </a:rPr>
            </a:br>
            <a:r>
              <a:rPr lang="en-US" sz="2300" dirty="0">
                <a:solidFill>
                  <a:schemeClr val="tx1"/>
                </a:solidFill>
              </a:rPr>
              <a:t>ET in this setting improves long term outcomes for ER positive disease, and should be used.</a:t>
            </a:r>
            <a:br>
              <a:rPr lang="en-US" sz="2300" dirty="0">
                <a:solidFill>
                  <a:srgbClr val="0070C0"/>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I/B) (95%)</a:t>
            </a:r>
            <a:br>
              <a:rPr lang="en-US" sz="2300" dirty="0">
                <a:solidFill>
                  <a:srgbClr val="0070C0"/>
                </a:solidFill>
              </a:rPr>
            </a:br>
            <a:br>
              <a:rPr lang="en-US" sz="2300" dirty="0">
                <a:solidFill>
                  <a:schemeClr val="tx1"/>
                </a:solidFill>
              </a:rPr>
            </a:br>
            <a:r>
              <a:rPr lang="en-US" sz="2300" dirty="0">
                <a:solidFill>
                  <a:schemeClr val="tx1"/>
                </a:solidFill>
              </a:rPr>
              <a:t>The choice of systemic treatment depends on tumor biology, previous treatments, length of disease free interval, and patient-related factors (co-morbidities, preferences, etc). </a:t>
            </a: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(95%)</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pic>
        <p:nvPicPr>
          <p:cNvPr id="11" name="Picture 10" descr="A picture containing drawing&#10;&#10;Description automatically generated">
            <a:extLst>
              <a:ext uri="{FF2B5EF4-FFF2-40B4-BE49-F238E27FC236}">
                <a16:creationId xmlns:a16="http://schemas.microsoft.com/office/drawing/2014/main" id="{5E3A9B8A-2CB4-48BC-90A4-83143FB06A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5" name="TextBox 8"/>
          <p:cNvSpPr txBox="1"/>
          <p:nvPr/>
        </p:nvSpPr>
        <p:spPr>
          <a:xfrm>
            <a:off x="1547664" y="404214"/>
            <a:ext cx="7272808"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CHEST WALL AND REGIONAL (NODAL) RECURRENCES</a:t>
            </a:r>
          </a:p>
        </p:txBody>
      </p:sp>
      <p:sp>
        <p:nvSpPr>
          <p:cNvPr id="12" name="Rectangle 11">
            <a:extLst>
              <a:ext uri="{FF2B5EF4-FFF2-40B4-BE49-F238E27FC236}">
                <a16:creationId xmlns:a16="http://schemas.microsoft.com/office/drawing/2014/main" id="{BBFFE10B-B47C-46A7-A607-124064D2524F}"/>
              </a:ext>
            </a:extLst>
          </p:cNvPr>
          <p:cNvSpPr/>
          <p:nvPr/>
        </p:nvSpPr>
        <p:spPr>
          <a:xfrm>
            <a:off x="7020272" y="98364"/>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2072" y="2204864"/>
            <a:ext cx="9011096" cy="2215991"/>
          </a:xfrm>
        </p:spPr>
        <p:txBody>
          <a:bodyPr anchor="ctr"/>
          <a:lstStyle/>
          <a:p>
            <a:pPr algn="l"/>
            <a:r>
              <a:rPr lang="en-US" sz="2300" dirty="0">
                <a:solidFill>
                  <a:schemeClr val="tx1"/>
                </a:solidFill>
              </a:rPr>
              <a:t>In patients with disease not amenable to radical local treatment, the choice of palliative systemic therapy should be made according to principles previously defined for metastatic disease.</a:t>
            </a:r>
            <a:br>
              <a:rPr lang="en-US" sz="2300" dirty="0">
                <a:solidFill>
                  <a:schemeClr val="tx1"/>
                </a:solidFill>
              </a:rPr>
            </a:br>
            <a:r>
              <a:rPr lang="en-US" sz="2300" dirty="0">
                <a:solidFill>
                  <a:schemeClr val="tx1"/>
                </a:solidFill>
              </a:rPr>
              <a:t>These patients may still be considered for palliative local therapy.</a:t>
            </a:r>
            <a:br>
              <a:rPr lang="en-US" sz="2300" dirty="0">
                <a:solidFill>
                  <a:schemeClr val="tx1"/>
                </a:solidFill>
              </a:rPr>
            </a:br>
            <a:br>
              <a:rPr lang="en-US" sz="2300" dirty="0">
                <a:solidFill>
                  <a:schemeClr val="tx1"/>
                </a:solidFill>
              </a:rPr>
            </a:br>
            <a:r>
              <a:rPr lang="en-US" sz="2300" dirty="0">
                <a:solidFill>
                  <a:srgbClr val="0070C0"/>
                </a:solidFill>
              </a:rPr>
              <a:t> (</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opinion/B) (97%)</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6" name="TextBox 8"/>
          <p:cNvSpPr txBox="1"/>
          <p:nvPr/>
        </p:nvSpPr>
        <p:spPr>
          <a:xfrm>
            <a:off x="395536" y="836564"/>
            <a:ext cx="8208912"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CHEST WALL AND REGIONAL (NODAL) RECURRENCES</a:t>
            </a:r>
          </a:p>
        </p:txBody>
      </p:sp>
      <p:sp>
        <p:nvSpPr>
          <p:cNvPr id="10" name="Rectangle 9">
            <a:extLst>
              <a:ext uri="{FF2B5EF4-FFF2-40B4-BE49-F238E27FC236}">
                <a16:creationId xmlns:a16="http://schemas.microsoft.com/office/drawing/2014/main" id="{593FD8D2-10BF-4A94-BDFC-F79CE273B821}"/>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18B1FCD8-EDE9-4EC0-B831-1E886AF37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19672" y="2781509"/>
            <a:ext cx="5544616" cy="954107"/>
          </a:xfrm>
        </p:spPr>
        <p:txBody>
          <a:bodyPr anchor="ctr"/>
          <a:lstStyle/>
          <a:p>
            <a:pPr marL="342900" indent="-342900">
              <a:buFont typeface="Arial" panose="020B0604020202020204" pitchFamily="34" charset="0"/>
              <a:buChar char="•"/>
            </a:pPr>
            <a:r>
              <a:rPr lang="en-US" sz="2800" dirty="0">
                <a:solidFill>
                  <a:srgbClr val="0070C0"/>
                </a:solidFill>
              </a:rPr>
              <a:t>SPECIFIC POPULATIONS</a:t>
            </a:r>
            <a:br>
              <a:rPr lang="en-US" sz="2800" dirty="0">
                <a:solidFill>
                  <a:srgbClr val="0070C0"/>
                </a:solidFill>
              </a:rPr>
            </a:br>
            <a:r>
              <a:rPr lang="en-US" sz="2800" dirty="0">
                <a:solidFill>
                  <a:srgbClr val="0070C0"/>
                </a:solidFill>
              </a:rPr>
              <a:t>Advanced MALE breast cancer</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pic>
        <p:nvPicPr>
          <p:cNvPr id="10" name="Picture 9" descr="A picture containing drawing&#10;&#10;Description automatically generated">
            <a:extLst>
              <a:ext uri="{FF2B5EF4-FFF2-40B4-BE49-F238E27FC236}">
                <a16:creationId xmlns:a16="http://schemas.microsoft.com/office/drawing/2014/main" id="{D584001D-F706-4353-BB64-3FBE11054A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93741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504" y="1815932"/>
            <a:ext cx="8788476" cy="1862048"/>
          </a:xfrm>
        </p:spPr>
        <p:txBody>
          <a:bodyPr anchor="ctr"/>
          <a:lstStyle/>
          <a:p>
            <a:pPr algn="l"/>
            <a:r>
              <a:rPr lang="en-US" sz="2300" dirty="0"/>
              <a:t>For ER+ Male ABC, which represents the majority of the cases, ET is the preferred option, unless there is visceral crisis or rapidly progressive disease needing a fast response.</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III/A) (100%)</a:t>
            </a:r>
            <a:endParaRPr lang="en-US" sz="2300" dirty="0"/>
          </a:p>
        </p:txBody>
      </p:sp>
      <p:sp>
        <p:nvSpPr>
          <p:cNvPr id="15" name="TextBox 14"/>
          <p:cNvSpPr txBox="1"/>
          <p:nvPr/>
        </p:nvSpPr>
        <p:spPr>
          <a:xfrm>
            <a:off x="1691680" y="836712"/>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TREATMENT OF </a:t>
            </a: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MALE ABC</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9" name="Rectangle 8">
            <a:extLst>
              <a:ext uri="{FF2B5EF4-FFF2-40B4-BE49-F238E27FC236}">
                <a16:creationId xmlns:a16="http://schemas.microsoft.com/office/drawing/2014/main" id="{95D8DCCE-864C-4FD7-B26D-816BA04436E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6B4E098D-5457-4E2E-BAC7-49E5CA9D00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602381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504" y="2091770"/>
            <a:ext cx="9011096" cy="1154162"/>
          </a:xfrm>
        </p:spPr>
        <p:txBody>
          <a:bodyPr anchor="ctr"/>
          <a:lstStyle/>
          <a:p>
            <a:pPr algn="l"/>
            <a:r>
              <a:rPr lang="en-US" sz="2300" dirty="0"/>
              <a:t>For ER+ Male ABC tamoxifen is the preferred option.</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IV/B) (83%)</a:t>
            </a:r>
            <a:endParaRPr lang="en-US" sz="2300" dirty="0"/>
          </a:p>
        </p:txBody>
      </p:sp>
      <p:sp>
        <p:nvSpPr>
          <p:cNvPr id="15" name="TextBox 14"/>
          <p:cNvSpPr txBox="1"/>
          <p:nvPr/>
        </p:nvSpPr>
        <p:spPr>
          <a:xfrm>
            <a:off x="1763688" y="1052736"/>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TREATMENT OF </a:t>
            </a: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MALE ABC</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9" name="Rectangle 8">
            <a:extLst>
              <a:ext uri="{FF2B5EF4-FFF2-40B4-BE49-F238E27FC236}">
                <a16:creationId xmlns:a16="http://schemas.microsoft.com/office/drawing/2014/main" id="{AF6A3240-062F-45F9-91CA-BF44B4FBBCFB}"/>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FDFA79E2-873B-46E7-8E7D-F88138A63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955426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91680" y="908720"/>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TREATMENT OF </a:t>
            </a: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MALE ABC</a:t>
            </a:r>
          </a:p>
        </p:txBody>
      </p:sp>
      <p:grpSp>
        <p:nvGrpSpPr>
          <p:cNvPr id="2"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3" name="TPQuestion"/>
          <p:cNvSpPr txBox="1">
            <a:spLocks/>
          </p:cNvSpPr>
          <p:nvPr/>
        </p:nvSpPr>
        <p:spPr bwMode="auto">
          <a:xfrm>
            <a:off x="176012" y="1651154"/>
            <a:ext cx="8788476"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For male patients with ABC who need to receive an AI, a concomitant LHRH agonist or orchidectomy is the preferred option.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AI monotherapy may also be considered, with close monitoring of response.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Clinical trials are needed in this patient population.</a:t>
            </a:r>
            <a:b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br>
            <a:b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IV/B) (86%)</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9" name="Rectangle 8">
            <a:extLst>
              <a:ext uri="{FF2B5EF4-FFF2-40B4-BE49-F238E27FC236}">
                <a16:creationId xmlns:a16="http://schemas.microsoft.com/office/drawing/2014/main" id="{CC4AFA2F-0F33-4876-B467-36793172B3F5}"/>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4880E6BC-A44E-4083-B24C-A9FBEE83D2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711901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132856"/>
            <a:ext cx="7632848" cy="523220"/>
          </a:xfrm>
          <a:prstGeom prst="rect">
            <a:avLst/>
          </a:prstGeom>
          <a:noFill/>
        </p:spPr>
        <p:txBody>
          <a:bodyPr wrap="square" rtlCol="0">
            <a:spAutoFit/>
          </a:bodyPr>
          <a:lstStyle/>
          <a:p>
            <a:pPr marL="457200" indent="-457200" algn="ctr">
              <a:buFont typeface="Arial" panose="020B0604020202020204" pitchFamily="34" charset="0"/>
              <a:buChar char="•"/>
            </a:pPr>
            <a:r>
              <a:rPr lang="en-US" sz="2800" b="1" dirty="0">
                <a:solidFill>
                  <a:srgbClr val="0070C0"/>
                </a:solidFill>
                <a:latin typeface="Calibri" pitchFamily="34" charset="0"/>
              </a:rPr>
              <a:t>ABC STATEMENTS FOR LABC</a:t>
            </a:r>
          </a:p>
        </p:txBody>
      </p:sp>
      <p:sp>
        <p:nvSpPr>
          <p:cNvPr id="4" name="TextBox 3"/>
          <p:cNvSpPr txBox="1"/>
          <p:nvPr/>
        </p:nvSpPr>
        <p:spPr>
          <a:xfrm>
            <a:off x="251520" y="3699029"/>
            <a:ext cx="8640960" cy="954107"/>
          </a:xfrm>
          <a:prstGeom prst="rect">
            <a:avLst/>
          </a:prstGeom>
          <a:noFill/>
        </p:spPr>
        <p:txBody>
          <a:bodyPr wrap="square" rtlCol="0">
            <a:spAutoFit/>
          </a:bodyPr>
          <a:lstStyle/>
          <a:p>
            <a:pPr algn="ctr"/>
            <a:r>
              <a:rPr lang="en-US" sz="2800" b="1" dirty="0">
                <a:solidFill>
                  <a:srgbClr val="FF9900"/>
                </a:solidFill>
                <a:latin typeface="Calibri" pitchFamily="34" charset="0"/>
              </a:rPr>
              <a:t>For the purpose of these recommendations, LABC means INOPERABLE, NON-METASTATIC LOCALLY ADVANCED BC</a:t>
            </a:r>
          </a:p>
        </p:txBody>
      </p:sp>
      <p:pic>
        <p:nvPicPr>
          <p:cNvPr id="7" name="Picture 6" descr="A picture containing drawing&#10;&#10;Description automatically generated">
            <a:extLst>
              <a:ext uri="{FF2B5EF4-FFF2-40B4-BE49-F238E27FC236}">
                <a16:creationId xmlns:a16="http://schemas.microsoft.com/office/drawing/2014/main" id="{295E8CB2-4493-4ADC-978A-354151DFE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1700808"/>
            <a:ext cx="9011096" cy="1862048"/>
          </a:xfrm>
        </p:spPr>
        <p:txBody>
          <a:bodyPr anchor="ctr"/>
          <a:lstStyle/>
          <a:p>
            <a:pPr algn="l"/>
            <a:r>
              <a:rPr lang="en-US" sz="2300" dirty="0">
                <a:solidFill>
                  <a:schemeClr val="tx1"/>
                </a:solidFill>
              </a:rPr>
              <a:t>BEFORE starting any therapy, a core biopsy providing histology and biomarker (ER, PR, HER2, proliferation/grade) expression is indispensable to guide treatment decisions.</a:t>
            </a:r>
            <a:r>
              <a:rPr lang="en-US" sz="2300" dirty="0">
                <a:solidFill>
                  <a:srgbClr val="0070C0"/>
                </a:solidFill>
              </a:rPr>
              <a:t> </a:t>
            </a:r>
            <a:br>
              <a:rPr lang="en-US" sz="2300" dirty="0">
                <a:solidFill>
                  <a:srgbClr val="0070C0"/>
                </a:solidFill>
              </a:rPr>
            </a:br>
            <a:br>
              <a:rPr lang="en-US" sz="2300" dirty="0">
                <a:solidFill>
                  <a:srgbClr val="0070C0"/>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(97%)</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TextBox 8"/>
          <p:cNvSpPr txBox="1"/>
          <p:nvPr/>
        </p:nvSpPr>
        <p:spPr>
          <a:xfrm>
            <a:off x="1691680" y="908720"/>
            <a:ext cx="626469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LOCALLY ADVANCED INOPERABLE BC (LABC)</a:t>
            </a:r>
          </a:p>
        </p:txBody>
      </p:sp>
      <p:sp>
        <p:nvSpPr>
          <p:cNvPr id="10" name="Rectangle 9">
            <a:extLst>
              <a:ext uri="{FF2B5EF4-FFF2-40B4-BE49-F238E27FC236}">
                <a16:creationId xmlns:a16="http://schemas.microsoft.com/office/drawing/2014/main" id="{A024A009-66FB-4866-A9F3-6408C457416F}"/>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D7C15B08-48BD-4449-8014-23B01DFB07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8460" y="1988840"/>
            <a:ext cx="8867080" cy="3277820"/>
          </a:xfrm>
        </p:spPr>
        <p:txBody>
          <a:bodyPr anchor="ctr"/>
          <a:lstStyle/>
          <a:p>
            <a:pPr algn="l"/>
            <a:r>
              <a:rPr lang="en-US" sz="2300" dirty="0">
                <a:solidFill>
                  <a:schemeClr val="tx1"/>
                </a:solidFill>
              </a:rPr>
              <a:t>Since LABC patients have a significant risk of metastatic disease, a full staging workup, including </a:t>
            </a:r>
            <a:r>
              <a:rPr lang="en-US" sz="2300" dirty="0"/>
              <a:t>a complete history, physical examination, lab tests and </a:t>
            </a:r>
            <a:r>
              <a:rPr lang="en-US" sz="2300" dirty="0">
                <a:solidFill>
                  <a:schemeClr val="tx1"/>
                </a:solidFill>
              </a:rPr>
              <a:t>imaging of chest and abdomen (preferably with CT-scan) and bone, before initiation of systemic therapy is highly recommended.</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(100%)</a:t>
            </a:r>
            <a:br>
              <a:rPr lang="en-US" sz="2300" dirty="0">
                <a:solidFill>
                  <a:schemeClr val="tx1"/>
                </a:solidFill>
              </a:rPr>
            </a:br>
            <a:br>
              <a:rPr lang="en-US" sz="2300" dirty="0">
                <a:solidFill>
                  <a:schemeClr val="tx1"/>
                </a:solidFill>
              </a:rPr>
            </a:br>
            <a:r>
              <a:rPr lang="en-US" sz="2300" dirty="0">
                <a:solidFill>
                  <a:schemeClr val="tx1"/>
                </a:solidFill>
              </a:rPr>
              <a:t>PET-CT, if available, may be used (instead of and not in addition to CT-scans and bone scan). </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II/B) (100%)</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5" name="TextBox 8"/>
          <p:cNvSpPr txBox="1"/>
          <p:nvPr/>
        </p:nvSpPr>
        <p:spPr>
          <a:xfrm>
            <a:off x="1475656" y="836712"/>
            <a:ext cx="626469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LOCALLY ADVANCED INOPERABLE BC (LABC)</a:t>
            </a:r>
          </a:p>
        </p:txBody>
      </p:sp>
      <p:sp>
        <p:nvSpPr>
          <p:cNvPr id="9" name="Rectangle 8">
            <a:extLst>
              <a:ext uri="{FF2B5EF4-FFF2-40B4-BE49-F238E27FC236}">
                <a16:creationId xmlns:a16="http://schemas.microsoft.com/office/drawing/2014/main" id="{75BB83C0-EA99-4CFD-AD89-7FC6BB6CF368}"/>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617435BC-1AE2-43FB-8B77-37774E73E7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1844824"/>
            <a:ext cx="9011096" cy="2215991"/>
          </a:xfrm>
        </p:spPr>
        <p:txBody>
          <a:bodyPr anchor="ctr"/>
          <a:lstStyle/>
          <a:p>
            <a:pPr algn="l"/>
            <a:r>
              <a:rPr lang="en-US" sz="2300" dirty="0"/>
              <a:t>From the time of diagnosis of ABC, patients should be offered appropriate </a:t>
            </a:r>
            <a:r>
              <a:rPr lang="en-US" sz="2300" dirty="0">
                <a:solidFill>
                  <a:srgbClr val="FF9900"/>
                </a:solidFill>
              </a:rPr>
              <a:t>psychosocial care, supportive care, and symptom-related interventions</a:t>
            </a:r>
            <a:r>
              <a:rPr lang="en-US" sz="2300" dirty="0"/>
              <a:t> as a routine part of their care.  The approach must be personalized to meet the needs of the individual patient.</a:t>
            </a:r>
            <a:br>
              <a:rPr lang="en-US" sz="2300" dirty="0"/>
            </a:br>
            <a:r>
              <a:rPr lang="en-US" sz="2300" dirty="0"/>
              <a:t> </a:t>
            </a:r>
            <a:br>
              <a:rPr lang="en-US" sz="2300" dirty="0"/>
            </a:br>
            <a:r>
              <a:rPr lang="en-US" sz="2300" dirty="0">
                <a:solidFill>
                  <a:srgbClr val="0070C0"/>
                </a:solidFill>
              </a:rPr>
              <a:t>(LoE: Expert opinion/A) (100%)</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Rectangle 8">
            <a:extLst>
              <a:ext uri="{FF2B5EF4-FFF2-40B4-BE49-F238E27FC236}">
                <a16:creationId xmlns:a16="http://schemas.microsoft.com/office/drawing/2014/main" id="{59161352-9522-491E-B5C0-1721B776995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459755C-9521-4361-BACF-32F0A7E2A5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484076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604" y="1412776"/>
            <a:ext cx="9011096" cy="2923877"/>
          </a:xfrm>
        </p:spPr>
        <p:txBody>
          <a:bodyPr anchor="ctr"/>
          <a:lstStyle/>
          <a:p>
            <a:pPr algn="l"/>
            <a:r>
              <a:rPr lang="en-US" sz="2300" dirty="0">
                <a:solidFill>
                  <a:schemeClr val="tx1"/>
                </a:solidFill>
              </a:rPr>
              <a:t>Systemic therapy (not surgery or radiotherapy) should be the initial treatment.</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III/A) (100%)</a:t>
            </a:r>
            <a:br>
              <a:rPr lang="en-US" sz="2300" dirty="0">
                <a:solidFill>
                  <a:srgbClr val="0070C0"/>
                </a:solidFill>
              </a:rPr>
            </a:br>
            <a:br>
              <a:rPr lang="en-US" sz="2300" dirty="0">
                <a:solidFill>
                  <a:schemeClr val="tx1"/>
                </a:solidFill>
              </a:rPr>
            </a:br>
            <a:r>
              <a:rPr lang="en-US" sz="2300" dirty="0">
                <a:solidFill>
                  <a:schemeClr val="tx1"/>
                </a:solidFill>
              </a:rPr>
              <a:t>If LABC remains inoperable after systemic therapy and eventual radiation, “palliative” mastectomy </a:t>
            </a:r>
            <a:r>
              <a:rPr lang="en-US" sz="2300" u="sng" dirty="0">
                <a:solidFill>
                  <a:schemeClr val="tx1"/>
                </a:solidFill>
              </a:rPr>
              <a:t>should not</a:t>
            </a:r>
            <a:r>
              <a:rPr lang="en-US" sz="2300" dirty="0">
                <a:solidFill>
                  <a:schemeClr val="tx1"/>
                </a:solidFill>
              </a:rPr>
              <a:t> be done, unless the surgery is likely to result in an overall improvement in quality of life.</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opinion/D) (100%)</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5" name="TextBox 8"/>
          <p:cNvSpPr txBox="1"/>
          <p:nvPr/>
        </p:nvSpPr>
        <p:spPr>
          <a:xfrm>
            <a:off x="1403648" y="700854"/>
            <a:ext cx="626469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LOCALLY ADVANCED INOPERABLE BC (LABC)</a:t>
            </a:r>
          </a:p>
        </p:txBody>
      </p:sp>
      <p:sp>
        <p:nvSpPr>
          <p:cNvPr id="16" name="TPQuestion"/>
          <p:cNvSpPr txBox="1">
            <a:spLocks/>
          </p:cNvSpPr>
          <p:nvPr/>
        </p:nvSpPr>
        <p:spPr bwMode="auto">
          <a:xfrm>
            <a:off x="132904" y="4869160"/>
            <a:ext cx="9011096"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2300" b="1" kern="0" dirty="0">
                <a:solidFill>
                  <a:prstClr val="black"/>
                </a:solidFill>
                <a:latin typeface="Calibri" pitchFamily="34" charset="0"/>
                <a:cs typeface="Calibri" pitchFamily="34" charset="0"/>
              </a:rPr>
              <a:t>A combined treatment modality based on a multidisciplinary approach  (systemic therapy, surgery and radiotherapy) is strongly indicated in the vast majority of cases. </a:t>
            </a:r>
          </a:p>
          <a:p>
            <a:pPr>
              <a:defRPr/>
            </a:pP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LoE</a:t>
            </a: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cs typeface="Calibri" pitchFamily="34" charset="0"/>
              </a:rPr>
              <a:t>: I/A) (100%)</a:t>
            </a:r>
            <a:endParaRPr lang="en-US" sz="2300" b="1" kern="0" dirty="0">
              <a:solidFill>
                <a:prstClr val="black"/>
              </a:solidFill>
              <a:latin typeface="Calibri" pitchFamily="34" charset="0"/>
              <a:cs typeface="Calibri" pitchFamily="34" charset="0"/>
            </a:endParaRPr>
          </a:p>
        </p:txBody>
      </p:sp>
      <p:sp>
        <p:nvSpPr>
          <p:cNvPr id="10" name="Rectangle 9">
            <a:extLst>
              <a:ext uri="{FF2B5EF4-FFF2-40B4-BE49-F238E27FC236}">
                <a16:creationId xmlns:a16="http://schemas.microsoft.com/office/drawing/2014/main" id="{58DD3A2B-32EC-4F52-8A83-DE4A13D77101}"/>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CF0EEE5B-6209-4F62-B7C5-4FF472166A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1916832"/>
            <a:ext cx="9011096" cy="3277820"/>
          </a:xfrm>
        </p:spPr>
        <p:txBody>
          <a:bodyPr anchor="ctr"/>
          <a:lstStyle/>
          <a:p>
            <a:pPr algn="l"/>
            <a:r>
              <a:rPr lang="en-US" sz="2300" dirty="0">
                <a:solidFill>
                  <a:schemeClr val="tx1"/>
                </a:solidFill>
              </a:rPr>
              <a:t>Options for HR+ LABC include an anthracycline- and taxane-based chemotherapy regimen, or endocrine therapy. </a:t>
            </a: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(85%)</a:t>
            </a:r>
            <a:br>
              <a:rPr lang="en-US" sz="2300" dirty="0">
                <a:solidFill>
                  <a:schemeClr val="tx1"/>
                </a:solidFill>
              </a:rPr>
            </a:br>
            <a:br>
              <a:rPr lang="en-US" sz="2300" dirty="0">
                <a:solidFill>
                  <a:schemeClr val="tx1"/>
                </a:solidFill>
              </a:rPr>
            </a:br>
            <a:br>
              <a:rPr lang="en-US" sz="2300" dirty="0">
                <a:solidFill>
                  <a:schemeClr val="tx1"/>
                </a:solidFill>
              </a:rPr>
            </a:br>
            <a:r>
              <a:rPr lang="en-US" sz="2300" dirty="0">
                <a:solidFill>
                  <a:schemeClr val="tx1"/>
                </a:solidFill>
              </a:rPr>
              <a:t>The choice of CT versus ET, as initial treatment, will depend on tumor (grade, biomarker expression) and patient (menopausal status, performance status, comorbidities, preference) considerations. </a:t>
            </a:r>
            <a:r>
              <a:rPr lang="en-US" sz="2300" dirty="0">
                <a:solidFill>
                  <a:srgbClr val="0070C0"/>
                </a:solidFill>
              </a:rPr>
              <a:t> </a:t>
            </a:r>
            <a:br>
              <a:rPr lang="en-US" sz="2300" dirty="0">
                <a:solidFill>
                  <a:srgbClr val="0070C0"/>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(85%)</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TextBox 8"/>
          <p:cNvSpPr txBox="1"/>
          <p:nvPr/>
        </p:nvSpPr>
        <p:spPr>
          <a:xfrm>
            <a:off x="1331640" y="826549"/>
            <a:ext cx="626469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LOCALLY ADVANCED INOPERABLE </a:t>
            </a:r>
            <a:r>
              <a:rPr lang="en-US" sz="2400" b="1" u="sng" dirty="0">
                <a:solidFill>
                  <a:srgbClr val="FF9900"/>
                </a:solidFill>
                <a:latin typeface="Calibri" pitchFamily="34" charset="0"/>
                <a:cs typeface="Calibri" pitchFamily="34" charset="0"/>
              </a:rPr>
              <a:t>HR+</a:t>
            </a:r>
          </a:p>
        </p:txBody>
      </p:sp>
      <p:sp>
        <p:nvSpPr>
          <p:cNvPr id="10" name="Rectangle 9">
            <a:extLst>
              <a:ext uri="{FF2B5EF4-FFF2-40B4-BE49-F238E27FC236}">
                <a16:creationId xmlns:a16="http://schemas.microsoft.com/office/drawing/2014/main" id="{F62C9FFE-D721-4400-9489-77761701FF7B}"/>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202D0CB5-7F4B-475E-B5AF-86B05AA6B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132904" y="1844824"/>
            <a:ext cx="9011096" cy="2215991"/>
          </a:xfrm>
        </p:spPr>
        <p:txBody>
          <a:bodyPr anchor="ctr"/>
          <a:lstStyle/>
          <a:p>
            <a:pPr algn="l"/>
            <a:r>
              <a:rPr lang="en-US" sz="2300" dirty="0">
                <a:solidFill>
                  <a:schemeClr val="tx1"/>
                </a:solidFill>
              </a:rPr>
              <a:t>Anthracycline- and-taxane-based chemotherapy is recommended as initial treatment. </a:t>
            </a:r>
            <a:br>
              <a:rPr lang="en-US" sz="2300" dirty="0">
                <a:solidFill>
                  <a:schemeClr val="tx1"/>
                </a:solidFill>
              </a:rPr>
            </a:b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(85%)</a:t>
            </a:r>
            <a:br>
              <a:rPr lang="en-US" sz="2300" dirty="0">
                <a:solidFill>
                  <a:srgbClr val="0070C0"/>
                </a:solidFill>
              </a:rPr>
            </a:br>
            <a:br>
              <a:rPr lang="en-US" sz="2300" dirty="0">
                <a:solidFill>
                  <a:srgbClr val="0070C0"/>
                </a:solidFill>
              </a:rPr>
            </a:br>
            <a:r>
              <a:rPr lang="en-US" sz="2300" dirty="0">
                <a:solidFill>
                  <a:schemeClr val="tx1"/>
                </a:solidFill>
              </a:rPr>
              <a:t>Platinum can be combined with the taxane.</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TextBox 8"/>
          <p:cNvSpPr txBox="1"/>
          <p:nvPr/>
        </p:nvSpPr>
        <p:spPr>
          <a:xfrm>
            <a:off x="1397803" y="836712"/>
            <a:ext cx="626469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LOCALLY ADVANCED INOPERABLE </a:t>
            </a:r>
            <a:r>
              <a:rPr lang="en-US" sz="2400" b="1" u="sng" dirty="0">
                <a:solidFill>
                  <a:srgbClr val="FF9900"/>
                </a:solidFill>
                <a:latin typeface="Calibri" pitchFamily="34" charset="0"/>
                <a:cs typeface="Calibri" pitchFamily="34" charset="0"/>
              </a:rPr>
              <a:t>TNBC</a:t>
            </a:r>
          </a:p>
        </p:txBody>
      </p:sp>
      <p:sp>
        <p:nvSpPr>
          <p:cNvPr id="10" name="Rectangle 9">
            <a:extLst>
              <a:ext uri="{FF2B5EF4-FFF2-40B4-BE49-F238E27FC236}">
                <a16:creationId xmlns:a16="http://schemas.microsoft.com/office/drawing/2014/main" id="{47C4C5CF-3B01-43C8-BE8F-277D6B658416}"/>
              </a:ext>
            </a:extLst>
          </p:cNvPr>
          <p:cNvSpPr/>
          <p:nvPr/>
        </p:nvSpPr>
        <p:spPr>
          <a:xfrm>
            <a:off x="6660232" y="290265"/>
            <a:ext cx="2098651" cy="369332"/>
          </a:xfrm>
          <a:prstGeom prst="rect">
            <a:avLst/>
          </a:prstGeom>
        </p:spPr>
        <p:txBody>
          <a:bodyPr wrap="none">
            <a:spAutoFit/>
          </a:bodyPr>
          <a:lstStyle/>
          <a:p>
            <a:r>
              <a:rPr lang="en-US" b="1" kern="0" dirty="0">
                <a:solidFill>
                  <a:srgbClr val="00B050"/>
                </a:solidFill>
                <a:latin typeface="Calibri" pitchFamily="34" charset="0"/>
              </a:rPr>
              <a:t>Modified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086FEB42-5C6C-4F58-83DA-1C09B14406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TextBox 8"/>
          <p:cNvSpPr txBox="1"/>
          <p:nvPr/>
        </p:nvSpPr>
        <p:spPr>
          <a:xfrm>
            <a:off x="1439652" y="757153"/>
            <a:ext cx="626469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LOCALLY ADVANCED INOPERABLE </a:t>
            </a:r>
            <a:r>
              <a:rPr lang="en-US" sz="2400" b="1" u="sng" dirty="0">
                <a:solidFill>
                  <a:srgbClr val="FF9900"/>
                </a:solidFill>
                <a:latin typeface="Calibri" pitchFamily="34" charset="0"/>
                <a:cs typeface="Calibri" pitchFamily="34" charset="0"/>
              </a:rPr>
              <a:t>HER2+</a:t>
            </a:r>
          </a:p>
        </p:txBody>
      </p:sp>
      <p:sp>
        <p:nvSpPr>
          <p:cNvPr id="15" name="TPQuestion"/>
          <p:cNvSpPr txBox="1">
            <a:spLocks/>
          </p:cNvSpPr>
          <p:nvPr/>
        </p:nvSpPr>
        <p:spPr bwMode="auto">
          <a:xfrm>
            <a:off x="97408" y="1844824"/>
            <a:ext cx="901109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2300" b="1" kern="0" dirty="0">
                <a:solidFill>
                  <a:prstClr val="black"/>
                </a:solidFill>
                <a:latin typeface="Calibri" pitchFamily="34" charset="0"/>
                <a:cs typeface="Calibri" pitchFamily="34" charset="0"/>
              </a:rPr>
              <a:t>Concurrent taxane and anti-HER2 therapy is recommended since it increases the rate of pCR. </a:t>
            </a:r>
          </a:p>
          <a:p>
            <a:pPr>
              <a:defRPr/>
            </a:pP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LoE</a:t>
            </a: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cs typeface="Calibri" pitchFamily="34" charset="0"/>
              </a:rPr>
              <a:t>: I/A) (92%)</a:t>
            </a:r>
            <a:endParaRPr lang="en-US" sz="2300" b="1" kern="0" dirty="0">
              <a:solidFill>
                <a:prstClr val="black"/>
              </a:solidFill>
              <a:latin typeface="Calibri" pitchFamily="34" charset="0"/>
              <a:cs typeface="Calibri" pitchFamily="34" charset="0"/>
            </a:endParaRPr>
          </a:p>
        </p:txBody>
      </p:sp>
      <p:sp>
        <p:nvSpPr>
          <p:cNvPr id="17" name="TPQuestion"/>
          <p:cNvSpPr txBox="1">
            <a:spLocks/>
          </p:cNvSpPr>
          <p:nvPr/>
        </p:nvSpPr>
        <p:spPr bwMode="auto">
          <a:xfrm>
            <a:off x="97408" y="3326071"/>
            <a:ext cx="901109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2300" b="1" kern="0" dirty="0">
                <a:solidFill>
                  <a:prstClr val="black"/>
                </a:solidFill>
                <a:latin typeface="Calibri" pitchFamily="34" charset="0"/>
                <a:cs typeface="Calibri" pitchFamily="34" charset="0"/>
              </a:rPr>
              <a:t>Anthracycline-based chemotherapy should be incorporated in the treatment regimen. </a:t>
            </a:r>
          </a:p>
          <a:p>
            <a:pPr>
              <a:defRPr/>
            </a:pP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LoE</a:t>
            </a: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cs typeface="Calibri" pitchFamily="34" charset="0"/>
              </a:rPr>
              <a:t>: I/A) (72%)</a:t>
            </a:r>
            <a:endParaRPr lang="en-US" sz="2300" b="1" kern="0" dirty="0">
              <a:solidFill>
                <a:prstClr val="black"/>
              </a:solidFill>
              <a:latin typeface="Calibri" pitchFamily="34" charset="0"/>
              <a:cs typeface="Calibri" pitchFamily="34" charset="0"/>
            </a:endParaRPr>
          </a:p>
        </p:txBody>
      </p:sp>
      <p:sp>
        <p:nvSpPr>
          <p:cNvPr id="18" name="TPQuestion"/>
          <p:cNvSpPr txBox="1">
            <a:spLocks/>
          </p:cNvSpPr>
          <p:nvPr/>
        </p:nvSpPr>
        <p:spPr bwMode="auto">
          <a:xfrm>
            <a:off x="97408" y="4838239"/>
            <a:ext cx="901109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2300" b="1" kern="0" dirty="0">
                <a:solidFill>
                  <a:prstClr val="black"/>
                </a:solidFill>
                <a:latin typeface="Calibri" pitchFamily="34" charset="0"/>
                <a:cs typeface="Calibri" pitchFamily="34" charset="0"/>
              </a:rPr>
              <a:t>When an anthracycline is given, it should be administered sequentially with the anti-HER2 therapy. </a:t>
            </a:r>
          </a:p>
          <a:p>
            <a:pPr>
              <a:defRPr/>
            </a:pP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LoE</a:t>
            </a: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cs typeface="Calibri" pitchFamily="34" charset="0"/>
              </a:rPr>
              <a:t>: I/A) (87%)</a:t>
            </a:r>
            <a:endParaRPr lang="en-US" sz="2300" b="1" kern="0" dirty="0">
              <a:solidFill>
                <a:prstClr val="black"/>
              </a:solidFill>
              <a:latin typeface="Calibri" pitchFamily="34" charset="0"/>
              <a:cs typeface="Calibri" pitchFamily="34" charset="0"/>
            </a:endParaRPr>
          </a:p>
        </p:txBody>
      </p:sp>
      <p:sp>
        <p:nvSpPr>
          <p:cNvPr id="11" name="Rectangle 10">
            <a:extLst>
              <a:ext uri="{FF2B5EF4-FFF2-40B4-BE49-F238E27FC236}">
                <a16:creationId xmlns:a16="http://schemas.microsoft.com/office/drawing/2014/main" id="{6E466EB4-77F6-482A-B1F0-199C053A3D59}"/>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75862CC8-0BE9-47C4-AEA8-EFEE52261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5BECC52E-0D4E-45EF-9808-17D06B4E999B}"/>
              </a:ext>
            </a:extLst>
          </p:cNvPr>
          <p:cNvSpPr txBox="1"/>
          <p:nvPr/>
        </p:nvSpPr>
        <p:spPr>
          <a:xfrm>
            <a:off x="1295636" y="689210"/>
            <a:ext cx="6552728" cy="800219"/>
          </a:xfrm>
          <a:prstGeom prst="rect">
            <a:avLst/>
          </a:prstGeom>
          <a:noFill/>
        </p:spPr>
        <p:txBody>
          <a:bodyPr wrap="square" rtlCol="0">
            <a:spAutoFit/>
          </a:bodyPr>
          <a:lstStyle/>
          <a:p>
            <a:pPr marL="0" marR="0" lvl="0" indent="0" algn="ctr" defTabSz="406405"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LOCALLY ADVANCED INOPERABLE BC (LABC) HER-2+</a:t>
            </a:r>
          </a:p>
          <a:p>
            <a:pPr marL="0" marR="0" lvl="0" indent="0" algn="ctr" defTabSz="406405"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INFLAMMATORY or NON-INFLAMMATORY</a:t>
            </a:r>
          </a:p>
        </p:txBody>
      </p:sp>
      <p:sp>
        <p:nvSpPr>
          <p:cNvPr id="9" name="TPQuestion">
            <a:extLst>
              <a:ext uri="{FF2B5EF4-FFF2-40B4-BE49-F238E27FC236}">
                <a16:creationId xmlns:a16="http://schemas.microsoft.com/office/drawing/2014/main" id="{7CFE2A60-2DFD-4F02-AA03-02C1453C221F}"/>
              </a:ext>
            </a:extLst>
          </p:cNvPr>
          <p:cNvSpPr txBox="1">
            <a:spLocks/>
          </p:cNvSpPr>
          <p:nvPr/>
        </p:nvSpPr>
        <p:spPr bwMode="auto">
          <a:xfrm>
            <a:off x="136104" y="2348880"/>
            <a:ext cx="878497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ysClr val="windowText" lastClr="000000"/>
                </a:solidFill>
                <a:effectLst/>
                <a:uLnTx/>
                <a:uFillTx/>
                <a:latin typeface="Calibri" pitchFamily="34" charset="0"/>
                <a:ea typeface="+mj-ea"/>
                <a:cs typeface="Calibri" pitchFamily="34" charset="0"/>
              </a:rPr>
              <a:t>For patients with HER-2+ LABC (Inflammatory or non-inflammatory), without distant metastases, who are in complete remission after appropriate </a:t>
            </a:r>
            <a:r>
              <a:rPr kumimoji="0" lang="en-US" sz="2300" b="1" i="0" u="none" strike="noStrike" kern="0" cap="none" spc="0" normalizeH="0" baseline="0" noProof="0" dirty="0">
                <a:ln>
                  <a:noFill/>
                </a:ln>
                <a:solidFill>
                  <a:schemeClr val="tx1"/>
                </a:solidFill>
                <a:effectLst/>
                <a:uLnTx/>
                <a:uFillTx/>
                <a:latin typeface="Calibri" pitchFamily="34" charset="0"/>
                <a:ea typeface="+mj-ea"/>
                <a:cs typeface="Calibri" pitchFamily="34" charset="0"/>
              </a:rPr>
              <a:t>preoperative</a:t>
            </a:r>
            <a:r>
              <a:rPr kumimoji="0" lang="en-US" sz="2300" b="1" i="0" u="none" strike="noStrike" kern="0" cap="none" spc="0" normalizeH="0" baseline="0" noProof="0" dirty="0">
                <a:ln>
                  <a:noFill/>
                </a:ln>
                <a:solidFill>
                  <a:sysClr val="windowText" lastClr="000000"/>
                </a:solidFill>
                <a:effectLst/>
                <a:uLnTx/>
                <a:uFillTx/>
                <a:latin typeface="Calibri" pitchFamily="34" charset="0"/>
                <a:ea typeface="+mj-ea"/>
                <a:cs typeface="Calibri" pitchFamily="34" charset="0"/>
              </a:rPr>
              <a:t> systemic therapy and appropriate loco-regional therapy, and being treated with a potential curative intent, the approved adjuvant duration of 1 year of anti-HER2 therapy should be used.</a:t>
            </a:r>
            <a:br>
              <a:rPr kumimoji="0" lang="en-US" sz="2300" b="1" i="0" u="none" strike="noStrike" kern="0" cap="none" spc="0" normalizeH="0" baseline="0" noProof="0" dirty="0">
                <a:ln>
                  <a:noFill/>
                </a:ln>
                <a:solidFill>
                  <a:sysClr val="windowText" lastClr="000000"/>
                </a:solidFill>
                <a:effectLst/>
                <a:uLnTx/>
                <a:uFillTx/>
                <a:latin typeface="Calibri" pitchFamily="34" charset="0"/>
                <a:ea typeface="+mj-ea"/>
                <a:cs typeface="Calibri" pitchFamily="34" charset="0"/>
              </a:rPr>
            </a:br>
            <a:br>
              <a:rPr kumimoji="0" lang="en-US" sz="2300" b="1" i="0" u="none" strike="noStrike" kern="0" cap="none" spc="0" normalizeH="0" baseline="0" noProof="0" dirty="0">
                <a:ln>
                  <a:noFill/>
                </a:ln>
                <a:solidFill>
                  <a:sysClr val="windowText" lastClr="000000"/>
                </a:solidFill>
                <a:effectLst/>
                <a:uLnTx/>
                <a:uFillTx/>
                <a:latin typeface="Calibri" pitchFamily="34" charset="0"/>
                <a:ea typeface="+mj-ea"/>
                <a:cs typeface="Calibri" pitchFamily="34" charset="0"/>
              </a:rPr>
            </a:br>
            <a:endParaRPr kumimoji="0" lang="en-US" sz="2300" b="1" i="0" u="none" strike="noStrike" kern="0" cap="none" spc="0" normalizeH="0" baseline="0" noProof="0" dirty="0">
              <a:ln>
                <a:noFill/>
              </a:ln>
              <a:solidFill>
                <a:sysClr val="windowText" lastClr="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pt-BR" sz="2400" b="1" i="0" u="none" strike="noStrike" kern="1200" cap="none" spc="0" normalizeH="0" baseline="0" noProof="0" dirty="0">
                <a:ln>
                  <a:noFill/>
                </a:ln>
                <a:solidFill>
                  <a:srgbClr val="0070C0"/>
                </a:solidFill>
                <a:effectLst/>
                <a:uLnTx/>
                <a:uFillTx/>
                <a:latin typeface="Calibri" pitchFamily="34" charset="0"/>
                <a:ea typeface="Calibri" panose="020F0502020204030204" pitchFamily="34" charset="0"/>
                <a:cs typeface="Calibri" pitchFamily="34" charset="0"/>
              </a:rPr>
              <a:t>LoE/GoR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I/A) (85%)</a:t>
            </a:r>
            <a:endParaRPr kumimoji="0" lang="en-US" sz="2300" b="1" i="0" u="none" strike="noStrike" kern="0" cap="none" spc="0" normalizeH="0" baseline="0" noProof="0" dirty="0">
              <a:ln>
                <a:noFill/>
              </a:ln>
              <a:solidFill>
                <a:sysClr val="windowText" lastClr="000000"/>
              </a:solidFill>
              <a:effectLst/>
              <a:uLnTx/>
              <a:uFillTx/>
              <a:latin typeface="Calibri" pitchFamily="34" charset="0"/>
              <a:ea typeface="+mj-ea"/>
              <a:cs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FF55381E-0B24-40E3-8DD7-828E5FA78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6" name="Rectangle 5">
            <a:extLst>
              <a:ext uri="{FF2B5EF4-FFF2-40B4-BE49-F238E27FC236}">
                <a16:creationId xmlns:a16="http://schemas.microsoft.com/office/drawing/2014/main" id="{109561A7-C899-4090-A7F0-3AF02B565532}"/>
              </a:ext>
            </a:extLst>
          </p:cNvPr>
          <p:cNvSpPr/>
          <p:nvPr/>
        </p:nvSpPr>
        <p:spPr>
          <a:xfrm>
            <a:off x="7236296" y="265715"/>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extLst>
      <p:ext uri="{BB962C8B-B14F-4D97-AF65-F5344CB8AC3E}">
        <p14:creationId xmlns:p14="http://schemas.microsoft.com/office/powerpoint/2010/main" val="15027895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2276872"/>
            <a:ext cx="9011096" cy="2569934"/>
          </a:xfrm>
        </p:spPr>
        <p:txBody>
          <a:bodyPr anchor="ctr"/>
          <a:lstStyle/>
          <a:p>
            <a:pPr algn="l"/>
            <a:r>
              <a:rPr lang="en-US" sz="2300" dirty="0">
                <a:solidFill>
                  <a:schemeClr val="tx1"/>
                </a:solidFill>
              </a:rPr>
              <a:t>Following effective preoperative systemic therapy with or without radiotherapy, surgery will be possible in many patients. </a:t>
            </a:r>
            <a:br>
              <a:rPr lang="en-US" sz="2300" dirty="0">
                <a:solidFill>
                  <a:schemeClr val="tx1"/>
                </a:solidFill>
              </a:rPr>
            </a:br>
            <a:r>
              <a:rPr lang="en-US" sz="2300" dirty="0">
                <a:solidFill>
                  <a:schemeClr val="tx1"/>
                </a:solidFill>
              </a:rPr>
              <a:t>This will consist of mastectomy with axillary dissection in the vast majority of cases, but in selected patients with a good response, breast conserving surgery may be possible.</a:t>
            </a:r>
            <a:r>
              <a:rPr lang="en-US" sz="2300" dirty="0">
                <a:solidFill>
                  <a:srgbClr val="0070C0"/>
                </a:solidFill>
              </a:rPr>
              <a:t> </a:t>
            </a:r>
            <a:br>
              <a:rPr lang="en-US" sz="2300" dirty="0">
                <a:solidFill>
                  <a:srgbClr val="0070C0"/>
                </a:solidFill>
              </a:rPr>
            </a:br>
            <a:br>
              <a:rPr lang="en-US" sz="2300" dirty="0">
                <a:solidFill>
                  <a:srgbClr val="0070C0"/>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II/A) (98%)</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TextBox 8"/>
          <p:cNvSpPr txBox="1"/>
          <p:nvPr/>
        </p:nvSpPr>
        <p:spPr>
          <a:xfrm>
            <a:off x="1547664" y="991760"/>
            <a:ext cx="626469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LOCALLY ADVANCED INOPERABLE BC (LABC)</a:t>
            </a:r>
          </a:p>
        </p:txBody>
      </p:sp>
      <p:pic>
        <p:nvPicPr>
          <p:cNvPr id="12" name="Picture 11" descr="A picture containing drawing&#10;&#10;Description automatically generated">
            <a:extLst>
              <a:ext uri="{FF2B5EF4-FFF2-40B4-BE49-F238E27FC236}">
                <a16:creationId xmlns:a16="http://schemas.microsoft.com/office/drawing/2014/main" id="{EF416679-95AC-4E82-BDF6-D183144ABA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1" name="Rectangle 10">
            <a:extLst>
              <a:ext uri="{FF2B5EF4-FFF2-40B4-BE49-F238E27FC236}">
                <a16:creationId xmlns:a16="http://schemas.microsoft.com/office/drawing/2014/main" id="{7448845E-1542-4136-9034-0A66236C360E}"/>
              </a:ext>
            </a:extLst>
          </p:cNvPr>
          <p:cNvSpPr/>
          <p:nvPr/>
        </p:nvSpPr>
        <p:spPr>
          <a:xfrm>
            <a:off x="7236296" y="16831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Question">
            <a:extLst>
              <a:ext uri="{FF2B5EF4-FFF2-40B4-BE49-F238E27FC236}">
                <a16:creationId xmlns:a16="http://schemas.microsoft.com/office/drawing/2014/main" id="{580F5BF3-7FD7-4D8B-A0AB-36D49892FDCB}"/>
              </a:ext>
            </a:extLst>
          </p:cNvPr>
          <p:cNvSpPr>
            <a:spLocks noGrp="1"/>
          </p:cNvSpPr>
          <p:nvPr>
            <p:ph type="title"/>
          </p:nvPr>
        </p:nvSpPr>
        <p:spPr>
          <a:xfrm>
            <a:off x="83277" y="1772816"/>
            <a:ext cx="8928992" cy="3096344"/>
          </a:xfrm>
        </p:spPr>
        <p:txBody>
          <a:bodyPr anchor="ctr">
            <a:noAutofit/>
          </a:bodyPr>
          <a:lstStyle/>
          <a:p>
            <a:pPr>
              <a:lnSpc>
                <a:spcPct val="100000"/>
              </a:lnSpc>
            </a:pPr>
            <a:r>
              <a:rPr lang="en-US" sz="2300" b="1" dirty="0">
                <a:latin typeface="+mn-lt"/>
              </a:rPr>
              <a:t>In patients with axillary low burden of disease at presentation (previously cN0-cN1) with complete response after systemic treatment (ycN0), sentinel lymph node biopsy can be an option, provided all the recommendations for sentinel node after primary systemic treatment are followed (i.e. dual tracer, clipping/marking positive nodes, minimum of three sentinel nodes).</a:t>
            </a:r>
            <a:br>
              <a:rPr lang="en-US" sz="2300" b="1" dirty="0">
                <a:latin typeface="+mn-lt"/>
              </a:rPr>
            </a:br>
            <a:br>
              <a:rPr lang="en-US" sz="2300" b="1" dirty="0">
                <a:latin typeface="+mn-lt"/>
              </a:rPr>
            </a:br>
            <a:r>
              <a:rPr lang="en-US" sz="2300" b="1" dirty="0">
                <a:solidFill>
                  <a:srgbClr val="0070C0"/>
                </a:solidFill>
                <a:latin typeface="+mn-lt"/>
              </a:rPr>
              <a:t>(</a:t>
            </a:r>
            <a:r>
              <a:rPr lang="en-US" sz="2300" b="1" dirty="0" err="1">
                <a:solidFill>
                  <a:srgbClr val="0070C0"/>
                </a:solidFill>
                <a:latin typeface="+mn-lt"/>
              </a:rPr>
              <a:t>LoE</a:t>
            </a:r>
            <a:r>
              <a:rPr lang="en-US" sz="2300" b="1" dirty="0">
                <a:solidFill>
                  <a:srgbClr val="0070C0"/>
                </a:solidFill>
                <a:latin typeface="+mn-lt"/>
              </a:rPr>
              <a:t>/</a:t>
            </a:r>
            <a:r>
              <a:rPr lang="en-US" sz="2300" b="1" dirty="0" err="1">
                <a:solidFill>
                  <a:srgbClr val="0070C0"/>
                </a:solidFill>
                <a:latin typeface="+mn-lt"/>
              </a:rPr>
              <a:t>GoR</a:t>
            </a:r>
            <a:r>
              <a:rPr lang="en-US" sz="2300" b="1" dirty="0">
                <a:solidFill>
                  <a:srgbClr val="0070C0"/>
                </a:solidFill>
                <a:latin typeface="+mn-lt"/>
              </a:rPr>
              <a:t>: III/B) (62%)</a:t>
            </a:r>
            <a:endParaRPr lang="en-US" sz="2300" b="1" dirty="0">
              <a:latin typeface="+mn-lt"/>
            </a:endParaRPr>
          </a:p>
        </p:txBody>
      </p:sp>
      <p:sp>
        <p:nvSpPr>
          <p:cNvPr id="8" name="TextBox 8">
            <a:extLst>
              <a:ext uri="{FF2B5EF4-FFF2-40B4-BE49-F238E27FC236}">
                <a16:creationId xmlns:a16="http://schemas.microsoft.com/office/drawing/2014/main" id="{5BECC52E-0D4E-45EF-9808-17D06B4E999B}"/>
              </a:ext>
            </a:extLst>
          </p:cNvPr>
          <p:cNvSpPr txBox="1"/>
          <p:nvPr/>
        </p:nvSpPr>
        <p:spPr>
          <a:xfrm>
            <a:off x="1763464" y="836712"/>
            <a:ext cx="5568619" cy="446276"/>
          </a:xfrm>
          <a:prstGeom prst="rect">
            <a:avLst/>
          </a:prstGeom>
          <a:noFill/>
        </p:spPr>
        <p:txBody>
          <a:bodyPr wrap="square" rtlCol="0">
            <a:spAutoFit/>
          </a:bodyPr>
          <a:lstStyle/>
          <a:p>
            <a:pPr marL="0" marR="0" lvl="0" indent="0" algn="ctr" defTabSz="406405"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LOCALLY ADVANCED INOPERABLE BC (LABC)</a:t>
            </a:r>
          </a:p>
        </p:txBody>
      </p:sp>
      <p:sp>
        <p:nvSpPr>
          <p:cNvPr id="5" name="Rectangle 4">
            <a:extLst>
              <a:ext uri="{FF2B5EF4-FFF2-40B4-BE49-F238E27FC236}">
                <a16:creationId xmlns:a16="http://schemas.microsoft.com/office/drawing/2014/main" id="{D9EA62CB-FF35-4D52-8145-E9F39FF82BF3}"/>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1B7614A6-751F-40DB-89BF-FFC36DBE9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4785872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504" y="1196752"/>
            <a:ext cx="9011096" cy="1154162"/>
          </a:xfrm>
        </p:spPr>
        <p:txBody>
          <a:bodyPr anchor="ctr"/>
          <a:lstStyle/>
          <a:p>
            <a:pPr algn="l"/>
            <a:r>
              <a:rPr lang="en-US" sz="2300" dirty="0">
                <a:solidFill>
                  <a:schemeClr val="tx1"/>
                </a:solidFill>
              </a:rPr>
              <a:t>For inflammatory LABC, overall treatment recommendations are similar to those for non-inflammatory LABC, with systemic therapy as first treatment.</a:t>
            </a:r>
            <a:r>
              <a:rPr lang="en-US" sz="2300" dirty="0">
                <a:solidFill>
                  <a:srgbClr val="0070C0"/>
                </a:solidFill>
              </a:rPr>
              <a:t> (</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(93%)</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TextBox 8"/>
          <p:cNvSpPr txBox="1"/>
          <p:nvPr/>
        </p:nvSpPr>
        <p:spPr>
          <a:xfrm>
            <a:off x="1063165" y="525815"/>
            <a:ext cx="6264696" cy="461665"/>
          </a:xfrm>
          <a:prstGeom prst="rect">
            <a:avLst/>
          </a:prstGeom>
          <a:noFill/>
        </p:spPr>
        <p:txBody>
          <a:bodyPr wrap="square" rtlCol="0">
            <a:spAutoFit/>
          </a:bodyPr>
          <a:lstStyle/>
          <a:p>
            <a:pPr algn="ctr"/>
            <a:r>
              <a:rPr lang="en-US" sz="2400" b="1" dirty="0">
                <a:solidFill>
                  <a:srgbClr val="FF9900"/>
                </a:solidFill>
                <a:latin typeface="Calibri" pitchFamily="34" charset="0"/>
                <a:cs typeface="Calibri" pitchFamily="34" charset="0"/>
              </a:rPr>
              <a:t>INFLAMMATORY LABC </a:t>
            </a:r>
          </a:p>
        </p:txBody>
      </p:sp>
      <p:sp>
        <p:nvSpPr>
          <p:cNvPr id="12" name="TPQuestion"/>
          <p:cNvSpPr txBox="1">
            <a:spLocks/>
          </p:cNvSpPr>
          <p:nvPr/>
        </p:nvSpPr>
        <p:spPr bwMode="auto">
          <a:xfrm>
            <a:off x="97408" y="2564904"/>
            <a:ext cx="901109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2300" b="1" kern="0" dirty="0">
                <a:solidFill>
                  <a:prstClr val="black"/>
                </a:solidFill>
                <a:latin typeface="Calibri" pitchFamily="34" charset="0"/>
                <a:cs typeface="Calibri" pitchFamily="34" charset="0"/>
              </a:rPr>
              <a:t>Mastectomy with axillary dissection is recommended in almost all cases, even when there is good response to primary systemic therapy. </a:t>
            </a:r>
            <a:br>
              <a:rPr lang="en-US" sz="2300" b="1" kern="0" dirty="0">
                <a:solidFill>
                  <a:prstClr val="black"/>
                </a:solidFill>
                <a:latin typeface="Calibri" pitchFamily="34" charset="0"/>
                <a:cs typeface="Calibri" pitchFamily="34" charset="0"/>
              </a:rPr>
            </a:b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LoE</a:t>
            </a: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cs typeface="Calibri" pitchFamily="34" charset="0"/>
              </a:rPr>
              <a:t>: I/A) (95%)</a:t>
            </a:r>
            <a:r>
              <a:rPr lang="en-US" sz="2300" b="1" kern="0" dirty="0">
                <a:solidFill>
                  <a:prstClr val="black"/>
                </a:solidFill>
                <a:latin typeface="Calibri" pitchFamily="34" charset="0"/>
                <a:cs typeface="Calibri" pitchFamily="34" charset="0"/>
              </a:rPr>
              <a:t> </a:t>
            </a:r>
          </a:p>
        </p:txBody>
      </p:sp>
      <p:sp>
        <p:nvSpPr>
          <p:cNvPr id="14" name="TPQuestion"/>
          <p:cNvSpPr txBox="1">
            <a:spLocks/>
          </p:cNvSpPr>
          <p:nvPr/>
        </p:nvSpPr>
        <p:spPr bwMode="auto">
          <a:xfrm>
            <a:off x="97408" y="4068941"/>
            <a:ext cx="901109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2300" b="1" kern="0" dirty="0">
                <a:solidFill>
                  <a:prstClr val="black"/>
                </a:solidFill>
                <a:latin typeface="Calibri" pitchFamily="34" charset="0"/>
                <a:cs typeface="Calibri" pitchFamily="34" charset="0"/>
              </a:rPr>
              <a:t>Immediate reconstruction is generally </a:t>
            </a:r>
            <a:r>
              <a:rPr lang="en-US" sz="2300" b="1" u="sng" kern="0" dirty="0">
                <a:solidFill>
                  <a:prstClr val="black"/>
                </a:solidFill>
                <a:latin typeface="Calibri" pitchFamily="34" charset="0"/>
                <a:cs typeface="Calibri" pitchFamily="34" charset="0"/>
              </a:rPr>
              <a:t>not recommended </a:t>
            </a:r>
            <a:r>
              <a:rPr lang="en-US" sz="2300" b="1" kern="0" dirty="0">
                <a:solidFill>
                  <a:prstClr val="black"/>
                </a:solidFill>
                <a:latin typeface="Calibri" pitchFamily="34" charset="0"/>
                <a:cs typeface="Calibri" pitchFamily="34" charset="0"/>
              </a:rPr>
              <a:t>in patients with inflammatory LABC. </a:t>
            </a: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LoE</a:t>
            </a: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cs typeface="Calibri" pitchFamily="34" charset="0"/>
              </a:rPr>
              <a:t>: IV/E) (95%)</a:t>
            </a:r>
            <a:endParaRPr lang="en-US" sz="2300" b="1" kern="0" dirty="0">
              <a:solidFill>
                <a:prstClr val="black"/>
              </a:solidFill>
              <a:latin typeface="Calibri" pitchFamily="34" charset="0"/>
              <a:cs typeface="Calibri" pitchFamily="34" charset="0"/>
            </a:endParaRPr>
          </a:p>
        </p:txBody>
      </p:sp>
      <p:sp>
        <p:nvSpPr>
          <p:cNvPr id="18" name="TPQuestion"/>
          <p:cNvSpPr txBox="1">
            <a:spLocks/>
          </p:cNvSpPr>
          <p:nvPr/>
        </p:nvSpPr>
        <p:spPr bwMode="auto">
          <a:xfrm>
            <a:off x="107504" y="5044098"/>
            <a:ext cx="901109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2300" b="1" kern="0" dirty="0">
                <a:solidFill>
                  <a:prstClr val="black"/>
                </a:solidFill>
                <a:latin typeface="Calibri" pitchFamily="34" charset="0"/>
                <a:cs typeface="Calibri" pitchFamily="34" charset="0"/>
              </a:rPr>
              <a:t>Loco-regional radiotherapy (chest wall and lymph nodes) is required, even when a pCR is achieved with systemic therapy. </a:t>
            </a:r>
          </a:p>
          <a:p>
            <a:pPr>
              <a:defRPr/>
            </a:pP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LoE</a:t>
            </a:r>
            <a:r>
              <a:rPr lang="en-US" sz="2300" b="1" kern="0" dirty="0">
                <a:solidFill>
                  <a:srgbClr val="0070C0"/>
                </a:solidFill>
                <a:latin typeface="Calibri" pitchFamily="34" charset="0"/>
                <a:cs typeface="Calibri" pitchFamily="34" charset="0"/>
              </a:rPr>
              <a:t>/</a:t>
            </a:r>
            <a:r>
              <a:rPr lang="en-US" sz="23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cs typeface="Calibri" pitchFamily="34" charset="0"/>
              </a:rPr>
              <a:t>: I/A) (98%)</a:t>
            </a:r>
            <a:endParaRPr lang="en-US" sz="2300" b="1" kern="0" dirty="0">
              <a:solidFill>
                <a:prstClr val="black"/>
              </a:solidFill>
              <a:latin typeface="Calibri" pitchFamily="34" charset="0"/>
              <a:cs typeface="Calibri" pitchFamily="34" charset="0"/>
            </a:endParaRPr>
          </a:p>
        </p:txBody>
      </p:sp>
      <p:sp>
        <p:nvSpPr>
          <p:cNvPr id="15" name="Rectangle 14">
            <a:extLst>
              <a:ext uri="{FF2B5EF4-FFF2-40B4-BE49-F238E27FC236}">
                <a16:creationId xmlns:a16="http://schemas.microsoft.com/office/drawing/2014/main" id="{D51D257A-4664-4376-BA04-C4B213A17DBC}"/>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ACB05388-D8FD-4F80-8016-1B97C84DD9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55676" y="2924363"/>
            <a:ext cx="5832648" cy="523220"/>
          </a:xfrm>
        </p:spPr>
        <p:txBody>
          <a:bodyPr anchor="ctr"/>
          <a:lstStyle/>
          <a:p>
            <a:pPr marL="457200" indent="-457200">
              <a:buFont typeface="Arial" panose="020B0604020202020204" pitchFamily="34" charset="0"/>
              <a:buChar char="•"/>
            </a:pPr>
            <a:r>
              <a:rPr lang="en-US" sz="2800" dirty="0">
                <a:solidFill>
                  <a:srgbClr val="0070C0"/>
                </a:solidFill>
              </a:rPr>
              <a:t>SUPPORTIVE and PALLIATIVE CARE</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pic>
        <p:nvPicPr>
          <p:cNvPr id="10" name="Picture 9" descr="A picture containing drawing&#10;&#10;Description automatically generated">
            <a:extLst>
              <a:ext uri="{FF2B5EF4-FFF2-40B4-BE49-F238E27FC236}">
                <a16:creationId xmlns:a16="http://schemas.microsoft.com/office/drawing/2014/main" id="{FF96046B-3DBB-4710-A37F-32CC29E262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100546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504" y="1737827"/>
            <a:ext cx="9011096" cy="1508105"/>
          </a:xfrm>
        </p:spPr>
        <p:txBody>
          <a:bodyPr anchor="ctr"/>
          <a:lstStyle/>
          <a:p>
            <a:pPr algn="l"/>
            <a:r>
              <a:rPr lang="en-US" sz="2300" dirty="0">
                <a:solidFill>
                  <a:srgbClr val="FF9933"/>
                </a:solidFill>
              </a:rPr>
              <a:t>Supportive care </a:t>
            </a:r>
            <a:r>
              <a:rPr lang="en-US" sz="2300" dirty="0"/>
              <a:t>allowing safer and more tolerable delivery of appropriate treatments should always be part of the treatment plan.</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(100%)</a:t>
            </a:r>
            <a:endParaRPr lang="en-US" sz="2300" dirty="0"/>
          </a:p>
        </p:txBody>
      </p:sp>
      <p:sp>
        <p:nvSpPr>
          <p:cNvPr id="13" name="TextBox 12"/>
          <p:cNvSpPr txBox="1"/>
          <p:nvPr/>
        </p:nvSpPr>
        <p:spPr>
          <a:xfrm>
            <a:off x="1115616" y="908720"/>
            <a:ext cx="6480720" cy="461665"/>
          </a:xfrm>
          <a:prstGeom prst="rect">
            <a:avLst/>
          </a:prstGeom>
          <a:noFill/>
        </p:spPr>
        <p:txBody>
          <a:bodyPr wrap="square" rtlCol="0">
            <a:spAutoFit/>
          </a:bodyPr>
          <a:lstStyle/>
          <a:p>
            <a:pPr lvl="0" algn="ctr">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SUPPORTIVE and </a:t>
            </a:r>
            <a:r>
              <a:rPr lang="en-US" sz="2400" b="1" dirty="0">
                <a:solidFill>
                  <a:srgbClr val="FF9900"/>
                </a:solidFill>
                <a:latin typeface="Calibri" pitchFamily="34" charset="0"/>
                <a:cs typeface="Calibri" pitchFamily="34" charset="0"/>
              </a:rPr>
              <a:t>PALLIATIVECARE</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0" name="Rectangle 9">
            <a:extLst>
              <a:ext uri="{FF2B5EF4-FFF2-40B4-BE49-F238E27FC236}">
                <a16:creationId xmlns:a16="http://schemas.microsoft.com/office/drawing/2014/main" id="{C70E7852-4582-4052-BEAD-C70D3F16C871}"/>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44697D04-37B2-47F3-BB1C-E58E73993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030664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504" y="1171486"/>
            <a:ext cx="9011096" cy="3985706"/>
          </a:xfrm>
        </p:spPr>
        <p:txBody>
          <a:bodyPr anchor="ctr"/>
          <a:lstStyle/>
          <a:p>
            <a:pPr algn="l"/>
            <a:r>
              <a:rPr lang="en-US" sz="2300" dirty="0"/>
              <a:t>Following a thorough assessment and confirmation of MBC, the </a:t>
            </a:r>
            <a:r>
              <a:rPr lang="en-US" sz="2300" dirty="0">
                <a:solidFill>
                  <a:srgbClr val="FF9900"/>
                </a:solidFill>
              </a:rPr>
              <a:t>potential treatment goals of care should be discussed</a:t>
            </a:r>
            <a:r>
              <a:rPr lang="en-US" sz="2300" dirty="0"/>
              <a:t>. Patients should be told that MBC is incurable but treatable, and </a:t>
            </a:r>
            <a:r>
              <a:rPr lang="en-US" sz="2300" dirty="0">
                <a:solidFill>
                  <a:schemeClr val="tx1"/>
                </a:solidFill>
              </a:rPr>
              <a:t>that some patients </a:t>
            </a:r>
            <a:r>
              <a:rPr lang="en-US" sz="2300" dirty="0"/>
              <a:t>can live with MBC for extended periods of time (many years in some circumstances).</a:t>
            </a:r>
            <a:br>
              <a:rPr lang="en-US" sz="2300" dirty="0"/>
            </a:br>
            <a:br>
              <a:rPr lang="en-US" sz="2300" dirty="0"/>
            </a:br>
            <a:r>
              <a:rPr lang="en-US" sz="2300" dirty="0"/>
              <a:t>This conversation should be conducted in accessible language, respecting patient privacy and cultural differences, and whenever possible, written information should be provided.</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(97%)</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Rectangle 8">
            <a:extLst>
              <a:ext uri="{FF2B5EF4-FFF2-40B4-BE49-F238E27FC236}">
                <a16:creationId xmlns:a16="http://schemas.microsoft.com/office/drawing/2014/main" id="{7373691C-EBF0-4E96-A25B-FE842F37C58A}"/>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4814EBE8-F778-4828-B0D3-11A4F1A78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4117706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504" y="1770783"/>
            <a:ext cx="9011096" cy="1508105"/>
          </a:xfrm>
        </p:spPr>
        <p:txBody>
          <a:bodyPr anchor="ctr"/>
          <a:lstStyle/>
          <a:p>
            <a:pPr algn="l"/>
            <a:r>
              <a:rPr lang="en-US" sz="2300" u="sng" dirty="0">
                <a:solidFill>
                  <a:schemeClr val="tx1"/>
                </a:solidFill>
              </a:rPr>
              <a:t>Early</a:t>
            </a:r>
            <a:r>
              <a:rPr lang="en-US" sz="2300" dirty="0">
                <a:solidFill>
                  <a:schemeClr val="tx1"/>
                </a:solidFill>
              </a:rPr>
              <a:t> introduction of </a:t>
            </a:r>
            <a:r>
              <a:rPr lang="en-US" sz="2300" dirty="0">
                <a:solidFill>
                  <a:srgbClr val="FF9933"/>
                </a:solidFill>
              </a:rPr>
              <a:t>expert palliative care</a:t>
            </a:r>
            <a:r>
              <a:rPr lang="en-US" sz="2300" dirty="0">
                <a:solidFill>
                  <a:schemeClr val="tx1"/>
                </a:solidFill>
              </a:rPr>
              <a:t>, including effective control of pain and other symptoms</a:t>
            </a:r>
            <a:r>
              <a:rPr lang="en-US" sz="2300" dirty="0"/>
              <a:t>, should be a priority.</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(100%)</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0" name="Rectangle 9">
            <a:extLst>
              <a:ext uri="{FF2B5EF4-FFF2-40B4-BE49-F238E27FC236}">
                <a16:creationId xmlns:a16="http://schemas.microsoft.com/office/drawing/2014/main" id="{72540F74-7014-4DF1-896F-9B2A71F1A6E8}"/>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A94010A6-B62B-4EDF-B464-B245E6173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2" name="TextBox 11">
            <a:extLst>
              <a:ext uri="{FF2B5EF4-FFF2-40B4-BE49-F238E27FC236}">
                <a16:creationId xmlns:a16="http://schemas.microsoft.com/office/drawing/2014/main" id="{A8AF3334-6DA7-44E1-969D-5716BDE6209F}"/>
              </a:ext>
            </a:extLst>
          </p:cNvPr>
          <p:cNvSpPr txBox="1"/>
          <p:nvPr/>
        </p:nvSpPr>
        <p:spPr>
          <a:xfrm>
            <a:off x="1115616" y="908720"/>
            <a:ext cx="6480720" cy="461665"/>
          </a:xfrm>
          <a:prstGeom prst="rect">
            <a:avLst/>
          </a:prstGeom>
          <a:noFill/>
        </p:spPr>
        <p:txBody>
          <a:bodyPr wrap="square" rtlCol="0">
            <a:spAutoFit/>
          </a:bodyPr>
          <a:lstStyle/>
          <a:p>
            <a:pPr lvl="0" algn="ctr">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SUPPORTIVE and </a:t>
            </a:r>
            <a:r>
              <a:rPr lang="en-US" sz="2400" b="1" dirty="0">
                <a:solidFill>
                  <a:srgbClr val="FF9900"/>
                </a:solidFill>
                <a:latin typeface="Calibri" pitchFamily="34" charset="0"/>
                <a:cs typeface="Calibri" pitchFamily="34" charset="0"/>
              </a:rPr>
              <a:t>PALLIATIVECARE</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spTree>
    <p:custDataLst>
      <p:tags r:id="rId1"/>
    </p:custDataLst>
    <p:extLst>
      <p:ext uri="{BB962C8B-B14F-4D97-AF65-F5344CB8AC3E}">
        <p14:creationId xmlns:p14="http://schemas.microsoft.com/office/powerpoint/2010/main" val="3538319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7408" y="1883877"/>
            <a:ext cx="9011096" cy="1508105"/>
          </a:xfrm>
        </p:spPr>
        <p:txBody>
          <a:bodyPr anchor="ctr"/>
          <a:lstStyle/>
          <a:p>
            <a:pPr algn="l"/>
            <a:r>
              <a:rPr lang="en-US" sz="2300" dirty="0"/>
              <a:t>Access to effective </a:t>
            </a:r>
            <a:r>
              <a:rPr lang="en-US" sz="2300" dirty="0">
                <a:solidFill>
                  <a:srgbClr val="FF9933"/>
                </a:solidFill>
              </a:rPr>
              <a:t>pain treatment </a:t>
            </a:r>
            <a:r>
              <a:rPr lang="en-US" sz="2300" dirty="0"/>
              <a:t>(including morphine, which is inexpensive) is necessary for all patients in need of pain relief.</a:t>
            </a:r>
            <a:br>
              <a:rPr lang="en-US" sz="2300" dirty="0"/>
            </a:br>
            <a:r>
              <a:rPr lang="en-US" sz="2300" dirty="0"/>
              <a:t> </a:t>
            </a: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(100%)</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0" name="Rectangle 9">
            <a:extLst>
              <a:ext uri="{FF2B5EF4-FFF2-40B4-BE49-F238E27FC236}">
                <a16:creationId xmlns:a16="http://schemas.microsoft.com/office/drawing/2014/main" id="{20C81C23-19B0-4D8C-A417-85DAD3401EF5}"/>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FEDAE2A8-3C45-4543-A037-CAF5D8BEFF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2" name="TextBox 11">
            <a:extLst>
              <a:ext uri="{FF2B5EF4-FFF2-40B4-BE49-F238E27FC236}">
                <a16:creationId xmlns:a16="http://schemas.microsoft.com/office/drawing/2014/main" id="{33C73DE7-DC3A-4771-9411-7A9157DF9F18}"/>
              </a:ext>
            </a:extLst>
          </p:cNvPr>
          <p:cNvSpPr txBox="1"/>
          <p:nvPr/>
        </p:nvSpPr>
        <p:spPr>
          <a:xfrm>
            <a:off x="1115616" y="908720"/>
            <a:ext cx="6480720" cy="461665"/>
          </a:xfrm>
          <a:prstGeom prst="rect">
            <a:avLst/>
          </a:prstGeom>
          <a:noFill/>
        </p:spPr>
        <p:txBody>
          <a:bodyPr wrap="square" rtlCol="0">
            <a:spAutoFit/>
          </a:bodyPr>
          <a:lstStyle/>
          <a:p>
            <a:pPr lvl="0" algn="ctr">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SUPPORTIVE and </a:t>
            </a:r>
            <a:r>
              <a:rPr lang="en-US" sz="2400" b="1" dirty="0">
                <a:solidFill>
                  <a:srgbClr val="FF9900"/>
                </a:solidFill>
                <a:latin typeface="Calibri" pitchFamily="34" charset="0"/>
                <a:cs typeface="Calibri" pitchFamily="34" charset="0"/>
              </a:rPr>
              <a:t>PALLIATIVECARE</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spTree>
    <p:custDataLst>
      <p:tags r:id="rId1"/>
    </p:custDataLst>
    <p:extLst>
      <p:ext uri="{BB962C8B-B14F-4D97-AF65-F5344CB8AC3E}">
        <p14:creationId xmlns:p14="http://schemas.microsoft.com/office/powerpoint/2010/main" val="175934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15225" y="1484784"/>
            <a:ext cx="8945794" cy="3745086"/>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The ABC community is aware of the limitations that are being imposed worldwide, as a consequence of the </a:t>
            </a:r>
            <a:r>
              <a:rPr kumimoji="0" lang="en-US" sz="2300" b="1" i="0" u="none" strike="noStrike" kern="1200" cap="none" spc="0" normalizeH="0" baseline="0" noProof="0" dirty="0">
                <a:ln>
                  <a:noFill/>
                </a:ln>
                <a:solidFill>
                  <a:srgbClr val="FF9900"/>
                </a:solidFill>
                <a:effectLst/>
                <a:uLnTx/>
                <a:uFillTx/>
                <a:latin typeface="Calibri"/>
                <a:ea typeface="+mn-ea"/>
                <a:cs typeface="Arial" pitchFamily="34" charset="0"/>
              </a:rPr>
              <a:t>opioid</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 use disorders in certain areas of the world.</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The ABC community is united in insisting that cancer patients should not have restrictions placed that will limit their access to adequate pain control.</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Expert Opinion/NA) (100%)</a:t>
            </a: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B012CAE2-99AF-4364-B193-26C2C7793E6B}"/>
              </a:ext>
            </a:extLst>
          </p:cNvPr>
          <p:cNvSpPr txBox="1"/>
          <p:nvPr/>
        </p:nvSpPr>
        <p:spPr>
          <a:xfrm>
            <a:off x="1347762" y="826549"/>
            <a:ext cx="6480720" cy="461665"/>
          </a:xfrm>
          <a:prstGeom prst="rect">
            <a:avLst/>
          </a:prstGeom>
          <a:noFill/>
        </p:spPr>
        <p:txBody>
          <a:bodyPr wrap="square" rtlCol="0">
            <a:spAutoFit/>
          </a:bodyPr>
          <a:lstStyle/>
          <a:p>
            <a:pPr lvl="0" algn="ctr">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SUPPORTIVE and </a:t>
            </a:r>
            <a:r>
              <a:rPr lang="en-US" sz="2400" b="1" dirty="0">
                <a:solidFill>
                  <a:srgbClr val="FF9900"/>
                </a:solidFill>
                <a:latin typeface="Calibri" pitchFamily="34" charset="0"/>
                <a:cs typeface="Calibri" pitchFamily="34" charset="0"/>
              </a:rPr>
              <a:t>PALLIATIVECARE</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spTree>
    <p:custDataLst>
      <p:tags r:id="rId1"/>
    </p:custDataLst>
    <p:extLst>
      <p:ext uri="{BB962C8B-B14F-4D97-AF65-F5344CB8AC3E}">
        <p14:creationId xmlns:p14="http://schemas.microsoft.com/office/powerpoint/2010/main" val="3179696879"/>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76373" y="1778868"/>
            <a:ext cx="8945794" cy="2664966"/>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The panel encourages research on the potential role of </a:t>
            </a:r>
            <a:r>
              <a:rPr kumimoji="0" lang="en-US" sz="2300" b="1" i="0" u="none" strike="noStrike" kern="1200" cap="none" spc="0" normalizeH="0" baseline="0" noProof="0" dirty="0">
                <a:ln>
                  <a:noFill/>
                </a:ln>
                <a:solidFill>
                  <a:srgbClr val="FF9900"/>
                </a:solidFill>
                <a:effectLst/>
                <a:uLnTx/>
                <a:uFillTx/>
                <a:latin typeface="Calibri"/>
                <a:ea typeface="+mn-ea"/>
                <a:cs typeface="Arial" pitchFamily="34" charset="0"/>
              </a:rPr>
              <a:t>cannabis</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 to assist with pain and symptom control but strongly stresses that it </a:t>
            </a:r>
            <a:r>
              <a:rPr kumimoji="0" lang="en-US" sz="2300" b="1" i="0" u="sng" strike="noStrike" kern="1200" cap="none" spc="0" normalizeH="0" baseline="0" noProof="0" dirty="0">
                <a:ln>
                  <a:noFill/>
                </a:ln>
                <a:solidFill>
                  <a:prstClr val="black"/>
                </a:solidFill>
                <a:effectLst/>
                <a:uLnTx/>
                <a:uFillTx/>
                <a:latin typeface="Calibri"/>
                <a:ea typeface="+mn-ea"/>
                <a:cs typeface="Arial" pitchFamily="34" charset="0"/>
              </a:rPr>
              <a:t>can not </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replace proven medicines such as morphine, for adequate pain control.</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I/C) (97%)</a:t>
            </a: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D1467527-2076-4A0E-97F4-C3A45335C17E}"/>
              </a:ext>
            </a:extLst>
          </p:cNvPr>
          <p:cNvSpPr txBox="1"/>
          <p:nvPr/>
        </p:nvSpPr>
        <p:spPr>
          <a:xfrm>
            <a:off x="1115616" y="908720"/>
            <a:ext cx="6480720" cy="461665"/>
          </a:xfrm>
          <a:prstGeom prst="rect">
            <a:avLst/>
          </a:prstGeom>
          <a:noFill/>
        </p:spPr>
        <p:txBody>
          <a:bodyPr wrap="square" rtlCol="0">
            <a:spAutoFit/>
          </a:bodyPr>
          <a:lstStyle/>
          <a:p>
            <a:pPr lvl="0" algn="ctr">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SUPPORTIVE and </a:t>
            </a:r>
            <a:r>
              <a:rPr lang="en-US" sz="2400" b="1" dirty="0">
                <a:solidFill>
                  <a:srgbClr val="FF9900"/>
                </a:solidFill>
                <a:latin typeface="Calibri" pitchFamily="34" charset="0"/>
                <a:cs typeface="Calibri" pitchFamily="34" charset="0"/>
              </a:rPr>
              <a:t>PALLIATIVECARE</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spTree>
    <p:custDataLst>
      <p:tags r:id="rId1"/>
    </p:custDataLst>
    <p:extLst>
      <p:ext uri="{BB962C8B-B14F-4D97-AF65-F5344CB8AC3E}">
        <p14:creationId xmlns:p14="http://schemas.microsoft.com/office/powerpoint/2010/main" val="2156938707"/>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7408" y="1624296"/>
            <a:ext cx="9011096" cy="3277820"/>
          </a:xfrm>
        </p:spPr>
        <p:txBody>
          <a:bodyPr anchor="ctr"/>
          <a:lstStyle/>
          <a:p>
            <a:pPr algn="l"/>
            <a:r>
              <a:rPr lang="en-US" sz="2300" dirty="0"/>
              <a:t>Optimally, discussions about patient preferences at the end of life should begin early in the course of metastatic disease. However, when active treatment no longer is able to control widespread and life-threatening disease, and the toxicities of remaining options outweigh the benefits, physicians and other members of the healthcare team should initiate discussions with the patient (and family members/friends, if the patient agrees) about end-of-life care.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(96%)</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0" name="Rectangle 9">
            <a:extLst>
              <a:ext uri="{FF2B5EF4-FFF2-40B4-BE49-F238E27FC236}">
                <a16:creationId xmlns:a16="http://schemas.microsoft.com/office/drawing/2014/main" id="{139365E6-03CA-44DB-9172-76D1AB173988}"/>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FF450C37-B782-48D2-9967-DE37DCDAF8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2" name="TextBox 11">
            <a:extLst>
              <a:ext uri="{FF2B5EF4-FFF2-40B4-BE49-F238E27FC236}">
                <a16:creationId xmlns:a16="http://schemas.microsoft.com/office/drawing/2014/main" id="{522EA0A2-876D-4908-9BD8-2EFA7A865EE8}"/>
              </a:ext>
            </a:extLst>
          </p:cNvPr>
          <p:cNvSpPr txBox="1"/>
          <p:nvPr/>
        </p:nvSpPr>
        <p:spPr>
          <a:xfrm>
            <a:off x="1115616" y="908720"/>
            <a:ext cx="6480720" cy="461665"/>
          </a:xfrm>
          <a:prstGeom prst="rect">
            <a:avLst/>
          </a:prstGeom>
          <a:noFill/>
        </p:spPr>
        <p:txBody>
          <a:bodyPr wrap="square" rtlCol="0">
            <a:spAutoFit/>
          </a:bodyPr>
          <a:lstStyle/>
          <a:p>
            <a:pPr lvl="0" algn="ctr">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SUPPORTIVE and </a:t>
            </a:r>
            <a:r>
              <a:rPr lang="en-US" sz="2400" b="1" dirty="0">
                <a:solidFill>
                  <a:srgbClr val="FF9900"/>
                </a:solidFill>
                <a:latin typeface="Calibri" pitchFamily="34" charset="0"/>
                <a:cs typeface="Calibri" pitchFamily="34" charset="0"/>
              </a:rPr>
              <a:t>PALLIATIVECARE</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spTree>
    <p:custDataLst>
      <p:tags r:id="rId1"/>
    </p:custDataLst>
    <p:extLst>
      <p:ext uri="{BB962C8B-B14F-4D97-AF65-F5344CB8AC3E}">
        <p14:creationId xmlns:p14="http://schemas.microsoft.com/office/powerpoint/2010/main" val="2619969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CDShape"/>
          <p:cNvSpPr>
            <a:spLocks/>
          </p:cNvSpPr>
          <p:nvPr/>
        </p:nvSpPr>
        <p:spPr>
          <a:xfrm>
            <a:off x="5472000" y="5682952"/>
            <a:ext cx="1207008" cy="8784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TextBox 26"/>
          <p:cNvSpPr txBox="1"/>
          <p:nvPr/>
        </p:nvSpPr>
        <p:spPr>
          <a:xfrm>
            <a:off x="1331640" y="73020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Management of CANCER RELATED FATIGUE</a:t>
            </a:r>
          </a:p>
        </p:txBody>
      </p:sp>
      <p:sp>
        <p:nvSpPr>
          <p:cNvPr id="29" name="TextBox 28"/>
          <p:cNvSpPr txBox="1"/>
          <p:nvPr/>
        </p:nvSpPr>
        <p:spPr>
          <a:xfrm>
            <a:off x="143508" y="1906014"/>
            <a:ext cx="8856984" cy="3329116"/>
          </a:xfrm>
          <a:prstGeom prst="rect">
            <a:avLst/>
          </a:prstGeom>
          <a:noFill/>
        </p:spPr>
        <p:txBody>
          <a:bodyPr wrap="square" rtlCol="0">
            <a:spAutoFit/>
          </a:bodyPr>
          <a:lstStyle/>
          <a:p>
            <a:pPr marL="0" marR="0" lvl="0" indent="0" algn="l" defTabSz="914400" rtl="0" eaLnBrk="1" fontAlgn="base" latinLnBrk="0" hangingPunct="1">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Cancer related fatigue is frequently experienced by patients with ABC, exerts a deleterious impact on QoL and limits physical, functional, psychological and social well-being. </a:t>
            </a:r>
          </a:p>
          <a:p>
            <a:pPr marL="0" marR="0" lvl="0" indent="0" algn="l" defTabSz="914400" rtl="0" eaLnBrk="1" fontAlgn="base" latinLnBrk="0" hangingPunct="1">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 </a:t>
            </a:r>
            <a:r>
              <a:rPr kumimoji="0" lang="en-US" sz="2300" b="1" i="0" u="none" strike="noStrike" kern="1200" cap="none" spc="0" normalizeH="0" baseline="0" noProof="0" dirty="0" err="1">
                <a:ln>
                  <a:noFill/>
                </a:ln>
                <a:solidFill>
                  <a:prstClr val="black"/>
                </a:solidFill>
                <a:effectLst/>
                <a:uLnTx/>
                <a:uFillTx/>
                <a:latin typeface="Calibri" pitchFamily="34" charset="0"/>
                <a:ea typeface="+mn-ea"/>
                <a:cs typeface="Arial" pitchFamily="34" charset="0"/>
              </a:rPr>
              <a:t>aetiology</a:t>
            </a: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of this fatigue is complex, therefore effective management needs to be multidimensional. </a:t>
            </a:r>
          </a:p>
          <a:p>
            <a:pPr lvl="0">
              <a:spcAft>
                <a:spcPts val="0"/>
              </a:spcAft>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It is important to assess </a:t>
            </a:r>
            <a:r>
              <a:rPr lang="en-US" sz="2300" b="1" dirty="0">
                <a:solidFill>
                  <a:prstClr val="black"/>
                </a:solidFill>
                <a:latin typeface="Calibri" pitchFamily="34" charset="0"/>
              </a:rPr>
              <a:t>cancer related fatigue </a:t>
            </a: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using appropriate PRO measures before implementing various non-pharmacological (such as exercise</a:t>
            </a:r>
            <a:r>
              <a:rPr lang="en-US" sz="2300" b="1" dirty="0">
                <a:solidFill>
                  <a:prstClr val="black"/>
                </a:solidFill>
                <a:latin typeface="Calibri" pitchFamily="34" charset="0"/>
              </a:rPr>
              <a:t> </a:t>
            </a:r>
            <a:r>
              <a:rPr lang="en-US" sz="2300" b="1" dirty="0">
                <a:solidFill>
                  <a:srgbClr val="0070C0"/>
                </a:solidFill>
                <a:latin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 I/A, </a:t>
            </a:r>
            <a:r>
              <a:rPr lang="en-US" sz="2300" b="1" dirty="0">
                <a:solidFill>
                  <a:srgbClr val="0070C0"/>
                </a:solidFill>
                <a:latin typeface="Calibri" pitchFamily="34" charset="0"/>
              </a:rPr>
              <a:t>100%</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 </a:t>
            </a: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and if needed pharmacological interventions</a:t>
            </a:r>
            <a:r>
              <a:rPr kumimoji="0" lang="en-US" sz="2300" b="1" i="0" u="none" strike="noStrike" kern="1200" cap="none" spc="0" normalizeH="0" baseline="0" noProof="0" dirty="0">
                <a:ln>
                  <a:noFill/>
                </a:ln>
                <a:solidFill>
                  <a:srgbClr val="C00000"/>
                </a:solidFill>
                <a:effectLst/>
                <a:uLnTx/>
                <a:uFillTx/>
                <a:latin typeface="Calibri" pitchFamily="34" charset="0"/>
                <a:ea typeface="+mn-ea"/>
                <a:cs typeface="Arial" pitchFamily="34" charset="0"/>
              </a:rPr>
              <a:t>* </a:t>
            </a:r>
            <a:r>
              <a:rPr lang="en-US" sz="2300" b="1" dirty="0">
                <a:solidFill>
                  <a:srgbClr val="0070C0"/>
                </a:solidFill>
                <a:latin typeface="Calibri" pitchFamily="34" charset="0"/>
              </a:rPr>
              <a:t>(</a:t>
            </a:r>
            <a:r>
              <a:rPr lang="en-US" sz="2300" b="1" dirty="0" err="1">
                <a:solidFill>
                  <a:srgbClr val="0070C0"/>
                </a:solidFill>
                <a:latin typeface="Calibri" pitchFamily="34" charset="0"/>
              </a:rPr>
              <a:t>LoE</a:t>
            </a:r>
            <a:r>
              <a:rPr lang="en-US" sz="2300" b="1" dirty="0">
                <a:solidFill>
                  <a:srgbClr val="0070C0"/>
                </a:solidFill>
                <a:latin typeface="Calibri" pitchFamily="34" charset="0"/>
              </a:rPr>
              <a:t>/</a:t>
            </a:r>
            <a:r>
              <a:rPr lang="en-US" sz="2300" b="1" dirty="0" err="1">
                <a:solidFill>
                  <a:srgbClr val="0070C0"/>
                </a:solidFill>
                <a:latin typeface="Calibri" pitchFamily="34" charset="0"/>
              </a:rPr>
              <a:t>GoR</a:t>
            </a:r>
            <a:r>
              <a:rPr lang="en-US" sz="2300" b="1" dirty="0">
                <a:solidFill>
                  <a:srgbClr val="0070C0"/>
                </a:solidFill>
                <a:latin typeface="Calibri" pitchFamily="34" charset="0"/>
              </a:rPr>
              <a:t>: II/B, 100%)</a:t>
            </a:r>
            <a:r>
              <a:rPr lang="en-US" sz="2300" b="1" dirty="0">
                <a:latin typeface="Calibri" pitchFamily="34" charset="0"/>
              </a:rPr>
              <a:t>.</a:t>
            </a:r>
            <a:endParaRPr kumimoji="0" lang="en-US" sz="2300" b="1" i="0" u="none" strike="noStrike" kern="1200" cap="none" spc="0" normalizeH="0" baseline="0" noProof="0" dirty="0">
              <a:ln>
                <a:noFill/>
              </a:ln>
              <a:effectLst/>
              <a:uLnTx/>
              <a:uFillTx/>
              <a:latin typeface="Calibri" pitchFamily="34" charset="0"/>
            </a:endParaRPr>
          </a:p>
        </p:txBody>
      </p:sp>
      <p:sp>
        <p:nvSpPr>
          <p:cNvPr id="30" name="TextBox 29"/>
          <p:cNvSpPr txBox="1"/>
          <p:nvPr/>
        </p:nvSpPr>
        <p:spPr>
          <a:xfrm>
            <a:off x="2483768" y="5949280"/>
            <a:ext cx="424847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itchFamily="34" charset="0"/>
                <a:ea typeface="+mn-ea"/>
                <a:cs typeface="Arial" pitchFamily="34" charset="0"/>
              </a:rPr>
              <a:t>* Details in manuscript</a:t>
            </a:r>
          </a:p>
        </p:txBody>
      </p:sp>
      <p:sp>
        <p:nvSpPr>
          <p:cNvPr id="9" name="Rectangle 8">
            <a:extLst>
              <a:ext uri="{FF2B5EF4-FFF2-40B4-BE49-F238E27FC236}">
                <a16:creationId xmlns:a16="http://schemas.microsoft.com/office/drawing/2014/main" id="{E9694AF0-7140-4745-8168-5F818C8D5EF7}"/>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0F40E1D2-F91B-4872-85F3-FCCE90702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92857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986210" y="908720"/>
            <a:ext cx="741682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anose="020F0502020204030204" pitchFamily="34" charset="0"/>
                <a:ea typeface="+mn-ea"/>
                <a:cs typeface="Arial" pitchFamily="34" charset="0"/>
              </a:rPr>
              <a:t>Management of CDK Inhibitor Induced Neutropenia </a:t>
            </a:r>
            <a:endPar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endParaRPr>
          </a:p>
        </p:txBody>
      </p:sp>
      <p:sp>
        <p:nvSpPr>
          <p:cNvPr id="29" name="TextBox 28"/>
          <p:cNvSpPr txBox="1"/>
          <p:nvPr/>
        </p:nvSpPr>
        <p:spPr>
          <a:xfrm>
            <a:off x="143508" y="2276872"/>
            <a:ext cx="8856984" cy="29238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Neutropenia is the most common toxicity associated with CDK 4/6 inhibition and is not generally associated with febrile neutropenia although an increase in infections has been reported.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Treatment should be delayed until neutrophils have recovered to at least 1000/</a:t>
            </a:r>
            <a:r>
              <a:rPr kumimoji="0" lang="en-US" sz="23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ul</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dose reduction can also be considered. </a:t>
            </a: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II/A) (100%)</a:t>
            </a:r>
            <a:endParaRPr kumimoji="0" lang="en-GB"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6" name="Rectangle 5">
            <a:extLst>
              <a:ext uri="{FF2B5EF4-FFF2-40B4-BE49-F238E27FC236}">
                <a16:creationId xmlns:a16="http://schemas.microsoft.com/office/drawing/2014/main" id="{403E7DCE-A33E-4871-B79C-FED423C83341}"/>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3437CEC0-B7BE-43FC-9F04-CFFD80632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163499252"/>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1187624" y="921928"/>
            <a:ext cx="669674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Management of Non-Infectious Pneumonitis (NIP)</a:t>
            </a:r>
          </a:p>
        </p:txBody>
      </p:sp>
      <p:sp>
        <p:nvSpPr>
          <p:cNvPr id="29" name="ZoneTexte 8"/>
          <p:cNvSpPr txBox="1"/>
          <p:nvPr/>
        </p:nvSpPr>
        <p:spPr>
          <a:xfrm>
            <a:off x="323108" y="1988840"/>
            <a:ext cx="8496944" cy="36317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NIP is an uncommon complication of </a:t>
            </a:r>
            <a:r>
              <a:rPr kumimoji="0" lang="en-US" sz="2300" b="1" i="0" u="none" strike="noStrike" kern="1200" cap="none" spc="0" normalizeH="0" baseline="0" noProof="0" dirty="0">
                <a:ln>
                  <a:noFill/>
                </a:ln>
                <a:effectLst/>
                <a:uLnTx/>
                <a:uFillTx/>
                <a:latin typeface="Calibri" panose="020F0502020204030204" pitchFamily="34" charset="0"/>
                <a:ea typeface="+mn-ea"/>
                <a:cs typeface="Arial" pitchFamily="34" charset="0"/>
              </a:rPr>
              <a:t>mTOR or CDK4/6 inhibition.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Patient education is critical to ensure early reporting of respiratory symptoms.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Treatment interruption and dose reduction are generally effective for grade 2 symptomatic NIP with use of systemic steroids and treatment discontinuation for grade 3 or greater toxicity.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II/A) (100%)</a:t>
            </a:r>
            <a:endParaRPr kumimoji="0" lang="en-GB"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sp>
        <p:nvSpPr>
          <p:cNvPr id="6" name="Rectangle 5">
            <a:extLst>
              <a:ext uri="{FF2B5EF4-FFF2-40B4-BE49-F238E27FC236}">
                <a16:creationId xmlns:a16="http://schemas.microsoft.com/office/drawing/2014/main" id="{E176587B-DBB4-4AE9-9BDD-2B54ED6841A9}"/>
              </a:ext>
            </a:extLst>
          </p:cNvPr>
          <p:cNvSpPr/>
          <p:nvPr/>
        </p:nvSpPr>
        <p:spPr>
          <a:xfrm>
            <a:off x="7236296" y="230802"/>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F3EF2882-D2AA-4460-8C42-BF2E95D20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197430982"/>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1835696" y="214481"/>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Management of DYSPNEA</a:t>
            </a:r>
          </a:p>
        </p:txBody>
      </p:sp>
      <p:sp>
        <p:nvSpPr>
          <p:cNvPr id="29" name="Rectangle 28"/>
          <p:cNvSpPr/>
          <p:nvPr/>
        </p:nvSpPr>
        <p:spPr>
          <a:xfrm>
            <a:off x="107504" y="836712"/>
            <a:ext cx="9036496" cy="57554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Treatable causes like pleural effusion, pulmonary emboli, cardiac insufficiency, anemia, drug toxicity must be ruled out.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Patient support is essential.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Oxygen is of no use in non-hypoxic patients.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Opioids are the drugs of choice in the palliation of dyspnea. </a:t>
            </a:r>
          </a:p>
          <a:p>
            <a:pPr marL="0" marR="0" lvl="0" indent="0" algn="l" defTabSz="914400" rtl="0" eaLnBrk="1" fontAlgn="base" latinLnBrk="0" hangingPunct="1">
              <a:lnSpc>
                <a:spcPct val="100000"/>
              </a:lnSpc>
              <a:spcBef>
                <a:spcPct val="0"/>
              </a:spcBef>
              <a:spcAft>
                <a:spcPct val="0"/>
              </a:spcAft>
              <a:buClrTx/>
              <a:buSzTx/>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I/A) (100%)</a:t>
            </a: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Benzodiazepines can be used in patients experiencing anxiety. </a:t>
            </a:r>
          </a:p>
          <a:p>
            <a:pPr marL="0" marR="0" lvl="0" indent="0" algn="l" defTabSz="914400" rtl="0" eaLnBrk="1" fontAlgn="base" latinLnBrk="0" hangingPunct="1">
              <a:lnSpc>
                <a:spcPct val="100000"/>
              </a:lnSpc>
              <a:spcBef>
                <a:spcPct val="0"/>
              </a:spcBef>
              <a:spcAft>
                <a:spcPct val="0"/>
              </a:spcAft>
              <a:buClrTx/>
              <a:buSzTx/>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II/A) (100%)</a:t>
            </a: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Steroids can be effective in dyspnea caused by lymphangitis carcinomatosis, radiation or drug-induced pneumonitis, superior vena cava syndrome, an inflammatory component, or in (cancer-induced) obstruction of the airways (in which case laser/stent is to be considered).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Expert opinion/B) (100%)</a:t>
            </a:r>
            <a:endParaRPr kumimoji="0" lang="en-GB"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6" name="Rectangle 5">
            <a:extLst>
              <a:ext uri="{FF2B5EF4-FFF2-40B4-BE49-F238E27FC236}">
                <a16:creationId xmlns:a16="http://schemas.microsoft.com/office/drawing/2014/main" id="{867BE427-878A-4A03-968E-2B966DDC077C}"/>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ECAE1FD7-4349-47A5-8692-84C731C9F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19170274"/>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TextBox 26"/>
          <p:cNvSpPr txBox="1"/>
          <p:nvPr/>
        </p:nvSpPr>
        <p:spPr>
          <a:xfrm>
            <a:off x="1943708" y="1070300"/>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Management of NAUSEA &amp; VOMITING</a:t>
            </a:r>
          </a:p>
        </p:txBody>
      </p:sp>
      <p:sp>
        <p:nvSpPr>
          <p:cNvPr id="29" name="ZoneTexte 8"/>
          <p:cNvSpPr txBox="1"/>
          <p:nvPr/>
        </p:nvSpPr>
        <p:spPr>
          <a:xfrm>
            <a:off x="323528" y="2371234"/>
            <a:ext cx="8640960" cy="32778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ESMO/MASCC GUIDELINES are available for management of chemotherapy-induced and morphine-induced nausea and vomiting, and these are endorsed by ABC.</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300" b="1" dirty="0">
                <a:solidFill>
                  <a:srgbClr val="0070C0"/>
                </a:solidFill>
                <a:latin typeface="Calibri" pitchFamily="34" charset="0"/>
              </a:rPr>
              <a:t>(</a:t>
            </a:r>
            <a:r>
              <a:rPr lang="en-US" sz="2300" b="1" dirty="0" err="1">
                <a:solidFill>
                  <a:srgbClr val="0070C0"/>
                </a:solidFill>
                <a:latin typeface="Calibri" pitchFamily="34" charset="0"/>
              </a:rPr>
              <a:t>LoE</a:t>
            </a:r>
            <a:r>
              <a:rPr lang="en-US" sz="2300" b="1" dirty="0">
                <a:solidFill>
                  <a:srgbClr val="0070C0"/>
                </a:solidFill>
                <a:latin typeface="Calibri" pitchFamily="34" charset="0"/>
              </a:rPr>
              <a:t>/</a:t>
            </a:r>
            <a:r>
              <a:rPr lang="en-US" sz="2300" b="1" dirty="0" err="1">
                <a:solidFill>
                  <a:srgbClr val="0070C0"/>
                </a:solidFill>
                <a:latin typeface="Calibri" pitchFamily="34" charset="0"/>
              </a:rPr>
              <a:t>GoR</a:t>
            </a:r>
            <a:r>
              <a:rPr lang="en-US" sz="2300" b="1" dirty="0">
                <a:solidFill>
                  <a:srgbClr val="0070C0"/>
                </a:solidFill>
                <a:latin typeface="Calibri" pitchFamily="34" charset="0"/>
              </a:rPr>
              <a:t>: NA)</a:t>
            </a:r>
            <a:endParaRPr kumimoji="0" lang="en-US" sz="2300" b="1" i="0" u="none" strike="noStrike" kern="1200" cap="none" spc="0" normalizeH="0" baseline="0" noProof="0" dirty="0">
              <a:ln>
                <a:noFill/>
              </a:ln>
              <a:solidFill>
                <a:srgbClr val="0070C0"/>
              </a:solidFill>
              <a:effectLst/>
              <a:uLnTx/>
              <a:uFillTx/>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There is a need to study nausea and vomiting related to chronic use of anticancer drugs. </a:t>
            </a:r>
          </a:p>
          <a:p>
            <a:pPr lvl="0">
              <a:defRPr/>
            </a:pPr>
            <a:r>
              <a:rPr lang="en-US" sz="2300" b="1" kern="0" dirty="0">
                <a:solidFill>
                  <a:srgbClr val="0070C0"/>
                </a:solidFill>
                <a:latin typeface="Calibri" pitchFamily="34" charset="0"/>
              </a:rPr>
              <a:t>(</a:t>
            </a:r>
            <a:r>
              <a:rPr lang="en-US" sz="2300" b="1" kern="0" dirty="0" err="1">
                <a:solidFill>
                  <a:srgbClr val="0070C0"/>
                </a:solidFill>
                <a:latin typeface="Calibri" pitchFamily="34" charset="0"/>
              </a:rPr>
              <a:t>LoE</a:t>
            </a:r>
            <a:r>
              <a:rPr lang="en-US" sz="2300" b="1" kern="0" dirty="0">
                <a:solidFill>
                  <a:srgbClr val="0070C0"/>
                </a:solidFill>
                <a:latin typeface="Calibri" pitchFamily="34" charset="0"/>
              </a:rPr>
              <a:t>/</a:t>
            </a:r>
            <a:r>
              <a:rPr lang="en-US" sz="2300" b="1" kern="0" dirty="0" err="1">
                <a:solidFill>
                  <a:srgbClr val="0070C0"/>
                </a:solidFill>
                <a:latin typeface="Calibri" pitchFamily="34" charset="0"/>
              </a:rPr>
              <a:t>GoR</a:t>
            </a:r>
            <a:r>
              <a:rPr lang="en-US" sz="2300" b="1" kern="0" dirty="0">
                <a:solidFill>
                  <a:srgbClr val="0070C0"/>
                </a:solidFill>
                <a:latin typeface="Calibri" pitchFamily="34" charset="0"/>
              </a:rPr>
              <a:t>: Expert opinion/A) (100%)</a:t>
            </a: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7" name="Rectangle 6">
            <a:extLst>
              <a:ext uri="{FF2B5EF4-FFF2-40B4-BE49-F238E27FC236}">
                <a16:creationId xmlns:a16="http://schemas.microsoft.com/office/drawing/2014/main" id="{5CD62013-51C7-4C7D-BD52-CF71A65CB05F}"/>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6FD12612-396F-41E2-8E51-F2AF686AB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027119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68609" name="Rectangle 1"/>
          <p:cNvSpPr>
            <a:spLocks noChangeArrowheads="1"/>
          </p:cNvSpPr>
          <p:nvPr/>
        </p:nvSpPr>
        <p:spPr bwMode="auto">
          <a:xfrm>
            <a:off x="251520" y="1988840"/>
            <a:ext cx="8784976"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300" b="1" dirty="0">
                <a:solidFill>
                  <a:prstClr val="black"/>
                </a:solidFill>
                <a:latin typeface="Calibri" pitchFamily="34" charset="0"/>
                <a:ea typeface="Calibri" pitchFamily="34" charset="0"/>
                <a:cs typeface="Times New Roman" pitchFamily="18" charset="0"/>
              </a:rPr>
              <a:t>All ABC patients should be offered comprehensive, culturally sensitive, up-to-date and easy to understand </a:t>
            </a:r>
            <a:r>
              <a:rPr lang="en-US" sz="2300" b="1" dirty="0">
                <a:solidFill>
                  <a:srgbClr val="FF9900"/>
                </a:solidFill>
                <a:latin typeface="Calibri" pitchFamily="34" charset="0"/>
                <a:ea typeface="Calibri" pitchFamily="34" charset="0"/>
                <a:cs typeface="Times New Roman" pitchFamily="18" charset="0"/>
              </a:rPr>
              <a:t>information</a:t>
            </a:r>
            <a:r>
              <a:rPr lang="en-US" sz="2300" b="1" dirty="0">
                <a:solidFill>
                  <a:prstClr val="black"/>
                </a:solidFill>
                <a:latin typeface="Calibri" pitchFamily="34" charset="0"/>
                <a:ea typeface="Calibri" pitchFamily="34" charset="0"/>
                <a:cs typeface="Times New Roman" pitchFamily="18" charset="0"/>
              </a:rPr>
              <a:t> about their disease and its management. </a:t>
            </a:r>
          </a:p>
          <a:p>
            <a:pPr eaLnBrk="0" hangingPunct="0"/>
            <a:endParaRPr lang="en-US" sz="2300" b="1" dirty="0">
              <a:solidFill>
                <a:prstClr val="black"/>
              </a:solidFill>
              <a:latin typeface="Calibri" pitchFamily="34" charset="0"/>
              <a:cs typeface="Times New Roman" pitchFamily="18" charset="0"/>
            </a:endParaRPr>
          </a:p>
          <a:p>
            <a:pPr eaLnBrk="0" hangingPunct="0"/>
            <a:r>
              <a:rPr lang="en-US" sz="2300" b="1" kern="0" dirty="0">
                <a:solidFill>
                  <a:srgbClr val="0070C0"/>
                </a:solidFill>
                <a:latin typeface="Calibri" pitchFamily="34" charset="0"/>
              </a:rPr>
              <a:t>(</a:t>
            </a:r>
            <a:r>
              <a:rPr lang="en-US" sz="2300" b="1" kern="0" dirty="0" err="1">
                <a:solidFill>
                  <a:srgbClr val="0070C0"/>
                </a:solidFill>
                <a:latin typeface="Calibri" pitchFamily="34" charset="0"/>
              </a:rPr>
              <a:t>LoE</a:t>
            </a:r>
            <a:r>
              <a:rPr lang="en-US" sz="2300" b="1" kern="0" dirty="0">
                <a:solidFill>
                  <a:srgbClr val="0070C0"/>
                </a:solidFill>
                <a:latin typeface="Calibri" pitchFamily="34" charset="0"/>
              </a:rPr>
              <a:t>/</a:t>
            </a:r>
            <a:r>
              <a:rPr lang="en-US" sz="2300" b="1" kern="0" dirty="0" err="1">
                <a:solidFill>
                  <a:srgbClr val="0070C0"/>
                </a:solidFill>
                <a:latin typeface="Calibri" pitchFamily="34" charset="0"/>
              </a:rPr>
              <a:t>GoR</a:t>
            </a:r>
            <a:r>
              <a:rPr lang="en-US" sz="2300" b="1" kern="0" dirty="0">
                <a:solidFill>
                  <a:srgbClr val="0070C0"/>
                </a:solidFill>
                <a:latin typeface="Calibri" pitchFamily="34" charset="0"/>
              </a:rPr>
              <a:t>:  I/A) (97%)</a:t>
            </a:r>
            <a:endParaRPr lang="en-US" sz="2300" b="1" dirty="0">
              <a:solidFill>
                <a:prstClr val="black"/>
              </a:solidFill>
              <a:latin typeface="Calibri" pitchFamily="34" charset="0"/>
            </a:endParaRPr>
          </a:p>
        </p:txBody>
      </p:sp>
      <p:sp>
        <p:nvSpPr>
          <p:cNvPr id="8" name="Rectangle 7">
            <a:extLst>
              <a:ext uri="{FF2B5EF4-FFF2-40B4-BE49-F238E27FC236}">
                <a16:creationId xmlns:a16="http://schemas.microsoft.com/office/drawing/2014/main" id="{46022187-AE1E-4D6D-891C-E81B8135ACC9}"/>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4156C39-20D8-454C-9D57-BDD4D09A2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71490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p:cNvSpPr txBox="1"/>
          <p:nvPr/>
        </p:nvSpPr>
        <p:spPr>
          <a:xfrm>
            <a:off x="107504" y="564545"/>
            <a:ext cx="88569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Management of endocrine toxicities of </a:t>
            </a:r>
            <a:r>
              <a:rPr kumimoji="0" lang="en-US" sz="2400" b="1" i="0" u="none" strike="noStrike" kern="1200" cap="none" spc="0" normalizeH="0" baseline="0" noProof="0" dirty="0">
                <a:ln>
                  <a:noFill/>
                </a:ln>
                <a:solidFill>
                  <a:srgbClr val="FF9933"/>
                </a:solidFill>
                <a:effectLst/>
                <a:uLnTx/>
                <a:uFillTx/>
                <a:latin typeface="Calibri" pitchFamily="34" charset="0"/>
                <a:ea typeface="+mn-ea"/>
                <a:cs typeface="Calibri" pitchFamily="34" charset="0"/>
              </a:rPr>
              <a:t>mTOR or PI3KCA inhibition</a:t>
            </a:r>
          </a:p>
        </p:txBody>
      </p:sp>
      <p:sp>
        <p:nvSpPr>
          <p:cNvPr id="7" name="ZoneTexte 8"/>
          <p:cNvSpPr txBox="1"/>
          <p:nvPr/>
        </p:nvSpPr>
        <p:spPr>
          <a:xfrm>
            <a:off x="179512" y="1021740"/>
            <a:ext cx="8964488" cy="57554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Hyperglycemia and hyperlipidemia are common sub-acute  complications of mTOR or Pi3K inhibition. Evaluation of preexisting diabetes or hyperglycemia at baseline is essential. Regular careful monitoring of glycemia and lipid panel is needed to identify these toxicities.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Management of grade 1 and 2 hyperglycemia include treatment with oral antidiabetics and basal insulin, in accordance with international recommendation for diabetes mellitus treatment.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Statins are indicated to treat grade 2 and 3 hypercholesterolemia, and fibrates should be introduced if triglyceride level &gt;500mg/dl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(with attention to possible drug-drug interaction between everolimus and fibrates)</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Treatment interruption and dose reduction are generally effective for grade 2 and 3 toxicity. Treatment should be discontinued for grade 4 toxicity.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II/A) (100%)</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B93852CA-89A4-4C30-88C0-B33B2EEC7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8" name="Rectangle 7">
            <a:extLst>
              <a:ext uri="{FF2B5EF4-FFF2-40B4-BE49-F238E27FC236}">
                <a16:creationId xmlns:a16="http://schemas.microsoft.com/office/drawing/2014/main" id="{C89A269F-652E-4C47-B383-05F94DEA6CE6}"/>
              </a:ext>
            </a:extLst>
          </p:cNvPr>
          <p:cNvSpPr/>
          <p:nvPr/>
        </p:nvSpPr>
        <p:spPr>
          <a:xfrm>
            <a:off x="7236296" y="132857"/>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3501335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93404" y="786304"/>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Management of MUCOSITIS/STOMATITIS</a:t>
            </a:r>
          </a:p>
        </p:txBody>
      </p:sp>
      <p:sp>
        <p:nvSpPr>
          <p:cNvPr id="29" name="TextBox 28"/>
          <p:cNvSpPr txBox="1"/>
          <p:nvPr/>
        </p:nvSpPr>
        <p:spPr>
          <a:xfrm>
            <a:off x="107504" y="1478802"/>
            <a:ext cx="9145016" cy="4416594"/>
          </a:xfrm>
          <a:prstGeom prst="rect">
            <a:avLst/>
          </a:prstGeom>
          <a:noFill/>
        </p:spPr>
        <p:txBody>
          <a:bodyPr wrap="square" rtlCol="0">
            <a:spAutoFit/>
          </a:bodyPr>
          <a:lstStyle/>
          <a:p>
            <a:pPr lvl="0">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Steroid mouthwash should be used for prevention of stomatitis induced by mTOR inhibitors </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(suggested schedule: 0.5mg/5ml dexamethasone, 10 ml to swish x 2 minutes then spit out </a:t>
            </a:r>
            <a:r>
              <a:rPr kumimoji="0" lang="en-US" sz="2000" b="1" i="0" u="none" strike="noStrike" kern="1200" cap="none" spc="0" normalizeH="0" baseline="0" noProof="0" dirty="0" err="1">
                <a:ln>
                  <a:noFill/>
                </a:ln>
                <a:solidFill>
                  <a:prstClr val="black"/>
                </a:solidFill>
                <a:effectLst/>
                <a:uLnTx/>
                <a:uFillTx/>
                <a:latin typeface="Calibri" pitchFamily="34" charset="0"/>
                <a:ea typeface="+mn-ea"/>
                <a:cs typeface="Arial" pitchFamily="34" charset="0"/>
              </a:rPr>
              <a:t>qid</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I/B</a:t>
            </a:r>
            <a:r>
              <a:rPr lang="en-US" sz="2400" b="1" kern="0" dirty="0">
                <a:solidFill>
                  <a:srgbClr val="0070C0"/>
                </a:solidFill>
                <a:latin typeface="Calibri" pitchFamily="34" charset="0"/>
              </a:rPr>
              <a:t>) (100%)</a:t>
            </a:r>
            <a:endParaRPr kumimoji="0" lang="en-GB" sz="24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Early intervention is recommended. </a:t>
            </a:r>
            <a:r>
              <a:rPr lang="en-US" sz="2300" b="1" kern="0" dirty="0">
                <a:solidFill>
                  <a:srgbClr val="0070C0"/>
                </a:solidFill>
                <a:latin typeface="Calibri" pitchFamily="34" charset="0"/>
              </a:rPr>
              <a:t>(</a:t>
            </a:r>
            <a:r>
              <a:rPr lang="en-US" sz="2400" b="1" kern="0" dirty="0" err="1">
                <a:solidFill>
                  <a:srgbClr val="0070C0"/>
                </a:solidFill>
                <a:latin typeface="Calibri" pitchFamily="34" charset="0"/>
                <a:cs typeface="Calibri" pitchFamily="34" charset="0"/>
              </a:rPr>
              <a:t>LoE</a:t>
            </a:r>
            <a:r>
              <a:rPr lang="en-US" sz="2400" b="1" kern="0" dirty="0">
                <a:solidFill>
                  <a:srgbClr val="0070C0"/>
                </a:solidFill>
                <a:latin typeface="Calibri" pitchFamily="34" charset="0"/>
                <a:cs typeface="Calibri" pitchFamily="34" charset="0"/>
              </a:rPr>
              <a:t>/</a:t>
            </a:r>
            <a:r>
              <a:rPr lang="en-US" sz="24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rPr>
              <a:t>: Expert opinion/A) (100%).</a:t>
            </a:r>
            <a:endParaRPr lang="en-US" sz="2300" b="1" dirty="0">
              <a:solidFill>
                <a:prstClr val="black"/>
              </a:solidFill>
              <a:latin typeface="Calibri" pitchFamily="34" charset="0"/>
            </a:endParaRPr>
          </a:p>
          <a:p>
            <a:pPr>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For &gt; Grade 2 stomatitis, delaying treatment until the toxicity resolves and considering lowering the dose of the targeted agent are also recommended. </a:t>
            </a:r>
            <a:r>
              <a:rPr lang="en-US" sz="2300" b="1" kern="0" dirty="0">
                <a:solidFill>
                  <a:srgbClr val="0070C0"/>
                </a:solidFill>
                <a:latin typeface="Calibri" pitchFamily="34" charset="0"/>
              </a:rPr>
              <a:t>(</a:t>
            </a:r>
            <a:r>
              <a:rPr lang="en-US" sz="2400" b="1" kern="0" dirty="0" err="1">
                <a:solidFill>
                  <a:srgbClr val="0070C0"/>
                </a:solidFill>
                <a:latin typeface="Calibri" pitchFamily="34" charset="0"/>
                <a:cs typeface="Calibri" pitchFamily="34" charset="0"/>
              </a:rPr>
              <a:t>LoE</a:t>
            </a:r>
            <a:r>
              <a:rPr lang="en-US" sz="2400" b="1" kern="0" dirty="0">
                <a:solidFill>
                  <a:srgbClr val="0070C0"/>
                </a:solidFill>
                <a:latin typeface="Calibri" pitchFamily="34" charset="0"/>
                <a:cs typeface="Calibri" pitchFamily="34" charset="0"/>
              </a:rPr>
              <a:t>/</a:t>
            </a:r>
            <a:r>
              <a:rPr lang="en-US" sz="24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rPr>
              <a:t>: Expert opinion/A) (100%).</a:t>
            </a:r>
            <a:endParaRPr lang="en-US" sz="2300" b="1" dirty="0">
              <a:solidFill>
                <a:prstClr val="black"/>
              </a:solidFill>
              <a:latin typeface="Calibri" pitchFamily="34" charset="0"/>
            </a:endParaRPr>
          </a:p>
          <a:p>
            <a:pPr>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Mild toothpaste and gentle hygiene are recommended for the treatment of stomatitis. </a:t>
            </a:r>
            <a:r>
              <a:rPr lang="en-US" sz="2300" b="1" kern="0" dirty="0">
                <a:solidFill>
                  <a:srgbClr val="0070C0"/>
                </a:solidFill>
                <a:latin typeface="Calibri" pitchFamily="34" charset="0"/>
              </a:rPr>
              <a:t>(</a:t>
            </a:r>
            <a:r>
              <a:rPr lang="en-US" sz="2400" b="1" kern="0" dirty="0" err="1">
                <a:solidFill>
                  <a:srgbClr val="0070C0"/>
                </a:solidFill>
                <a:latin typeface="Calibri" pitchFamily="34" charset="0"/>
                <a:cs typeface="Calibri" pitchFamily="34" charset="0"/>
              </a:rPr>
              <a:t>LoE</a:t>
            </a:r>
            <a:r>
              <a:rPr lang="en-US" sz="2400" b="1" kern="0" dirty="0">
                <a:solidFill>
                  <a:srgbClr val="0070C0"/>
                </a:solidFill>
                <a:latin typeface="Calibri" pitchFamily="34" charset="0"/>
                <a:cs typeface="Calibri" pitchFamily="34" charset="0"/>
              </a:rPr>
              <a:t>/</a:t>
            </a:r>
            <a:r>
              <a:rPr lang="en-US" sz="2400" b="1" kern="0" dirty="0" err="1">
                <a:solidFill>
                  <a:srgbClr val="0070C0"/>
                </a:solidFill>
                <a:latin typeface="Calibri" pitchFamily="34" charset="0"/>
                <a:cs typeface="Calibri" pitchFamily="34" charset="0"/>
              </a:rPr>
              <a:t>GoR</a:t>
            </a:r>
            <a:r>
              <a:rPr lang="en-US" sz="2300" b="1" kern="0" dirty="0">
                <a:solidFill>
                  <a:srgbClr val="0070C0"/>
                </a:solidFill>
                <a:latin typeface="Calibri" pitchFamily="34" charset="0"/>
              </a:rPr>
              <a:t>: Expert opinion/B) (100%).</a:t>
            </a: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Consider adding steroid dental paste to treat developing ulcerations.</a:t>
            </a:r>
            <a:endParaRPr kumimoji="0" lang="en-GB"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lvl="0">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Expert opinion/B</a:t>
            </a:r>
            <a:r>
              <a:rPr lang="en-US" sz="2300" b="1" kern="0" dirty="0">
                <a:solidFill>
                  <a:srgbClr val="0070C0"/>
                </a:solidFill>
                <a:latin typeface="Calibri" pitchFamily="34" charset="0"/>
              </a:rPr>
              <a:t>) (100%).</a:t>
            </a:r>
            <a:endPar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6" name="Rectangle 5">
            <a:extLst>
              <a:ext uri="{FF2B5EF4-FFF2-40B4-BE49-F238E27FC236}">
                <a16:creationId xmlns:a16="http://schemas.microsoft.com/office/drawing/2014/main" id="{B72CC792-6463-41AA-A9DA-D99DE5E7CCC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D377118E-D986-4CBE-9CAB-998E3AE40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85498873"/>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DShape"/>
          <p:cNvSpPr>
            <a:spLocks/>
          </p:cNvSpPr>
          <p:nvPr/>
        </p:nvSpPr>
        <p:spPr>
          <a:xfrm>
            <a:off x="5472000" y="5682952"/>
            <a:ext cx="1207008" cy="8784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8F90031A-B08D-4EE6-A8A1-E4D49E5891C8}"/>
              </a:ext>
            </a:extLst>
          </p:cNvPr>
          <p:cNvSpPr txBox="1"/>
          <p:nvPr/>
        </p:nvSpPr>
        <p:spPr>
          <a:xfrm>
            <a:off x="107294" y="1082350"/>
            <a:ext cx="8856984" cy="550920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Chemotherapy induced peripheral neuropathy (CIPN) is frequent and potentially dose-limiting. Risk factors for neuropathy and preexisting neuropathy need to be identified.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lgn="ju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medical prevention can currently be recommended </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II/C)</a:t>
            </a:r>
            <a:r>
              <a:rPr lang="en-US" sz="2200" b="1" kern="0" dirty="0">
                <a:solidFill>
                  <a:srgbClr val="0070C0"/>
                </a:solidFill>
                <a:latin typeface="Calibri" pitchFamily="34" charset="0"/>
              </a:rPr>
              <a:t> (100%).</a:t>
            </a:r>
            <a:endPar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Drug-related factors (dosing, timing, route) can lower the risk of CIPN. </a:t>
            </a:r>
          </a:p>
          <a:p>
            <a:pPr lvl="0" algn="ju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use of </a:t>
            </a:r>
            <a:r>
              <a:rPr lang="en-US" sz="2200" b="1" dirty="0">
                <a:solidFill>
                  <a:prstClr val="black"/>
                </a:solidFill>
                <a:latin typeface="Calibri" panose="020F0502020204030204" pitchFamily="34" charset="0"/>
                <a:cs typeface="Calibri" panose="020F0502020204030204" pitchFamily="34" charset="0"/>
              </a:rPr>
              <a:t>tight gloves </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socks during CT may help reduce the incidence and severity of CIPN </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LoE</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GoR</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I/C) </a:t>
            </a:r>
            <a:r>
              <a:rPr lang="en-US" sz="2200" b="1" kern="0" dirty="0">
                <a:solidFill>
                  <a:srgbClr val="0070C0"/>
                </a:solidFill>
                <a:latin typeface="Calibri" pitchFamily="34" charset="0"/>
              </a:rPr>
              <a:t>(100%).</a:t>
            </a:r>
            <a:endParaRPr kumimoji="0" lang="en-US" sz="2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lgn="ju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are limited evidence-based treatments for CIPN, with  tricyclic antidepressants, serotonin-noradrenaline reuptake inhibitors, duloxetine, pregabalin, and gabapentin being most often used </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II/B) </a:t>
            </a:r>
            <a:r>
              <a:rPr lang="en-US" sz="2200" b="1" kern="0" dirty="0">
                <a:solidFill>
                  <a:srgbClr val="0070C0"/>
                </a:solidFill>
                <a:latin typeface="Calibri" pitchFamily="34" charset="0"/>
              </a:rPr>
              <a:t>(100%).</a:t>
            </a:r>
            <a:endPar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High quality studies are needed to evaluate strategies for prevention and management of CIPN. </a:t>
            </a:r>
            <a:endPar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631C6FCE-66FB-4342-B288-27602F2066BA}"/>
              </a:ext>
            </a:extLst>
          </p:cNvPr>
          <p:cNvSpPr/>
          <p:nvPr/>
        </p:nvSpPr>
        <p:spPr>
          <a:xfrm>
            <a:off x="7625799" y="66687"/>
            <a:ext cx="1375698" cy="369332"/>
          </a:xfrm>
          <a:prstGeom prst="rect">
            <a:avLst/>
          </a:prstGeom>
        </p:spPr>
        <p:txBody>
          <a:bodyPr wrap="none">
            <a:spAutoFit/>
          </a:bodyPr>
          <a:lstStyle/>
          <a:p>
            <a:r>
              <a:rPr lang="en-US" b="1" kern="0" dirty="0" err="1">
                <a:solidFill>
                  <a:srgbClr val="00B050"/>
                </a:solidFill>
                <a:latin typeface="Calibri" pitchFamily="34" charset="0"/>
              </a:rPr>
              <a:t>LoE</a:t>
            </a:r>
            <a:r>
              <a:rPr lang="en-US" b="1" kern="0" dirty="0">
                <a:solidFill>
                  <a:srgbClr val="00B050"/>
                </a:solidFill>
                <a:latin typeface="Calibri" pitchFamily="34" charset="0"/>
              </a:rPr>
              <a:t> changed</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81329CDA-9FFC-44CA-A743-5C4F9F96F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27" name="TextBox 26"/>
          <p:cNvSpPr txBox="1"/>
          <p:nvPr/>
        </p:nvSpPr>
        <p:spPr>
          <a:xfrm>
            <a:off x="1403438" y="251353"/>
            <a:ext cx="626469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Management of CHEMOTHERAPY-INDUCED PERIPHERAL NEUROPATHY (CIPN)</a:t>
            </a:r>
          </a:p>
        </p:txBody>
      </p:sp>
    </p:spTree>
    <p:custDataLst>
      <p:tags r:id="rId1"/>
    </p:custDataLst>
    <p:extLst>
      <p:ext uri="{BB962C8B-B14F-4D97-AF65-F5344CB8AC3E}">
        <p14:creationId xmlns:p14="http://schemas.microsoft.com/office/powerpoint/2010/main" val="3998975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DShape"/>
          <p:cNvSpPr>
            <a:spLocks/>
          </p:cNvSpPr>
          <p:nvPr/>
        </p:nvSpPr>
        <p:spPr>
          <a:xfrm>
            <a:off x="5472000" y="5682952"/>
            <a:ext cx="1207008" cy="8784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TextBox 26"/>
          <p:cNvSpPr txBox="1"/>
          <p:nvPr/>
        </p:nvSpPr>
        <p:spPr>
          <a:xfrm>
            <a:off x="1475656" y="609655"/>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Management of HAND AND FOOT SYNDROME</a:t>
            </a:r>
          </a:p>
        </p:txBody>
      </p:sp>
      <p:sp>
        <p:nvSpPr>
          <p:cNvPr id="9" name="TextBox 8">
            <a:extLst>
              <a:ext uri="{FF2B5EF4-FFF2-40B4-BE49-F238E27FC236}">
                <a16:creationId xmlns:a16="http://schemas.microsoft.com/office/drawing/2014/main" id="{D6B276AE-028D-42EE-87D3-2C2B15985F9C}"/>
              </a:ext>
            </a:extLst>
          </p:cNvPr>
          <p:cNvSpPr txBox="1"/>
          <p:nvPr/>
        </p:nvSpPr>
        <p:spPr>
          <a:xfrm>
            <a:off x="89756" y="1130933"/>
            <a:ext cx="9036496" cy="513986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 and Foot syndrome (HFS) is also described as p</a:t>
            </a:r>
            <a:r>
              <a:rPr kumimoji="0" lang="fr-FR"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almar-plantar erythrodysesthesia syndrome. </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Most frequent causes are capecitabine; pegylated liposomal doxorubicin; </a:t>
            </a:r>
            <a:r>
              <a:rPr kumimoji="0" lang="fr-FR"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multikinase inhibitors.</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Patients should be instructed about early recognition of HFS. </a:t>
            </a: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Drug-related factors (dosing, timing, route) can lower the risk of HFS. </a:t>
            </a:r>
          </a:p>
          <a:p>
            <a:pPr lvl="0" algn="just">
              <a:spcAft>
                <a:spcPts val="0"/>
              </a:spcAft>
              <a:defRPr/>
            </a:pPr>
            <a:r>
              <a:rPr kumimoji="0" lang="de-DE" sz="2400" b="1" i="0" u="none" strike="noStrike" kern="1200" cap="none" spc="0" normalizeH="0" baseline="0" noProof="0" dirty="0">
                <a:ln>
                  <a:noFill/>
                </a:ln>
                <a:solidFill>
                  <a:prstClr val="black"/>
                </a:solidFill>
                <a:effectLst/>
                <a:uLnTx/>
                <a:uFillTx/>
                <a:latin typeface="Calibri" pitchFamily="-101" charset="0"/>
                <a:ea typeface="+mn-ea"/>
                <a:cs typeface="Calibri" pitchFamily="-101" charset="0"/>
              </a:rPr>
              <a:t>Treatment of hyperkeratoses / fungal infections, comfortable shoes, avoidance of friction and heat are recommended </a:t>
            </a:r>
            <a:r>
              <a:rPr kumimoji="0" lang="de-DE" sz="2400" b="1" i="0" u="none" strike="noStrike" kern="1200" cap="none" spc="0" normalizeH="0" baseline="0" noProof="0" dirty="0">
                <a:ln>
                  <a:noFill/>
                </a:ln>
                <a:solidFill>
                  <a:srgbClr val="0070C0"/>
                </a:solidFill>
                <a:effectLst/>
                <a:uLnTx/>
                <a:uFillTx/>
                <a:latin typeface="Calibri" pitchFamily="-101" charset="0"/>
                <a:ea typeface="+mn-ea"/>
                <a:cs typeface="Calibri" pitchFamily="-101"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a:t>
            </a:r>
            <a:r>
              <a:rPr kumimoji="0" lang="de-DE" sz="2400" b="1" i="0" u="none" strike="noStrike" kern="1200" cap="none" spc="0" normalizeH="0" baseline="0" noProof="0" dirty="0">
                <a:ln>
                  <a:noFill/>
                </a:ln>
                <a:solidFill>
                  <a:srgbClr val="0070C0"/>
                </a:solidFill>
                <a:effectLst/>
                <a:uLnTx/>
                <a:uFillTx/>
                <a:latin typeface="Calibri" pitchFamily="-101" charset="0"/>
                <a:ea typeface="+mn-ea"/>
                <a:cs typeface="Calibri" pitchFamily="-101" charset="0"/>
              </a:rPr>
              <a:t>Expert opinion/A) </a:t>
            </a:r>
            <a:r>
              <a:rPr lang="en-US" sz="2400" b="1" kern="0" dirty="0">
                <a:solidFill>
                  <a:srgbClr val="0070C0"/>
                </a:solidFill>
                <a:latin typeface="Calibri" pitchFamily="34" charset="0"/>
              </a:rPr>
              <a:t>(100%).</a:t>
            </a:r>
            <a:endParaRPr kumimoji="0" lang="de-DE" sz="2400" b="1" i="0" u="none" strike="noStrike" kern="1200" cap="none" spc="0" normalizeH="0" baseline="0" noProof="0" dirty="0">
              <a:ln>
                <a:noFill/>
              </a:ln>
              <a:solidFill>
                <a:srgbClr val="0070C0"/>
              </a:solidFill>
              <a:effectLst/>
              <a:uLnTx/>
              <a:uFillTx/>
              <a:latin typeface="Calibri" pitchFamily="-101" charset="0"/>
              <a:ea typeface="+mn-ea"/>
              <a:cs typeface="Calibri" pitchFamily="-101" charset="0"/>
            </a:endParaRPr>
          </a:p>
          <a:p>
            <a:pPr lvl="0" algn="just">
              <a:spcAft>
                <a:spcPts val="0"/>
              </a:spcAft>
              <a:defRPr/>
            </a:pPr>
            <a:r>
              <a:rPr kumimoji="0" lang="de-DE" sz="2400" b="1" i="0" u="none" strike="noStrike" kern="1200" cap="none" spc="0" normalizeH="0" baseline="0" noProof="0" dirty="0">
                <a:ln>
                  <a:noFill/>
                </a:ln>
                <a:solidFill>
                  <a:prstClr val="black"/>
                </a:solidFill>
                <a:effectLst/>
                <a:uLnTx/>
                <a:uFillTx/>
                <a:latin typeface="Calibri" pitchFamily="-101" charset="0"/>
                <a:ea typeface="+mn-ea"/>
                <a:cs typeface="Calibri" pitchFamily="-101" charset="0"/>
              </a:rPr>
              <a:t>Intensive skin care of hands and feet (urea cream/ointment) is recommended </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II/A) </a:t>
            </a:r>
            <a:r>
              <a:rPr lang="en-US" sz="2300" b="1" kern="0" dirty="0">
                <a:solidFill>
                  <a:srgbClr val="0070C0"/>
                </a:solidFill>
                <a:latin typeface="Calibri" pitchFamily="34" charset="0"/>
              </a:rPr>
              <a:t>(100%).</a:t>
            </a:r>
            <a:endPar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High quality studies are needed to evaluate strategies for prevention and management of HFS. </a:t>
            </a:r>
          </a:p>
        </p:txBody>
      </p:sp>
      <p:sp>
        <p:nvSpPr>
          <p:cNvPr id="7" name="Rectangle 6">
            <a:extLst>
              <a:ext uri="{FF2B5EF4-FFF2-40B4-BE49-F238E27FC236}">
                <a16:creationId xmlns:a16="http://schemas.microsoft.com/office/drawing/2014/main" id="{08320C13-595B-41EA-86C3-6647EC02A24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EE8283F8-CE6E-4070-AF9E-162CADED5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422089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64271" y="2132857"/>
            <a:ext cx="8800217" cy="2952327"/>
          </a:xfrm>
          <a:prstGeom prst="rect">
            <a:avLst/>
          </a:prstGeom>
          <a:noFill/>
        </p:spPr>
        <p:txBody>
          <a:bodyPr wrap="square" lIns="36000" tIns="36000" rIns="36000" bIns="36000" rtlCol="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Systemic hormone therapy is generally </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Arial" pitchFamily="34" charset="0"/>
              </a:rPr>
              <a:t>not recommended</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to treat postmenopausal symptoms in ABC patients, particularly not in ER+ disease*. </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 I/D) (100%)</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Valid alternatives are:</a:t>
            </a:r>
          </a:p>
          <a:p>
            <a:pPr marL="171450" marR="0" lvl="0" indent="-171450" algn="just"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For postmenopausal symptoms in general: Mind-body interventions, physical training, and cognitive behavioral therapy are effective non-pharmacological treatment options. </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 I/B) (100%)</a:t>
            </a:r>
          </a:p>
          <a:p>
            <a:pPr marL="171450" marR="0" lvl="0" indent="-171450" algn="just"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For hot flushes: Venlafaxine,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oxybutynin, gabapentin, clonidine and acupuncture are available options. </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 I/B) (100%)</a:t>
            </a:r>
          </a:p>
          <a:p>
            <a:pPr marL="171450" marR="0" lvl="0" indent="-171450" algn="just"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For sleep disturbances: Melatonin  </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 II/C) (100%)</a:t>
            </a:r>
          </a:p>
          <a:p>
            <a:pPr marL="0" marR="0" lvl="0" indent="0" algn="just" defTabSz="685800" rtl="0" eaLnBrk="1" fontAlgn="auto" latinLnBrk="0" hangingPunct="1">
              <a:lnSpc>
                <a:spcPct val="90000"/>
              </a:lnSpc>
              <a:spcBef>
                <a:spcPts val="180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There is </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Arial" pitchFamily="34" charset="0"/>
              </a:rPr>
              <a:t>no</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convincing evidence that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Arial" pitchFamily="34" charset="0"/>
              </a:rPr>
              <a:t>phytotherapeutic</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drugs improve postmenopausal symptoms. Possible drug interactions must be considered. </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 I/D) (100%)</a:t>
            </a:r>
          </a:p>
          <a:p>
            <a:pPr marL="0" marR="0" lvl="0" indent="0" algn="just" defTabSz="685800" rtl="0" eaLnBrk="1" fontAlgn="auto" latinLnBrk="0" hangingPunct="1">
              <a:lnSpc>
                <a:spcPct val="90000"/>
              </a:lnSpc>
              <a:spcBef>
                <a:spcPts val="750"/>
              </a:spcBef>
              <a:spcAft>
                <a:spcPts val="0"/>
              </a:spcAft>
              <a:buClrTx/>
              <a:buSzTx/>
              <a:buFontTx/>
              <a:buNone/>
              <a:tabLst/>
              <a:defRPr/>
            </a:pPr>
            <a:endParaRPr kumimoji="0" lang="de-DE" sz="22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23" name="TextBox 22" hidden="1"/>
          <p:cNvSpPr txBox="1"/>
          <p:nvPr/>
        </p:nvSpPr>
        <p:spPr>
          <a:xfrm>
            <a:off x="197971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XXXXXXXXXXXXXXXXXXXXXXXXXXXXXXXX</a:t>
            </a:r>
          </a:p>
        </p:txBody>
      </p:sp>
      <p:sp>
        <p:nvSpPr>
          <p:cNvPr id="24" name="CasellaDiTesto 7" hidden="1"/>
          <p:cNvSpPr txBox="1"/>
          <p:nvPr/>
        </p:nvSpPr>
        <p:spPr>
          <a:xfrm>
            <a:off x="8532440" y="57564"/>
            <a:ext cx="563275"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CH"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a:t>
            </a: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08304" y="56999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691680" y="282156"/>
            <a:ext cx="6264696"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Management of POSTMENOPAUSAL SYMPTOMS</a:t>
            </a:r>
          </a:p>
        </p:txBody>
      </p:sp>
      <p:sp>
        <p:nvSpPr>
          <p:cNvPr id="28" name="TextBox 27">
            <a:extLst>
              <a:ext uri="{FF2B5EF4-FFF2-40B4-BE49-F238E27FC236}">
                <a16:creationId xmlns:a16="http://schemas.microsoft.com/office/drawing/2014/main" id="{D968AB3E-4636-4D62-A217-A5CC6996A958}"/>
              </a:ext>
            </a:extLst>
          </p:cNvPr>
          <p:cNvSpPr txBox="1"/>
          <p:nvPr/>
        </p:nvSpPr>
        <p:spPr>
          <a:xfrm>
            <a:off x="0" y="6084585"/>
            <a:ext cx="921702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itchFamily="34" charset="0"/>
                <a:ea typeface="+mn-ea"/>
                <a:cs typeface="Arial" pitchFamily="34" charset="0"/>
              </a:rPr>
              <a:t>* Discussed in manuscript that the final decision belongs to the woman, after correct information, since in some cases these symptoms are highly impacting on QoL</a:t>
            </a:r>
          </a:p>
        </p:txBody>
      </p:sp>
    </p:spTree>
    <p:custDataLst>
      <p:tags r:id="rId1"/>
    </p:custDataLst>
    <p:extLst>
      <p:ext uri="{BB962C8B-B14F-4D97-AF65-F5344CB8AC3E}">
        <p14:creationId xmlns:p14="http://schemas.microsoft.com/office/powerpoint/2010/main" val="1228114192"/>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17983" y="1521491"/>
            <a:ext cx="8945794" cy="4105126"/>
          </a:xfrm>
          <a:prstGeom prst="rect">
            <a:avLst/>
          </a:prstGeom>
          <a:noFill/>
        </p:spPr>
        <p:txBody>
          <a:bodyPr wrap="square" lIns="36000" tIns="36000" rIns="36000" bIns="36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1" i="0" u="none" strike="noStrike" kern="0" cap="none" spc="0" normalizeH="0" baseline="0" noProof="0" dirty="0">
                <a:ln>
                  <a:noFill/>
                </a:ln>
                <a:solidFill>
                  <a:prstClr val="black"/>
                </a:solidFill>
                <a:effectLst/>
                <a:uLnTx/>
                <a:uFillTx/>
                <a:latin typeface="Calibri"/>
                <a:ea typeface="+mn-ea"/>
                <a:cs typeface="Arial" pitchFamily="34" charset="0"/>
              </a:rPr>
              <a:t>Sexuality is an experience on many levels and is not confined to the act of intercourse. Sexuality remains important for many ABC patients.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1" i="0" u="none" strike="noStrike" kern="0" cap="none" spc="0" normalizeH="0" baseline="0" noProof="0" dirty="0">
                <a:ln>
                  <a:noFill/>
                </a:ln>
                <a:solidFill>
                  <a:prstClr val="black"/>
                </a:solidFill>
                <a:effectLst/>
                <a:uLnTx/>
                <a:uFillTx/>
                <a:latin typeface="Calibri"/>
                <a:ea typeface="+mn-ea"/>
                <a:cs typeface="Arial" pitchFamily="34" charset="0"/>
              </a:rPr>
              <a:t>ABC patients frequently experience impaired sexual health</a:t>
            </a:r>
            <a:r>
              <a:rPr kumimoji="0" lang="en-US" sz="2200" b="1" i="0" u="none" strike="noStrike" kern="0" cap="none" spc="0" normalizeH="0" baseline="0" noProof="0" dirty="0">
                <a:ln>
                  <a:noFill/>
                </a:ln>
                <a:solidFill>
                  <a:prstClr val="black"/>
                </a:solidFill>
                <a:effectLst/>
                <a:uLnTx/>
                <a:uFillTx/>
                <a:latin typeface="Calibri"/>
                <a:ea typeface="+mn-ea"/>
                <a:cs typeface="Arial" pitchFamily="34" charset="0"/>
              </a:rPr>
              <a:t> and need specific attention</a:t>
            </a:r>
            <a:r>
              <a:rPr kumimoji="0" lang="de-DE" sz="2200" b="1" i="0" u="none" strike="noStrike" kern="0" cap="none" spc="0" normalizeH="0" baseline="0" noProof="0" dirty="0">
                <a:ln>
                  <a:noFill/>
                </a:ln>
                <a:solidFill>
                  <a:prstClr val="black"/>
                </a:solidFill>
                <a:effectLst/>
                <a:uLnTx/>
                <a:uFillTx/>
                <a:latin typeface="Calibri"/>
                <a:ea typeface="+mn-ea"/>
                <a:cs typeface="Arial" pitchFamily="34" charset="0"/>
              </a:rPr>
              <a:t>. Openly addressing misconceptions and sexual challenges after treatment, as well as educating patients, have shown to improve quality of life.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200" b="1" i="0" u="none" strike="noStrike" kern="0" cap="none" spc="0" normalizeH="0" baseline="0" noProof="0" dirty="0">
                <a:ln>
                  <a:noFill/>
                </a:ln>
                <a:solidFill>
                  <a:prstClr val="black"/>
                </a:solidFill>
                <a:effectLst/>
                <a:uLnTx/>
                <a:uFillTx/>
                <a:latin typeface="Calibri"/>
                <a:ea typeface="+mn-ea"/>
                <a:cs typeface="Arial" pitchFamily="34" charset="0"/>
              </a:rPr>
              <a:t>When life expectancy is limited, physical contact, affection, emotional communication and comfort are particularly important.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Arial" pitchFamily="34" charset="0"/>
              </a:rPr>
              <a:t>Standardized instruments (questionnaires) may help assess grade of impairment.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0" cap="none" spc="0" normalizeH="0" baseline="0" noProof="0" dirty="0" err="1">
                <a:ln>
                  <a:noFill/>
                </a:ln>
                <a:solidFill>
                  <a:srgbClr val="0070C0"/>
                </a:solidFill>
                <a:effectLst/>
                <a:uLnTx/>
                <a:uFillTx/>
                <a:latin typeface="Calibri"/>
                <a:ea typeface="+mn-ea"/>
                <a:cs typeface="Arial" pitchFamily="34" charset="0"/>
              </a:rPr>
              <a:t>LoE</a:t>
            </a:r>
            <a:r>
              <a:rPr kumimoji="0" lang="en-US" sz="2200" b="1" i="0" u="none" strike="noStrike" kern="0" cap="none" spc="0" normalizeH="0" baseline="0" noProof="0" dirty="0">
                <a:ln>
                  <a:noFill/>
                </a:ln>
                <a:solidFill>
                  <a:srgbClr val="0070C0"/>
                </a:solidFill>
                <a:effectLst/>
                <a:uLnTx/>
                <a:uFillTx/>
                <a:latin typeface="Calibri"/>
                <a:ea typeface="+mn-ea"/>
                <a:cs typeface="Arial" pitchFamily="34" charset="0"/>
              </a:rPr>
              <a:t>/</a:t>
            </a:r>
            <a:r>
              <a:rPr kumimoji="0" lang="en-US" sz="2200" b="1" i="0" u="none" strike="noStrike" kern="0" cap="none" spc="0" normalizeH="0" baseline="0" noProof="0" dirty="0" err="1">
                <a:ln>
                  <a:noFill/>
                </a:ln>
                <a:solidFill>
                  <a:srgbClr val="0070C0"/>
                </a:solidFill>
                <a:effectLst/>
                <a:uLnTx/>
                <a:uFillTx/>
                <a:latin typeface="Calibri"/>
                <a:ea typeface="+mn-ea"/>
                <a:cs typeface="Arial" pitchFamily="34" charset="0"/>
              </a:rPr>
              <a:t>GoR</a:t>
            </a:r>
            <a:r>
              <a:rPr kumimoji="0" lang="en-US" sz="2200" b="1" i="0" u="none" strike="noStrike" kern="0" cap="none" spc="0" normalizeH="0" baseline="0" noProof="0" dirty="0">
                <a:ln>
                  <a:noFill/>
                </a:ln>
                <a:solidFill>
                  <a:srgbClr val="0070C0"/>
                </a:solidFill>
                <a:effectLst/>
                <a:uLnTx/>
                <a:uFillTx/>
                <a:latin typeface="Calibri"/>
                <a:ea typeface="+mn-ea"/>
                <a:cs typeface="Arial" pitchFamily="34" charset="0"/>
              </a:rPr>
              <a:t>: Expert opinion /NA) (100%)</a:t>
            </a:r>
            <a:endParaRPr kumimoji="0" lang="de-DE" sz="2200" b="1"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SEXUAL HEALTH</a:t>
            </a:r>
          </a:p>
        </p:txBody>
      </p:sp>
    </p:spTree>
    <p:custDataLst>
      <p:tags r:id="rId1"/>
    </p:custDataLst>
    <p:extLst>
      <p:ext uri="{BB962C8B-B14F-4D97-AF65-F5344CB8AC3E}">
        <p14:creationId xmlns:p14="http://schemas.microsoft.com/office/powerpoint/2010/main" val="177001531"/>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74824" y="1628800"/>
            <a:ext cx="8789664" cy="4176464"/>
          </a:xfrm>
          <a:prstGeom prst="rect">
            <a:avLst/>
          </a:prstGeom>
          <a:noFill/>
        </p:spPr>
        <p:txBody>
          <a:bodyPr wrap="square" lIns="36000" tIns="36000" rIns="36000" bIns="36000" rtlCol="0" anchor="ctr" anchorCtr="0">
            <a:no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Dyspareunia is often caused by vaginal dryness.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The 1st choice for treating vaginal dryness and soreness are hormone-free lubricants and </a:t>
            </a:r>
            <a:r>
              <a:rPr kumimoji="0" lang="en-US" sz="2300" b="1" i="0" u="none" strike="noStrike" kern="1200" cap="none" spc="0" normalizeH="0" baseline="0" noProof="0" dirty="0" err="1">
                <a:ln>
                  <a:noFill/>
                </a:ln>
                <a:solidFill>
                  <a:prstClr val="black"/>
                </a:solidFill>
                <a:effectLst/>
                <a:uLnTx/>
                <a:uFillTx/>
                <a:latin typeface="Calibri" panose="020F0502020204030204"/>
                <a:ea typeface="+mn-ea"/>
                <a:cs typeface="Arial" pitchFamily="34" charset="0"/>
              </a:rPr>
              <a:t>moisturisers</a:t>
            </a: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(e.g. water-based gel, hyaluronic acid gel).  </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 IIB) (100%)</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If hormone-free measures are not effective, low-dose estrogen-containing vaginal medication may be used. </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 IIB) (100%)</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The value of local testosterone application and of invasive measures like vaginal laser or hyaluronic acid injections is still unclear. </a:t>
            </a: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Management of DYSPAREUNIA</a:t>
            </a:r>
          </a:p>
        </p:txBody>
      </p:sp>
    </p:spTree>
    <p:custDataLst>
      <p:tags r:id="rId1"/>
    </p:custDataLst>
    <p:extLst>
      <p:ext uri="{BB962C8B-B14F-4D97-AF65-F5344CB8AC3E}">
        <p14:creationId xmlns:p14="http://schemas.microsoft.com/office/powerpoint/2010/main" val="3972279005"/>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905780"/>
            <a:ext cx="633670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INTEGRATIVE MEDICINE</a:t>
            </a:r>
          </a:p>
        </p:txBody>
      </p:sp>
      <p:pic>
        <p:nvPicPr>
          <p:cNvPr id="7" name="Picture 6" descr="A picture containing drawing&#10;&#10;Description automatically generated">
            <a:extLst>
              <a:ext uri="{FF2B5EF4-FFF2-40B4-BE49-F238E27FC236}">
                <a16:creationId xmlns:a16="http://schemas.microsoft.com/office/drawing/2014/main" id="{EFC143AE-D432-449C-B921-3D4547E0C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222054208"/>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72477DF-6AFB-49C6-ABE2-90A32FAA6BE5}"/>
              </a:ext>
            </a:extLst>
          </p:cNvPr>
          <p:cNvSpPr/>
          <p:nvPr/>
        </p:nvSpPr>
        <p:spPr>
          <a:xfrm>
            <a:off x="395536" y="2060848"/>
            <a:ext cx="8442581" cy="186204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Alternative therapies (i.e. therapies used </a:t>
            </a: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instead of scientifically based medicine</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s) are </a:t>
            </a:r>
            <a:r>
              <a:rPr kumimoji="0" lang="en-GB" sz="2300" b="1" i="0" u="sng" strike="noStrike" kern="1200" cap="none" spc="0" normalizeH="0" baseline="0" noProof="0" dirty="0">
                <a:ln>
                  <a:noFill/>
                </a:ln>
                <a:solidFill>
                  <a:prstClr val="black"/>
                </a:solidFill>
                <a:effectLst/>
                <a:uLnTx/>
                <a:uFillTx/>
                <a:latin typeface="Calibri" panose="020F0502020204030204"/>
                <a:ea typeface="+mn-ea"/>
                <a:cs typeface="Arial" pitchFamily="34" charset="0"/>
              </a:rPr>
              <a:t>not recommended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in any phase or stage of cancer treatment.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lvl="0" defTabSz="685800" fontAlgn="auto">
              <a:spcBef>
                <a:spcPts val="0"/>
              </a:spcBef>
              <a:spcAft>
                <a:spcPts val="0"/>
              </a:spcAf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NA/E) </a:t>
            </a:r>
            <a:r>
              <a:rPr lang="en-US" sz="2400" b="1" kern="0" dirty="0">
                <a:solidFill>
                  <a:srgbClr val="0070C0"/>
                </a:solidFill>
                <a:latin typeface="Calibri"/>
              </a:rPr>
              <a:t>(100%)</a:t>
            </a: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 name="TextBox 8">
            <a:extLst>
              <a:ext uri="{FF2B5EF4-FFF2-40B4-BE49-F238E27FC236}">
                <a16:creationId xmlns:a16="http://schemas.microsoft.com/office/drawing/2014/main" id="{3F9DF1AF-140D-4F55-B383-AFA74CFC5A43}"/>
              </a:ext>
            </a:extLst>
          </p:cNvPr>
          <p:cNvSpPr txBox="1"/>
          <p:nvPr/>
        </p:nvSpPr>
        <p:spPr>
          <a:xfrm>
            <a:off x="1948136" y="764704"/>
            <a:ext cx="4698522"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INTEGRATIVE MEDICINE </a:t>
            </a:r>
          </a:p>
        </p:txBody>
      </p:sp>
      <p:sp>
        <p:nvSpPr>
          <p:cNvPr id="5" name="Rectangle 4">
            <a:extLst>
              <a:ext uri="{FF2B5EF4-FFF2-40B4-BE49-F238E27FC236}">
                <a16:creationId xmlns:a16="http://schemas.microsoft.com/office/drawing/2014/main" id="{0775DF39-4B63-47B7-94B7-B2A67FFFA4F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1212EC25-60F2-462D-8805-1931820739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5249555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3F9DF1AF-140D-4F55-B383-AFA74CFC5A43}"/>
              </a:ext>
            </a:extLst>
          </p:cNvPr>
          <p:cNvSpPr txBox="1"/>
          <p:nvPr/>
        </p:nvSpPr>
        <p:spPr>
          <a:xfrm>
            <a:off x="2339752" y="159023"/>
            <a:ext cx="4698522"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INTEGRATIVE MEDICINE </a:t>
            </a:r>
          </a:p>
        </p:txBody>
      </p:sp>
      <p:sp>
        <p:nvSpPr>
          <p:cNvPr id="6" name="Retângulo 1">
            <a:extLst>
              <a:ext uri="{FF2B5EF4-FFF2-40B4-BE49-F238E27FC236}">
                <a16:creationId xmlns:a16="http://schemas.microsoft.com/office/drawing/2014/main" id="{F3290DBD-2AAA-4C30-8889-F4E467F6D1C7}"/>
              </a:ext>
            </a:extLst>
          </p:cNvPr>
          <p:cNvSpPr/>
          <p:nvPr/>
        </p:nvSpPr>
        <p:spPr>
          <a:xfrm>
            <a:off x="251520" y="1124744"/>
            <a:ext cx="8640960" cy="506292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Breast Cancer Centers/Units/Departments should be aware that the majority of their patients would like to be informed about Complementary and Integrative Medicine and that many of them are using 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Physicians should actively ask for information about its use, in view of the potential deleterious interactions with specific anti-cancer therapies.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If complementary therapies are not available at the centre, certified contacts </a:t>
            </a: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should be available to promote referral to practitioners qualified in the therapies people are interested in receiving.</a:t>
            </a: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lvl="0" defTabSz="685800" fontAlgn="auto">
              <a:spcBef>
                <a:spcPts val="0"/>
              </a:spcBef>
              <a:spcAft>
                <a:spcPts val="0"/>
              </a:spcAf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opinion/C) </a:t>
            </a:r>
            <a:r>
              <a:rPr lang="en-US" sz="2400" b="1" kern="0" dirty="0">
                <a:solidFill>
                  <a:srgbClr val="0070C0"/>
                </a:solidFill>
                <a:latin typeface="Calibri"/>
              </a:rPr>
              <a:t>(100%)</a:t>
            </a:r>
            <a:endPar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5" name="Rectangle 4">
            <a:extLst>
              <a:ext uri="{FF2B5EF4-FFF2-40B4-BE49-F238E27FC236}">
                <a16:creationId xmlns:a16="http://schemas.microsoft.com/office/drawing/2014/main" id="{E543B6BC-DBBB-41C6-B6D6-BBA62F40DCD9}"/>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6BAD5295-CCDB-4B11-8EBE-7954202E1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943067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825" y="1451829"/>
            <a:ext cx="9011096" cy="2923877"/>
          </a:xfrm>
        </p:spPr>
        <p:txBody>
          <a:bodyPr anchor="ctr"/>
          <a:lstStyle/>
          <a:p>
            <a:pPr algn="l"/>
            <a:r>
              <a:rPr lang="en-US" sz="2300" dirty="0"/>
              <a:t>Patients (and their families, caregivers or support network, if the patient agrees) should be </a:t>
            </a:r>
            <a:r>
              <a:rPr lang="en-US" sz="2300" dirty="0">
                <a:solidFill>
                  <a:srgbClr val="FF9900"/>
                </a:solidFill>
              </a:rPr>
              <a:t>invited to participate in the decision-making process </a:t>
            </a:r>
            <a:r>
              <a:rPr lang="en-US" sz="2300" dirty="0"/>
              <a:t>at all times.</a:t>
            </a:r>
            <a:br>
              <a:rPr lang="en-US" sz="2300" dirty="0"/>
            </a:br>
            <a:r>
              <a:rPr lang="en-US" sz="2300" dirty="0"/>
              <a:t>When possible, patients should be encouraged to be accompanied by persons who can support them and share treatment decisions (e.g. family members, caregivers, support network</a:t>
            </a:r>
            <a:r>
              <a:rPr lang="en-US" sz="2300" dirty="0">
                <a:solidFill>
                  <a:schemeClr val="tx1"/>
                </a:solidFill>
              </a:rPr>
              <a:t>).</a:t>
            </a:r>
            <a:br>
              <a:rPr lang="en-US" sz="2300" dirty="0">
                <a:solidFill>
                  <a:srgbClr val="0070C0"/>
                </a:solidFill>
              </a:rPr>
            </a:br>
            <a:br>
              <a:rPr lang="en-US" sz="2300" dirty="0">
                <a:solidFill>
                  <a:srgbClr val="0070C0"/>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(100%)</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Rectangle 8">
            <a:extLst>
              <a:ext uri="{FF2B5EF4-FFF2-40B4-BE49-F238E27FC236}">
                <a16:creationId xmlns:a16="http://schemas.microsoft.com/office/drawing/2014/main" id="{F1614BF7-956F-46BD-91EF-C5EF2E73DC27}"/>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0333171C-59F1-4D9E-BF16-94ED42A07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951797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F36FC95-1629-4D4D-8404-CD1FBAE48363}"/>
              </a:ext>
            </a:extLst>
          </p:cNvPr>
          <p:cNvSpPr/>
          <p:nvPr/>
        </p:nvSpPr>
        <p:spPr>
          <a:xfrm>
            <a:off x="251520" y="908720"/>
            <a:ext cx="8612967" cy="1523494"/>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Some Complementary therapies have the potential to reduce disease symptom burden and/or side effects of anticancer therapies, and therefore improve the </a:t>
            </a:r>
            <a:r>
              <a:rPr lang="en-US" sz="2300" b="1" dirty="0">
                <a:solidFill>
                  <a:prstClr val="black"/>
                </a:solidFill>
                <a:latin typeface="Calibri" panose="020F0502020204030204"/>
              </a:rPr>
              <a:t>QoL </a:t>
            </a: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of ABC patients.</a:t>
            </a:r>
          </a:p>
          <a:p>
            <a:pPr lvl="0" algn="just" defTabSz="685800" fontAlgn="auto">
              <a:spcBef>
                <a:spcPts val="0"/>
              </a:spcBef>
              <a:spcAft>
                <a:spcPts val="0"/>
              </a:spcAft>
              <a:defRPr/>
            </a:pPr>
            <a:r>
              <a:rPr kumimoji="0" lang="en-US" sz="2300" b="1" i="0" u="none" strike="noStrike" kern="0" cap="none" spc="0" normalizeH="0" baseline="0" noProof="0" dirty="0">
                <a:ln>
                  <a:noFill/>
                </a:ln>
                <a:solidFill>
                  <a:srgbClr val="0070C0"/>
                </a:solidFill>
                <a:effectLst/>
                <a:uLnTx/>
                <a:uFillTx/>
                <a:latin typeface="Calibri" panose="020F0502020204030204"/>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a:ea typeface="+mn-ea"/>
                <a:cs typeface="Calibri" pitchFamily="34" charset="0"/>
              </a:rPr>
              <a:t>: Expert opinion/C) </a:t>
            </a:r>
            <a:r>
              <a:rPr lang="en-US" sz="2400" b="1" kern="0" dirty="0">
                <a:solidFill>
                  <a:srgbClr val="0070C0"/>
                </a:solidFill>
                <a:latin typeface="Calibri"/>
              </a:rPr>
              <a:t>(100%)</a:t>
            </a:r>
            <a:endPar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7" name="TextBox 8">
            <a:extLst>
              <a:ext uri="{FF2B5EF4-FFF2-40B4-BE49-F238E27FC236}">
                <a16:creationId xmlns:a16="http://schemas.microsoft.com/office/drawing/2014/main" id="{0FBFAF5B-3D74-4986-99CF-C7BFEC83D3DC}"/>
              </a:ext>
            </a:extLst>
          </p:cNvPr>
          <p:cNvSpPr txBox="1"/>
          <p:nvPr/>
        </p:nvSpPr>
        <p:spPr>
          <a:xfrm>
            <a:off x="2222739" y="187457"/>
            <a:ext cx="4698522"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INTEGRATIVE MEDICINE </a:t>
            </a:r>
          </a:p>
        </p:txBody>
      </p:sp>
      <p:sp>
        <p:nvSpPr>
          <p:cNvPr id="5" name="TPQuestion">
            <a:extLst>
              <a:ext uri="{FF2B5EF4-FFF2-40B4-BE49-F238E27FC236}">
                <a16:creationId xmlns:a16="http://schemas.microsoft.com/office/drawing/2014/main" id="{12C8D1F0-C16B-46C0-8BDD-16B0797D1D31}"/>
              </a:ext>
            </a:extLst>
          </p:cNvPr>
          <p:cNvSpPr txBox="1">
            <a:spLocks/>
          </p:cNvSpPr>
          <p:nvPr/>
        </p:nvSpPr>
        <p:spPr bwMode="auto">
          <a:xfrm>
            <a:off x="188332" y="2492896"/>
            <a:ext cx="8928992"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Evidence suggests </a:t>
            </a:r>
            <a:r>
              <a:rPr kumimoji="0" lang="en-US" sz="2300" b="1" i="0" u="sng" strike="noStrike" kern="1200" cap="none" spc="0" normalizeH="0" baseline="0" noProof="0" dirty="0">
                <a:ln>
                  <a:noFill/>
                </a:ln>
                <a:solidFill>
                  <a:prstClr val="black"/>
                </a:solidFill>
                <a:effectLst/>
                <a:uLnTx/>
                <a:uFillTx/>
                <a:latin typeface="Calibri" pitchFamily="34" charset="0"/>
                <a:ea typeface="+mj-ea"/>
                <a:cs typeface="Calibri" pitchFamily="34" charset="0"/>
              </a:rPr>
              <a:t>beneficial effects</a:t>
            </a: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 of the following methods, which can therefore be used:</a:t>
            </a:r>
            <a:endParaRPr kumimoji="0" lang="de-DE"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Physical exercise / sport </a:t>
            </a:r>
            <a:r>
              <a:rPr kumimoji="0" lang="en-US" sz="20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(equivalent to 3–5 </a:t>
            </a:r>
            <a:r>
              <a:rPr kumimoji="0" lang="en-US" sz="2000" b="1" i="0" u="none" strike="noStrike" kern="1200" cap="none" spc="0" normalizeH="0" baseline="0" noProof="0" dirty="0" err="1">
                <a:ln>
                  <a:noFill/>
                </a:ln>
                <a:solidFill>
                  <a:prstClr val="black"/>
                </a:solidFill>
                <a:effectLst/>
                <a:uLnTx/>
                <a:uFillTx/>
                <a:latin typeface="Calibri" pitchFamily="34" charset="0"/>
                <a:ea typeface="+mj-ea"/>
                <a:cs typeface="Calibri" pitchFamily="34" charset="0"/>
              </a:rPr>
              <a:t>hrs</a:t>
            </a:r>
            <a:r>
              <a:rPr kumimoji="0" lang="en-US" sz="20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 of moderate walking per week)</a:t>
            </a: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 improves QoL, cardio-respiratory fitness, physical performance and fatigue, and it may also improve DFS and OS.</a:t>
            </a:r>
            <a:endParaRPr kumimoji="0" lang="de-DE"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MBSR (Mindfulness-based stress reduction) programs, hypnosis and yoga may improve QoL and fatigue, and help reduce anxiety, distress and some side effects of anti-cancer therapies.</a:t>
            </a:r>
            <a:endParaRPr kumimoji="0" lang="de-DE"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Acupuncture may help against CT-induced nausea and vomiting, fatigue and hot flashes.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I/B) (100%)</a:t>
            </a:r>
          </a:p>
        </p:txBody>
      </p:sp>
      <p:sp>
        <p:nvSpPr>
          <p:cNvPr id="8" name="Rectangle 7">
            <a:extLst>
              <a:ext uri="{FF2B5EF4-FFF2-40B4-BE49-F238E27FC236}">
                <a16:creationId xmlns:a16="http://schemas.microsoft.com/office/drawing/2014/main" id="{A7BEDE32-12F4-44D1-93E2-23D9FD647175}"/>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B339D041-1932-4E7A-8BE6-9ED3CAC5B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52952241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0FBFAF5B-3D74-4986-99CF-C7BFEC83D3DC}"/>
              </a:ext>
            </a:extLst>
          </p:cNvPr>
          <p:cNvSpPr txBox="1"/>
          <p:nvPr/>
        </p:nvSpPr>
        <p:spPr>
          <a:xfrm>
            <a:off x="2267744" y="144215"/>
            <a:ext cx="4698522"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INTEGRATIVE MEDICINE </a:t>
            </a:r>
          </a:p>
        </p:txBody>
      </p:sp>
      <p:sp>
        <p:nvSpPr>
          <p:cNvPr id="5" name="TPQuestion">
            <a:extLst>
              <a:ext uri="{FF2B5EF4-FFF2-40B4-BE49-F238E27FC236}">
                <a16:creationId xmlns:a16="http://schemas.microsoft.com/office/drawing/2014/main" id="{20602471-AE35-4DF4-86D1-2185889F8DF0}"/>
              </a:ext>
            </a:extLst>
          </p:cNvPr>
          <p:cNvSpPr txBox="1">
            <a:spLocks/>
          </p:cNvSpPr>
          <p:nvPr/>
        </p:nvSpPr>
        <p:spPr bwMode="auto">
          <a:xfrm>
            <a:off x="224517" y="1045043"/>
            <a:ext cx="8739971"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itchFamily="34" charset="0"/>
                <a:ea typeface="+mj-ea"/>
                <a:cs typeface="Calibri" pitchFamily="34" charset="0"/>
              </a:rPr>
              <a:t>Methods with no or unfavorable effects. </a:t>
            </a:r>
            <a:endParaRPr kumimoji="0" lang="de-DE"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The following methods of Alternative Medicine </a:t>
            </a:r>
            <a:r>
              <a:rPr kumimoji="0" lang="en-US" sz="2300" b="1" i="0" strike="noStrike" kern="1200" cap="none" spc="0" normalizeH="0" baseline="0" noProof="0" dirty="0">
                <a:ln>
                  <a:noFill/>
                </a:ln>
                <a:solidFill>
                  <a:prstClr val="black"/>
                </a:solidFill>
                <a:effectLst/>
                <a:uLnTx/>
                <a:uFillTx/>
                <a:latin typeface="Calibri" pitchFamily="34" charset="0"/>
                <a:ea typeface="+mj-ea"/>
                <a:cs typeface="Calibri" pitchFamily="34" charset="0"/>
              </a:rPr>
              <a:t>are </a:t>
            </a:r>
            <a:r>
              <a:rPr kumimoji="0" lang="en-US" sz="2300" b="1" i="0" u="sng" strike="noStrike" kern="1200" cap="none" spc="0" normalizeH="0" baseline="0" noProof="0" dirty="0">
                <a:ln>
                  <a:noFill/>
                </a:ln>
                <a:solidFill>
                  <a:prstClr val="black"/>
                </a:solidFill>
                <a:effectLst/>
                <a:uLnTx/>
                <a:uFillTx/>
                <a:latin typeface="Calibri" pitchFamily="34" charset="0"/>
                <a:ea typeface="+mj-ea"/>
                <a:cs typeface="Calibri" pitchFamily="34" charset="0"/>
              </a:rPr>
              <a:t>not recommended </a:t>
            </a: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in ABC since available evidence shows no effect at best, or even association with worse outcome: </a:t>
            </a:r>
            <a:endParaRPr kumimoji="0" lang="de-DE"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Antioxidant supplements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Drugs outside the approved indication (e.g. methadone)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Herbs including Chinese herbal medicine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Orthomolecular substances (Selenium, Zinc...)</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Oxygen and ozone therapy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Proteolytic enzymes, </a:t>
            </a:r>
            <a:r>
              <a:rPr kumimoji="0" lang="en-US" sz="2300" b="1" i="0" u="none" strike="noStrike" kern="1200" cap="none" spc="0" normalizeH="0" baseline="0" noProof="0" dirty="0" err="1">
                <a:ln>
                  <a:noFill/>
                </a:ln>
                <a:solidFill>
                  <a:prstClr val="black"/>
                </a:solidFill>
                <a:effectLst/>
                <a:uLnTx/>
                <a:uFillTx/>
                <a:latin typeface="Calibri" pitchFamily="34" charset="0"/>
                <a:ea typeface="+mj-ea"/>
                <a:cs typeface="Calibri" pitchFamily="34" charset="0"/>
              </a:rPr>
              <a:t>thymic</a:t>
            </a: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 peptides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Phytoestrogens (soy-food, </a:t>
            </a:r>
            <a:r>
              <a:rPr kumimoji="0" lang="en-US" sz="2300" b="1" i="0" u="none" strike="noStrike" kern="1200" cap="none" spc="0" normalizeH="0" baseline="0" noProof="0" dirty="0" err="1">
                <a:ln>
                  <a:noFill/>
                </a:ln>
                <a:solidFill>
                  <a:prstClr val="black"/>
                </a:solidFill>
                <a:effectLst/>
                <a:uLnTx/>
                <a:uFillTx/>
                <a:latin typeface="Calibri" pitchFamily="34" charset="0"/>
                <a:ea typeface="+mj-ea"/>
                <a:cs typeface="Calibri" pitchFamily="34" charset="0"/>
              </a:rPr>
              <a:t>isoflavones</a:t>
            </a: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High dose vitamins (vitamin C, D, E, carotenoids, </a:t>
            </a:r>
            <a:r>
              <a:rPr kumimoji="0" lang="en-US" sz="2300" b="1" i="0" u="none" strike="noStrike" kern="1200" cap="none" spc="0" normalizeH="0" baseline="0" noProof="0" dirty="0" err="1">
                <a:ln>
                  <a:noFill/>
                </a:ln>
                <a:solidFill>
                  <a:prstClr val="black"/>
                </a:solidFill>
                <a:effectLst/>
                <a:uLnTx/>
                <a:uFillTx/>
                <a:latin typeface="Calibri" pitchFamily="34" charset="0"/>
                <a:ea typeface="+mj-ea"/>
                <a:cs typeface="Calibri" pitchFamily="34" charset="0"/>
              </a:rPr>
              <a:t>etc</a:t>
            </a: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L-carnitine, laetrile</a:t>
            </a:r>
            <a:r>
              <a:rPr lang="en-US" sz="2300" dirty="0">
                <a:solidFill>
                  <a:prstClr val="black"/>
                </a:solidFill>
              </a:rPr>
              <a:t>.</a:t>
            </a:r>
            <a:endParaRPr kumimoji="0" lang="de-DE"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endParaRPr>
          </a:p>
          <a:p>
            <a:pPr lvl="0" algn="l">
              <a:defRPr/>
            </a:pPr>
            <a:b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II/E) </a:t>
            </a:r>
            <a:r>
              <a:rPr lang="en-US" kern="0" dirty="0">
                <a:solidFill>
                  <a:srgbClr val="0070C0"/>
                </a:solidFill>
                <a:latin typeface="Calibri"/>
                <a:cs typeface="Arial" pitchFamily="34" charset="0"/>
              </a:rPr>
              <a:t>(100%)</a:t>
            </a:r>
            <a:endPar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endParaRPr>
          </a:p>
        </p:txBody>
      </p:sp>
      <p:sp>
        <p:nvSpPr>
          <p:cNvPr id="8" name="Rectangle 7">
            <a:extLst>
              <a:ext uri="{FF2B5EF4-FFF2-40B4-BE49-F238E27FC236}">
                <a16:creationId xmlns:a16="http://schemas.microsoft.com/office/drawing/2014/main" id="{68F337F5-97E2-4C7D-A5BC-16D55F9AF991}"/>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E543DB24-A643-4CC6-BA4F-C2D679E5A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91326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1B2762-6773-48B8-9241-ECE775D19B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66857-2C57-994E-889C-9D07D51A5060}" type="slidenum">
              <a:rPr kumimoji="0" lang="en-US" sz="1400" b="0" i="0" u="none" strike="noStrike" kern="1200" cap="none" spc="0" normalizeH="0" baseline="0" noProof="0" smtClean="0">
                <a:ln>
                  <a:noFill/>
                </a:ln>
                <a:solidFill>
                  <a:srgbClr val="C8C8C8"/>
                </a:solidFill>
                <a:effectLst/>
                <a:uLnTx/>
                <a:uFillTx/>
                <a:latin typeface="Arial"/>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C8C8C8"/>
              </a:solidFill>
              <a:effectLst/>
              <a:uLnTx/>
              <a:uFillTx/>
              <a:latin typeface="Arial"/>
              <a:ea typeface="+mn-ea"/>
              <a:cs typeface="Arial" pitchFamily="34" charset="0"/>
            </a:endParaRPr>
          </a:p>
        </p:txBody>
      </p:sp>
      <p:sp>
        <p:nvSpPr>
          <p:cNvPr id="5" name="Title 1">
            <a:extLst>
              <a:ext uri="{FF2B5EF4-FFF2-40B4-BE49-F238E27FC236}">
                <a16:creationId xmlns:a16="http://schemas.microsoft.com/office/drawing/2014/main" id="{AD8B65E6-B523-4A39-9477-1D2C829CE20C}"/>
              </a:ext>
            </a:extLst>
          </p:cNvPr>
          <p:cNvSpPr txBox="1">
            <a:spLocks/>
          </p:cNvSpPr>
          <p:nvPr/>
        </p:nvSpPr>
        <p:spPr>
          <a:xfrm>
            <a:off x="467544" y="351242"/>
            <a:ext cx="8219256" cy="1168657"/>
          </a:xfrm>
          <a:prstGeom prst="rect">
            <a:avLst/>
          </a:prstGeom>
        </p:spPr>
        <p:txBody>
          <a:bodyPr>
            <a:normAutofit fontScale="90000" lnSpcReduction="10000"/>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5FA7"/>
                </a:solidFill>
                <a:effectLst/>
                <a:uLnTx/>
                <a:uFillTx/>
                <a:latin typeface="Calibri" panose="020F0502020204030204" pitchFamily="34" charset="0"/>
                <a:ea typeface="+mj-ea"/>
                <a:cs typeface="Calibri" panose="020F0502020204030204" pitchFamily="34" charset="0"/>
              </a:rPr>
              <a:t>ABC Global Charter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5FA7"/>
                </a:solidFill>
                <a:effectLst/>
                <a:uLnTx/>
                <a:uFillTx/>
                <a:latin typeface="Calibri" panose="020F0502020204030204" pitchFamily="34" charset="0"/>
                <a:ea typeface="+mj-ea"/>
                <a:cs typeface="Calibri" panose="020F0502020204030204" pitchFamily="34" charset="0"/>
              </a:rPr>
              <a:t>10 goals for the next 10 years</a:t>
            </a:r>
          </a:p>
        </p:txBody>
      </p:sp>
      <p:pic>
        <p:nvPicPr>
          <p:cNvPr id="3" name="Immagine 2">
            <a:extLst>
              <a:ext uri="{FF2B5EF4-FFF2-40B4-BE49-F238E27FC236}">
                <a16:creationId xmlns:a16="http://schemas.microsoft.com/office/drawing/2014/main" id="{99FECA07-2647-42F6-8D44-2D18670A84E8}"/>
              </a:ext>
            </a:extLst>
          </p:cNvPr>
          <p:cNvPicPr>
            <a:picLocks noChangeAspect="1"/>
          </p:cNvPicPr>
          <p:nvPr/>
        </p:nvPicPr>
        <p:blipFill>
          <a:blip r:embed="rId2"/>
          <a:stretch>
            <a:fillRect/>
          </a:stretch>
        </p:blipFill>
        <p:spPr>
          <a:xfrm>
            <a:off x="107504" y="177744"/>
            <a:ext cx="1368151" cy="1933651"/>
          </a:xfrm>
          <a:prstGeom prst="rect">
            <a:avLst/>
          </a:prstGeom>
        </p:spPr>
      </p:pic>
      <p:sp>
        <p:nvSpPr>
          <p:cNvPr id="6" name="CasellaDiTesto 5">
            <a:extLst>
              <a:ext uri="{FF2B5EF4-FFF2-40B4-BE49-F238E27FC236}">
                <a16:creationId xmlns:a16="http://schemas.microsoft.com/office/drawing/2014/main" id="{AE926807-0877-45EB-B6CF-528F8441DBC8}"/>
              </a:ext>
            </a:extLst>
          </p:cNvPr>
          <p:cNvSpPr txBox="1"/>
          <p:nvPr/>
        </p:nvSpPr>
        <p:spPr>
          <a:xfrm>
            <a:off x="1860677" y="1567986"/>
            <a:ext cx="6624143"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COMPREHENSIVE NEEDS 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DEFINES </a:t>
            </a: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MOST URGENT AND ACTIONABLE GOALS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Done with (almost) all different stakeholders involved in ABC</a:t>
            </a:r>
          </a:p>
        </p:txBody>
      </p:sp>
      <p:sp>
        <p:nvSpPr>
          <p:cNvPr id="9" name="CasellaDiTesto 8">
            <a:extLst>
              <a:ext uri="{FF2B5EF4-FFF2-40B4-BE49-F238E27FC236}">
                <a16:creationId xmlns:a16="http://schemas.microsoft.com/office/drawing/2014/main" id="{8995029F-8FC9-4097-920F-78D835720081}"/>
              </a:ext>
            </a:extLst>
          </p:cNvPr>
          <p:cNvSpPr txBox="1"/>
          <p:nvPr/>
        </p:nvSpPr>
        <p:spPr>
          <a:xfrm>
            <a:off x="395537" y="3001485"/>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1</a:t>
            </a:r>
          </a:p>
        </p:txBody>
      </p:sp>
      <p:sp>
        <p:nvSpPr>
          <p:cNvPr id="12" name="CasellaDiTesto 11">
            <a:extLst>
              <a:ext uri="{FF2B5EF4-FFF2-40B4-BE49-F238E27FC236}">
                <a16:creationId xmlns:a16="http://schemas.microsoft.com/office/drawing/2014/main" id="{61BBB4AB-AE4A-4F06-9957-FD828158C276}"/>
              </a:ext>
            </a:extLst>
          </p:cNvPr>
          <p:cNvSpPr txBox="1"/>
          <p:nvPr/>
        </p:nvSpPr>
        <p:spPr>
          <a:xfrm>
            <a:off x="393108" y="3670885"/>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2</a:t>
            </a:r>
          </a:p>
        </p:txBody>
      </p:sp>
      <p:sp>
        <p:nvSpPr>
          <p:cNvPr id="13" name="CasellaDiTesto 12">
            <a:extLst>
              <a:ext uri="{FF2B5EF4-FFF2-40B4-BE49-F238E27FC236}">
                <a16:creationId xmlns:a16="http://schemas.microsoft.com/office/drawing/2014/main" id="{EE9FEEEA-1FCA-427F-A89D-C972E08D744B}"/>
              </a:ext>
            </a:extLst>
          </p:cNvPr>
          <p:cNvSpPr txBox="1"/>
          <p:nvPr/>
        </p:nvSpPr>
        <p:spPr>
          <a:xfrm>
            <a:off x="398217" y="4433083"/>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3</a:t>
            </a:r>
          </a:p>
        </p:txBody>
      </p:sp>
      <p:sp>
        <p:nvSpPr>
          <p:cNvPr id="14" name="CasellaDiTesto 13">
            <a:extLst>
              <a:ext uri="{FF2B5EF4-FFF2-40B4-BE49-F238E27FC236}">
                <a16:creationId xmlns:a16="http://schemas.microsoft.com/office/drawing/2014/main" id="{DA0314A3-E378-4B30-B4F0-5128F8FC440B}"/>
              </a:ext>
            </a:extLst>
          </p:cNvPr>
          <p:cNvSpPr txBox="1"/>
          <p:nvPr/>
        </p:nvSpPr>
        <p:spPr>
          <a:xfrm>
            <a:off x="374182" y="5080836"/>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4</a:t>
            </a:r>
          </a:p>
        </p:txBody>
      </p:sp>
      <p:sp>
        <p:nvSpPr>
          <p:cNvPr id="15" name="CasellaDiTesto 14">
            <a:extLst>
              <a:ext uri="{FF2B5EF4-FFF2-40B4-BE49-F238E27FC236}">
                <a16:creationId xmlns:a16="http://schemas.microsoft.com/office/drawing/2014/main" id="{F004C99D-7F16-4FF7-AD41-ECD86BDD1561}"/>
              </a:ext>
            </a:extLst>
          </p:cNvPr>
          <p:cNvSpPr txBox="1"/>
          <p:nvPr/>
        </p:nvSpPr>
        <p:spPr>
          <a:xfrm>
            <a:off x="3076642" y="3015504"/>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5</a:t>
            </a:r>
          </a:p>
        </p:txBody>
      </p:sp>
      <p:sp>
        <p:nvSpPr>
          <p:cNvPr id="16" name="CasellaDiTesto 15">
            <a:extLst>
              <a:ext uri="{FF2B5EF4-FFF2-40B4-BE49-F238E27FC236}">
                <a16:creationId xmlns:a16="http://schemas.microsoft.com/office/drawing/2014/main" id="{39223B4F-7AF5-47FB-A237-8A7A1577B075}"/>
              </a:ext>
            </a:extLst>
          </p:cNvPr>
          <p:cNvSpPr txBox="1"/>
          <p:nvPr/>
        </p:nvSpPr>
        <p:spPr>
          <a:xfrm>
            <a:off x="3076642" y="4094992"/>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6</a:t>
            </a:r>
          </a:p>
        </p:txBody>
      </p:sp>
      <p:sp>
        <p:nvSpPr>
          <p:cNvPr id="17" name="CasellaDiTesto 16">
            <a:extLst>
              <a:ext uri="{FF2B5EF4-FFF2-40B4-BE49-F238E27FC236}">
                <a16:creationId xmlns:a16="http://schemas.microsoft.com/office/drawing/2014/main" id="{DDB1AF7C-6DA1-430D-B753-C13F409C93A8}"/>
              </a:ext>
            </a:extLst>
          </p:cNvPr>
          <p:cNvSpPr txBox="1"/>
          <p:nvPr/>
        </p:nvSpPr>
        <p:spPr>
          <a:xfrm>
            <a:off x="3076645" y="5093321"/>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7</a:t>
            </a:r>
          </a:p>
        </p:txBody>
      </p:sp>
      <p:sp>
        <p:nvSpPr>
          <p:cNvPr id="18" name="CasellaDiTesto 17">
            <a:extLst>
              <a:ext uri="{FF2B5EF4-FFF2-40B4-BE49-F238E27FC236}">
                <a16:creationId xmlns:a16="http://schemas.microsoft.com/office/drawing/2014/main" id="{20BBC63E-A239-4544-BA15-F18D5B2EF476}"/>
              </a:ext>
            </a:extLst>
          </p:cNvPr>
          <p:cNvSpPr txBox="1"/>
          <p:nvPr/>
        </p:nvSpPr>
        <p:spPr>
          <a:xfrm>
            <a:off x="5937886" y="2996952"/>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8</a:t>
            </a:r>
          </a:p>
        </p:txBody>
      </p:sp>
      <p:sp>
        <p:nvSpPr>
          <p:cNvPr id="19" name="CasellaDiTesto 18">
            <a:extLst>
              <a:ext uri="{FF2B5EF4-FFF2-40B4-BE49-F238E27FC236}">
                <a16:creationId xmlns:a16="http://schemas.microsoft.com/office/drawing/2014/main" id="{7DB6B0CD-DFB8-4621-A1D1-417A818984A7}"/>
              </a:ext>
            </a:extLst>
          </p:cNvPr>
          <p:cNvSpPr txBox="1"/>
          <p:nvPr/>
        </p:nvSpPr>
        <p:spPr>
          <a:xfrm>
            <a:off x="5937885" y="3839740"/>
            <a:ext cx="288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9</a:t>
            </a:r>
          </a:p>
        </p:txBody>
      </p:sp>
      <p:sp>
        <p:nvSpPr>
          <p:cNvPr id="20" name="CasellaDiTesto 19">
            <a:extLst>
              <a:ext uri="{FF2B5EF4-FFF2-40B4-BE49-F238E27FC236}">
                <a16:creationId xmlns:a16="http://schemas.microsoft.com/office/drawing/2014/main" id="{24718636-448C-4395-883D-6F61F002623A}"/>
              </a:ext>
            </a:extLst>
          </p:cNvPr>
          <p:cNvSpPr txBox="1"/>
          <p:nvPr/>
        </p:nvSpPr>
        <p:spPr>
          <a:xfrm>
            <a:off x="5808213" y="4582548"/>
            <a:ext cx="50405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800" b="0" i="0" u="none" strike="noStrike" kern="1200" cap="none" spc="0" normalizeH="0" baseline="0" noProof="0" dirty="0">
                <a:ln>
                  <a:noFill/>
                </a:ln>
                <a:solidFill>
                  <a:srgbClr val="FF99CC"/>
                </a:solidFill>
                <a:effectLst/>
                <a:uLnTx/>
                <a:uFillTx/>
                <a:latin typeface="Arial" charset="0"/>
                <a:ea typeface="+mn-ea"/>
                <a:cs typeface="Arial" pitchFamily="34" charset="0"/>
              </a:rPr>
              <a:t>10</a:t>
            </a:r>
          </a:p>
        </p:txBody>
      </p:sp>
      <p:sp>
        <p:nvSpPr>
          <p:cNvPr id="4" name="CasellaDiTesto 3">
            <a:extLst>
              <a:ext uri="{FF2B5EF4-FFF2-40B4-BE49-F238E27FC236}">
                <a16:creationId xmlns:a16="http://schemas.microsoft.com/office/drawing/2014/main" id="{E3051D8C-9952-48B9-B519-C438B29BC698}"/>
              </a:ext>
            </a:extLst>
          </p:cNvPr>
          <p:cNvSpPr txBox="1"/>
          <p:nvPr/>
        </p:nvSpPr>
        <p:spPr>
          <a:xfrm>
            <a:off x="650031" y="3023098"/>
            <a:ext cx="1931916"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005FA7"/>
                </a:solidFill>
                <a:effectLst/>
                <a:uLnTx/>
                <a:uFillTx/>
                <a:latin typeface="Calibri" panose="020F0502020204030204" pitchFamily="34" charset="0"/>
                <a:ea typeface="+mn-ea"/>
                <a:cs typeface="Calibri" panose="020F0502020204030204" pitchFamily="34" charset="0"/>
              </a:rPr>
              <a:t>HELP PATIENTS WITH ABC LIVE LONGER BY DOUBLING ABC MEDIAN OVERALL SURVIVAL BY 2025 </a:t>
            </a:r>
          </a:p>
        </p:txBody>
      </p:sp>
      <p:sp>
        <p:nvSpPr>
          <p:cNvPr id="7" name="CasellaDiTesto 6">
            <a:extLst>
              <a:ext uri="{FF2B5EF4-FFF2-40B4-BE49-F238E27FC236}">
                <a16:creationId xmlns:a16="http://schemas.microsoft.com/office/drawing/2014/main" id="{50FE04C0-1FEB-4355-B012-4C08BA936A01}"/>
              </a:ext>
            </a:extLst>
          </p:cNvPr>
          <p:cNvSpPr txBox="1"/>
          <p:nvPr/>
        </p:nvSpPr>
        <p:spPr>
          <a:xfrm>
            <a:off x="650031" y="3747407"/>
            <a:ext cx="2249849"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005FA7">
                    <a:lumMod val="60000"/>
                    <a:lumOff val="40000"/>
                  </a:srgbClr>
                </a:solidFill>
                <a:effectLst/>
                <a:uLnTx/>
                <a:uFillTx/>
                <a:latin typeface="Calibri" panose="020F0502020204030204" pitchFamily="34" charset="0"/>
                <a:ea typeface="+mn-ea"/>
                <a:cs typeface="Calibri" panose="020F0502020204030204" pitchFamily="34" charset="0"/>
              </a:rPr>
              <a:t>ENHANCE OUR UNDERSTANDING ABOUT ABC BY INCREASING THE COLLECTION OF HIGH QUALITY DATA</a:t>
            </a:r>
          </a:p>
        </p:txBody>
      </p:sp>
      <p:sp>
        <p:nvSpPr>
          <p:cNvPr id="30" name="CasellaDiTesto 29">
            <a:extLst>
              <a:ext uri="{FF2B5EF4-FFF2-40B4-BE49-F238E27FC236}">
                <a16:creationId xmlns:a16="http://schemas.microsoft.com/office/drawing/2014/main" id="{F0E8B496-41D6-4047-B2E7-F255E18D2CDD}"/>
              </a:ext>
            </a:extLst>
          </p:cNvPr>
          <p:cNvSpPr txBox="1"/>
          <p:nvPr/>
        </p:nvSpPr>
        <p:spPr>
          <a:xfrm>
            <a:off x="662213" y="4463807"/>
            <a:ext cx="22498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IMPROVE THE QUALITY OF LIFE (QOL) OF PATIENTS WITH ABC</a:t>
            </a:r>
          </a:p>
        </p:txBody>
      </p:sp>
      <p:sp>
        <p:nvSpPr>
          <p:cNvPr id="31" name="CasellaDiTesto 30">
            <a:extLst>
              <a:ext uri="{FF2B5EF4-FFF2-40B4-BE49-F238E27FC236}">
                <a16:creationId xmlns:a16="http://schemas.microsoft.com/office/drawing/2014/main" id="{53224F03-715A-4988-B07F-ECD4A7F57FEB}"/>
              </a:ext>
            </a:extLst>
          </p:cNvPr>
          <p:cNvSpPr txBox="1"/>
          <p:nvPr/>
        </p:nvSpPr>
        <p:spPr>
          <a:xfrm>
            <a:off x="676996" y="5042625"/>
            <a:ext cx="2310828" cy="8617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E771A2"/>
                </a:solidFill>
                <a:effectLst/>
                <a:uLnTx/>
                <a:uFillTx/>
                <a:latin typeface="Calibri" panose="020F0502020204030204" pitchFamily="34" charset="0"/>
                <a:ea typeface="+mn-ea"/>
                <a:cs typeface="Calibri" panose="020F0502020204030204" pitchFamily="34" charset="0"/>
              </a:rPr>
              <a:t>ENSURE THAT ALL PATIENTS WITH ABC RECEIVE THE BEST POSSIBLE TREATMENT AND CARE BY INCREASING AVAILABILITY OF ACCESS TO CARE FROM A MULTIDISCIPLINARY TEAM</a:t>
            </a:r>
          </a:p>
        </p:txBody>
      </p:sp>
      <p:sp>
        <p:nvSpPr>
          <p:cNvPr id="32" name="CasellaDiTesto 31">
            <a:extLst>
              <a:ext uri="{FF2B5EF4-FFF2-40B4-BE49-F238E27FC236}">
                <a16:creationId xmlns:a16="http://schemas.microsoft.com/office/drawing/2014/main" id="{38BCFEC7-0BA8-499F-A42C-B67F18B3755D}"/>
              </a:ext>
            </a:extLst>
          </p:cNvPr>
          <p:cNvSpPr txBox="1"/>
          <p:nvPr/>
        </p:nvSpPr>
        <p:spPr>
          <a:xfrm>
            <a:off x="3322272" y="4114555"/>
            <a:ext cx="2249849" cy="8617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E771A2"/>
                </a:solidFill>
                <a:effectLst/>
                <a:uLnTx/>
                <a:uFillTx/>
                <a:latin typeface="Calibri" panose="020F0502020204030204" pitchFamily="34" charset="0"/>
                <a:ea typeface="+mn-ea"/>
                <a:cs typeface="Calibri" panose="020F0502020204030204" pitchFamily="34" charset="0"/>
              </a:rPr>
              <a:t>MEET THE INFORMATIONAL NEEDS OF PATIENTS WITH ABC BY USING EASY TO UNDERSTAND, ACCURATE AND UP-TO-DATE INFORMATION MATERIALS AND RESOURCES</a:t>
            </a:r>
          </a:p>
        </p:txBody>
      </p:sp>
      <p:sp>
        <p:nvSpPr>
          <p:cNvPr id="33" name="CasellaDiTesto 32">
            <a:extLst>
              <a:ext uri="{FF2B5EF4-FFF2-40B4-BE49-F238E27FC236}">
                <a16:creationId xmlns:a16="http://schemas.microsoft.com/office/drawing/2014/main" id="{06D0EED4-1382-48C0-9E3C-63B4866A0D2E}"/>
              </a:ext>
            </a:extLst>
          </p:cNvPr>
          <p:cNvSpPr txBox="1"/>
          <p:nvPr/>
        </p:nvSpPr>
        <p:spPr>
          <a:xfrm>
            <a:off x="6234971" y="3874763"/>
            <a:ext cx="2249849"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E771A2"/>
                </a:solidFill>
                <a:effectLst/>
                <a:uLnTx/>
                <a:uFillTx/>
                <a:latin typeface="Calibri" panose="020F0502020204030204" pitchFamily="34" charset="0"/>
                <a:ea typeface="+mn-ea"/>
                <a:cs typeface="Calibri" panose="020F0502020204030204" pitchFamily="34" charset="0"/>
              </a:rPr>
              <a:t>ENSURE THAT PATIENTS WITH ABC HAVE ACCESS TO TREATMENT REGARDLESS OF THEIR ABILITY TO PAY</a:t>
            </a:r>
          </a:p>
        </p:txBody>
      </p:sp>
      <p:sp>
        <p:nvSpPr>
          <p:cNvPr id="34" name="CasellaDiTesto 33">
            <a:extLst>
              <a:ext uri="{FF2B5EF4-FFF2-40B4-BE49-F238E27FC236}">
                <a16:creationId xmlns:a16="http://schemas.microsoft.com/office/drawing/2014/main" id="{41A3624E-11D7-4D6E-9426-2A7F3DB15C28}"/>
              </a:ext>
            </a:extLst>
          </p:cNvPr>
          <p:cNvSpPr txBox="1"/>
          <p:nvPr/>
        </p:nvSpPr>
        <p:spPr>
          <a:xfrm>
            <a:off x="3291033" y="3020833"/>
            <a:ext cx="2249849"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005FA7">
                    <a:lumMod val="60000"/>
                    <a:lumOff val="40000"/>
                  </a:srgbClr>
                </a:solidFill>
                <a:effectLst/>
                <a:uLnTx/>
                <a:uFillTx/>
                <a:latin typeface="Calibri" panose="020F0502020204030204" pitchFamily="34" charset="0"/>
                <a:ea typeface="+mn-ea"/>
                <a:cs typeface="Calibri" panose="020F0502020204030204" pitchFamily="34" charset="0"/>
              </a:rPr>
              <a:t>IMPROVE COMMUNICATION BETWEEN HEALTHCARE PROFESSIONALS (HCP) AND PATIENTS WITH ABC THROUGH THE PROVISION OF COMMUNICATION SKILLS TRAINING FOR HCPS</a:t>
            </a:r>
          </a:p>
        </p:txBody>
      </p:sp>
      <p:sp>
        <p:nvSpPr>
          <p:cNvPr id="35" name="CasellaDiTesto 34">
            <a:extLst>
              <a:ext uri="{FF2B5EF4-FFF2-40B4-BE49-F238E27FC236}">
                <a16:creationId xmlns:a16="http://schemas.microsoft.com/office/drawing/2014/main" id="{91C4C7EE-4B09-4A61-86D3-984AEC5FA0B0}"/>
              </a:ext>
            </a:extLst>
          </p:cNvPr>
          <p:cNvSpPr txBox="1"/>
          <p:nvPr/>
        </p:nvSpPr>
        <p:spPr>
          <a:xfrm>
            <a:off x="6218860" y="3013090"/>
            <a:ext cx="2580268"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005FA7"/>
                </a:solidFill>
                <a:effectLst/>
                <a:uLnTx/>
                <a:uFillTx/>
                <a:latin typeface="Calibri" panose="020F0502020204030204" pitchFamily="34" charset="0"/>
                <a:ea typeface="+mn-ea"/>
                <a:cs typeface="Calibri" panose="020F0502020204030204" pitchFamily="34" charset="0"/>
              </a:rPr>
              <a:t>COUNTERACT THE STIGMA AND ISOLATION ASSOCIATED WITH LIVING WITH ABC BY INCREASING PUBLIC UNDERSTANDING OF THE CONDITION</a:t>
            </a:r>
          </a:p>
        </p:txBody>
      </p:sp>
      <p:sp>
        <p:nvSpPr>
          <p:cNvPr id="36" name="CasellaDiTesto 35">
            <a:extLst>
              <a:ext uri="{FF2B5EF4-FFF2-40B4-BE49-F238E27FC236}">
                <a16:creationId xmlns:a16="http://schemas.microsoft.com/office/drawing/2014/main" id="{3248F717-4AD7-45CE-ABBC-FAF17BDA1A13}"/>
              </a:ext>
            </a:extLst>
          </p:cNvPr>
          <p:cNvSpPr txBox="1"/>
          <p:nvPr/>
        </p:nvSpPr>
        <p:spPr>
          <a:xfrm>
            <a:off x="3322271" y="5146105"/>
            <a:ext cx="224984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ENSURE THAT PATIENTS WITH ABC ARE MADE AWARE OF AND ARE REFERRED TO NON-CLINICAL SUPPORT SERVICES</a:t>
            </a:r>
          </a:p>
        </p:txBody>
      </p:sp>
      <p:sp>
        <p:nvSpPr>
          <p:cNvPr id="37" name="CasellaDiTesto 36">
            <a:extLst>
              <a:ext uri="{FF2B5EF4-FFF2-40B4-BE49-F238E27FC236}">
                <a16:creationId xmlns:a16="http://schemas.microsoft.com/office/drawing/2014/main" id="{7329E790-FEDA-4F97-AE3A-7676815AA203}"/>
              </a:ext>
            </a:extLst>
          </p:cNvPr>
          <p:cNvSpPr txBox="1"/>
          <p:nvPr/>
        </p:nvSpPr>
        <p:spPr>
          <a:xfrm>
            <a:off x="6244123" y="4613027"/>
            <a:ext cx="2288317" cy="1024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CH" sz="1000" b="1" i="0" u="none" strike="noStrike" kern="120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HELP PATIENTS WITH ABC CONTINUE TO WORK BY IMPLEMENTING LEGISLATION THAT PROTECTS THEIR RIGHTS TO WORK AND ENSURE FLEXIBLE AND ACCOMMODATING WORKPLACE ENVIRONMENTS</a:t>
            </a:r>
          </a:p>
        </p:txBody>
      </p:sp>
    </p:spTree>
    <p:extLst>
      <p:ext uri="{BB962C8B-B14F-4D97-AF65-F5344CB8AC3E}">
        <p14:creationId xmlns:p14="http://schemas.microsoft.com/office/powerpoint/2010/main" val="294805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9" name="xTPQuestion"/>
          <p:cNvSpPr txBox="1">
            <a:spLocks/>
          </p:cNvSpPr>
          <p:nvPr/>
        </p:nvSpPr>
        <p:spPr bwMode="auto">
          <a:xfrm>
            <a:off x="132904" y="692696"/>
            <a:ext cx="901109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Calibri"/>
                <a:cs typeface="Arial" pitchFamily="34" charset="0"/>
              </a:rPr>
              <a:t>Every ABC patient must have </a:t>
            </a:r>
            <a:r>
              <a:rPr kumimoji="0" lang="en-US" sz="2300" b="1" i="0" u="none" strike="noStrike" kern="1200" cap="none" spc="0" normalizeH="0" baseline="0" noProof="0" dirty="0">
                <a:ln>
                  <a:noFill/>
                </a:ln>
                <a:solidFill>
                  <a:srgbClr val="FF9900"/>
                </a:solidFill>
                <a:effectLst/>
                <a:uLnTx/>
                <a:uFillTx/>
                <a:latin typeface="Calibri" pitchFamily="34" charset="0"/>
                <a:ea typeface="Calibri"/>
                <a:cs typeface="Arial" pitchFamily="34" charset="0"/>
              </a:rPr>
              <a:t>access to optimal cancer treatment and supportive care </a:t>
            </a:r>
            <a:r>
              <a:rPr kumimoji="0" lang="en-US" sz="2300" b="1" i="0" u="none" strike="noStrike" kern="1200" cap="none" spc="0" normalizeH="0" baseline="0" noProof="0" dirty="0">
                <a:ln>
                  <a:noFill/>
                </a:ln>
                <a:solidFill>
                  <a:prstClr val="black"/>
                </a:solidFill>
                <a:effectLst/>
                <a:uLnTx/>
                <a:uFillTx/>
                <a:latin typeface="Calibri" pitchFamily="34" charset="0"/>
                <a:ea typeface="Calibri"/>
                <a:cs typeface="Arial" pitchFamily="34" charset="0"/>
              </a:rPr>
              <a:t>according to the highest standards of patient centered care, as defined by</a:t>
            </a:r>
            <a:r>
              <a:rPr kumimoji="0" lang="en-US" sz="2300" b="0" i="0" u="none" strike="noStrike" kern="1200" cap="none" spc="0" normalizeH="0" baseline="0" noProof="0" dirty="0">
                <a:ln>
                  <a:noFill/>
                </a:ln>
                <a:solidFill>
                  <a:prstClr val="black"/>
                </a:solidFill>
                <a:effectLst/>
                <a:uLnTx/>
                <a:uFillTx/>
                <a:latin typeface="Calibri" pitchFamily="34" charset="0"/>
                <a:ea typeface="Calibri"/>
                <a:cs typeface="Arial" pitchFamily="34" charset="0"/>
              </a:rPr>
              <a:t>:  </a:t>
            </a: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rPr>
              <a:t>Open communication between patients and their cancer care teams as a primary goal.</a:t>
            </a:r>
            <a:endParaRPr kumimoji="0" lang="en-US" sz="2000" b="0" i="0" u="none" strike="noStrike" kern="1200" cap="none" spc="0" normalizeH="0" baseline="0" noProof="0" dirty="0">
              <a:ln>
                <a:noFill/>
              </a:ln>
              <a:solidFill>
                <a:prstClr val="black"/>
              </a:solidFill>
              <a:effectLst/>
              <a:uLnTx/>
              <a:uFillTx/>
              <a:latin typeface="Calibri" pitchFamily="34" charset="0"/>
              <a:ea typeface="Calibri"/>
              <a:cs typeface="Arial" pitchFamily="34" charset="0"/>
            </a:endParaRP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rPr>
              <a:t>Educating patients about treatment options and supportive care, through development and dissemination of evidence-based information in a clear, culturally appropriate form.</a:t>
            </a:r>
            <a:endParaRPr kumimoji="0" lang="en-US" sz="2000" b="0" i="0" u="none" strike="noStrike" kern="1200" cap="none" spc="0" normalizeH="0" baseline="0" noProof="0" dirty="0">
              <a:ln>
                <a:noFill/>
              </a:ln>
              <a:solidFill>
                <a:prstClr val="black"/>
              </a:solidFill>
              <a:effectLst/>
              <a:uLnTx/>
              <a:uFillTx/>
              <a:latin typeface="Calibri" pitchFamily="34" charset="0"/>
              <a:ea typeface="Calibri"/>
              <a:cs typeface="Arial" pitchFamily="34" charset="0"/>
            </a:endParaRP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rPr>
              <a:t>Encouraging patients to be proactive in their care and to share decision-making with their health care providers.  </a:t>
            </a:r>
            <a:endParaRPr kumimoji="0" lang="en-US" sz="2000" b="0" i="0" u="none" strike="noStrike" kern="1200" cap="none" spc="0" normalizeH="0" baseline="0" noProof="0" dirty="0">
              <a:ln>
                <a:noFill/>
              </a:ln>
              <a:solidFill>
                <a:prstClr val="black"/>
              </a:solidFill>
              <a:effectLst/>
              <a:uLnTx/>
              <a:uFillTx/>
              <a:latin typeface="Calibri" pitchFamily="34" charset="0"/>
              <a:ea typeface="Calibri"/>
              <a:cs typeface="Arial" pitchFamily="34" charset="0"/>
            </a:endParaRP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rPr>
              <a:t>Empowering patients to develop the capability of improving their own quality of life within their cancer experience.</a:t>
            </a:r>
            <a:endParaRPr kumimoji="0" lang="en-US" sz="2000" b="0" i="0" u="none" strike="noStrike" kern="1200" cap="none" spc="0" normalizeH="0" baseline="0" noProof="0" dirty="0">
              <a:ln>
                <a:noFill/>
              </a:ln>
              <a:solidFill>
                <a:prstClr val="black"/>
              </a:solidFill>
              <a:effectLst/>
              <a:uLnTx/>
              <a:uFillTx/>
              <a:latin typeface="Calibri" pitchFamily="34" charset="0"/>
              <a:ea typeface="Calibri"/>
              <a:cs typeface="Arial" pitchFamily="34" charset="0"/>
            </a:endParaRP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rPr>
              <a:t>Always taking into account patient preferences, values and needs as essential to optimal cancer care.  </a:t>
            </a: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Patients should have easy access to well designed clinical studies, since these are crucial for further improvement in the management of ABC.</a:t>
            </a:r>
          </a:p>
          <a:p>
            <a:pPr marL="342900" marR="0" lvl="0" indent="-342900" algn="l" defTabSz="914400" rtl="0" eaLnBrk="1" fontAlgn="base" latinLnBrk="0" hangingPunct="1">
              <a:lnSpc>
                <a:spcPct val="100000"/>
              </a:lnSpc>
              <a:spcBef>
                <a:spcPct val="0"/>
              </a:spcBef>
              <a:spcAft>
                <a:spcPts val="0"/>
              </a:spcAft>
              <a:buClrTx/>
              <a:buSzPts val="1000"/>
              <a:buFontTx/>
              <a:buNone/>
              <a:tabLst>
                <a:tab pos="457200" algn="l"/>
              </a:tabLst>
              <a:defRPr/>
            </a:pPr>
            <a:endParaRPr kumimoji="0" lang="en-US" sz="9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opinion/A) (100%)</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grpSp>
        <p:nvGrpSpPr>
          <p:cNvPr id="2"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8" name="Rectangle 7">
            <a:extLst>
              <a:ext uri="{FF2B5EF4-FFF2-40B4-BE49-F238E27FC236}">
                <a16:creationId xmlns:a16="http://schemas.microsoft.com/office/drawing/2014/main" id="{47FD159C-1AE5-49F4-BE74-B89D584BF7A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53B1203F-1FF6-4886-BEB0-B6E71F376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8977325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xTPQuestion"/>
          <p:cNvSpPr txBox="1">
            <a:spLocks/>
          </p:cNvSpPr>
          <p:nvPr/>
        </p:nvSpPr>
        <p:spPr bwMode="auto">
          <a:xfrm>
            <a:off x="60896" y="836712"/>
            <a:ext cx="908310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itchFamily="34" charset="0"/>
                <a:ea typeface="Calibri"/>
                <a:cs typeface="Arial" pitchFamily="34" charset="0"/>
              </a:rPr>
              <a:t>Every ABC patient should</a:t>
            </a:r>
            <a:r>
              <a:rPr kumimoji="0" lang="en-US" sz="2200" b="0" i="0" u="none" strike="noStrike" kern="1200" cap="none" spc="0" normalizeH="0" baseline="0" noProof="0" dirty="0">
                <a:ln>
                  <a:noFill/>
                </a:ln>
                <a:solidFill>
                  <a:prstClr val="black"/>
                </a:solidFill>
                <a:effectLst/>
                <a:uLnTx/>
                <a:uFillTx/>
                <a:latin typeface="Calibri" pitchFamily="34" charset="0"/>
                <a:ea typeface="Calibri"/>
                <a:cs typeface="Arial" pitchFamily="34" charset="0"/>
              </a:rPr>
              <a:t>:  </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itchFamily="34" charset="0"/>
              <a:ea typeface="Calibri"/>
              <a:cs typeface="Arial" pitchFamily="34" charset="0"/>
            </a:endParaRP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2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rPr>
              <a:t>Have access to the most up-to-date treatments and to innovative therapies at accessible Breast Units/Centers. </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opinion/A) (100%)</a:t>
            </a:r>
            <a:endParaRPr kumimoji="0" lang="en-US" sz="22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endParaRP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2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rPr>
              <a:t>Be treated in Specialist Breast Units/Centers/Services (SBU) by a specialized multidisciplinary team including specialized side effects management and a nurse experienced in the treatment of ABC. </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I/A) (100%)</a:t>
            </a:r>
            <a:endParaRPr kumimoji="0" lang="en-US" sz="22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endParaRPr>
          </a:p>
          <a:p>
            <a:pPr marL="342900" marR="0" lvl="0" indent="-342900" algn="l" defTabSz="914400" rtl="0" eaLnBrk="1" fontAlgn="base" latinLnBrk="0" hangingPunct="1">
              <a:lnSpc>
                <a:spcPct val="100000"/>
              </a:lnSpc>
              <a:spcBef>
                <a:spcPct val="0"/>
              </a:spcBef>
              <a:spcAft>
                <a:spcPts val="0"/>
              </a:spcAft>
              <a:buClrTx/>
              <a:buSzPts val="1000"/>
              <a:buFont typeface="Symbol"/>
              <a:buChar char=""/>
              <a:tabLst>
                <a:tab pos="457200" algn="l"/>
              </a:tabLst>
              <a:defRPr/>
            </a:pPr>
            <a:r>
              <a:rPr kumimoji="0" lang="en-US" sz="22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rPr>
              <a:t>Survivorship issues and palliative care should be addressed and offered at an early stage. </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opinion/A) (100%)</a:t>
            </a:r>
            <a:endParaRPr kumimoji="0" lang="en-US" sz="22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endParaRPr>
          </a:p>
          <a:p>
            <a:pPr marL="342900" lvl="0" indent="-342900">
              <a:spcAft>
                <a:spcPts val="0"/>
              </a:spcAft>
              <a:buSzPts val="1000"/>
              <a:buFont typeface="Symbol"/>
              <a:buChar char=""/>
              <a:tabLst>
                <a:tab pos="457200" algn="l"/>
              </a:tabLst>
              <a:defRPr/>
            </a:pPr>
            <a:r>
              <a:rPr lang="en-US" sz="2200" b="1" dirty="0">
                <a:solidFill>
                  <a:prstClr val="black"/>
                </a:solidFill>
                <a:latin typeface="Calibri" pitchFamily="34" charset="0"/>
                <a:ea typeface="Times New Roman"/>
              </a:rPr>
              <a:t>A Quality Assurance Program covering the entire breast cancer pathway from screening and diagnosis to treatment, rehabilitation, follow up and palliative care including services and support for ABC patients and their caregivers, should be implemented by SBUs. </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opinion/B) (100%)</a:t>
            </a:r>
            <a:endParaRPr kumimoji="0" lang="en-US" sz="2200" b="1" i="0" u="none" strike="noStrike" kern="1200" cap="none" spc="0" normalizeH="0" baseline="0" noProof="0" dirty="0">
              <a:ln>
                <a:noFill/>
              </a:ln>
              <a:solidFill>
                <a:prstClr val="black"/>
              </a:solidFill>
              <a:effectLst/>
              <a:uLnTx/>
              <a:uFillTx/>
              <a:latin typeface="Calibri" pitchFamily="34" charset="0"/>
              <a:ea typeface="Times New Roman"/>
              <a:cs typeface="Arial" pitchFamily="34" charset="0"/>
            </a:endParaRPr>
          </a:p>
        </p:txBody>
      </p:sp>
      <p:grpSp>
        <p:nvGrpSpPr>
          <p:cNvPr id="2"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8" name="Rectangle 7">
            <a:extLst>
              <a:ext uri="{FF2B5EF4-FFF2-40B4-BE49-F238E27FC236}">
                <a16:creationId xmlns:a16="http://schemas.microsoft.com/office/drawing/2014/main" id="{9189B49F-9948-453F-835F-F387ECA035C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5F490FC8-CF5D-4240-8B4B-40E7DF9F9B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523991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905780"/>
            <a:ext cx="6336704"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rPr>
              <a:t>GENERAL STATEMENTS</a:t>
            </a:r>
            <a:r>
              <a:rPr lang="en-US" sz="2800" b="1" dirty="0">
                <a:solidFill>
                  <a:srgbClr val="0070C0"/>
                </a:solidFill>
                <a:latin typeface="Calibri"/>
              </a:rPr>
              <a:t> -  QoL</a:t>
            </a:r>
            <a:endPar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BC9403E2-9AA4-4D2E-BB84-70FCA52B3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213710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PQuestion"/>
          <p:cNvSpPr txBox="1">
            <a:spLocks/>
          </p:cNvSpPr>
          <p:nvPr/>
        </p:nvSpPr>
        <p:spPr bwMode="auto">
          <a:xfrm>
            <a:off x="179512" y="980728"/>
            <a:ext cx="901109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Strong consideration should be given to the use of validated </a:t>
            </a:r>
            <a:r>
              <a:rPr kumimoji="0" lang="en-US" sz="2200" b="1" i="0" u="none" strike="noStrike" kern="0" cap="none" spc="0" normalizeH="0" baseline="0" noProof="0" dirty="0">
                <a:ln>
                  <a:noFill/>
                </a:ln>
                <a:solidFill>
                  <a:srgbClr val="FF9900"/>
                </a:solidFill>
                <a:effectLst/>
                <a:uLnTx/>
                <a:uFillTx/>
                <a:latin typeface="Calibri" pitchFamily="34" charset="0"/>
                <a:ea typeface="+mj-ea"/>
                <a:cs typeface="Calibri" pitchFamily="34" charset="0"/>
              </a:rPr>
              <a:t>PROMs </a:t>
            </a:r>
            <a: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(patient-reported outcome measures) for patients to record the symptoms of disease and side effects of treatment experienced as a regular part of clinical care. </a:t>
            </a:r>
            <a:b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br>
            <a:b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br>
            <a: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These PROMs should be simple and user-friendly to facilitate their use in clinical practice and thought needs to be given to the easiest collection platform e.g. tablets or smartphones.</a:t>
            </a:r>
            <a:b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br>
            <a:b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br>
            <a: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Systematic monitoring would facilitate communication between patients and their treatment teams by better characterizing the toxicities of all anticancer therapies. This would permit early intervention of supportive care services enhancing </a:t>
            </a:r>
            <a:r>
              <a:rPr kumimoji="0" lang="en-US" sz="2200" b="1" i="0" u="none" strike="noStrike" kern="0" cap="none" spc="0" normalizeH="0" baseline="0" noProof="0" dirty="0" err="1">
                <a:ln>
                  <a:noFill/>
                </a:ln>
                <a:solidFill>
                  <a:prstClr val="black"/>
                </a:solidFill>
                <a:effectLst/>
                <a:uLnTx/>
                <a:uFillTx/>
                <a:latin typeface="Calibri" pitchFamily="34" charset="0"/>
                <a:ea typeface="+mj-ea"/>
                <a:cs typeface="Calibri" pitchFamily="34" charset="0"/>
              </a:rPr>
              <a:t>QoL</a:t>
            </a:r>
            <a:r>
              <a:rPr kumimoji="0" lang="en-US" sz="22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a:t>
            </a:r>
            <a:br>
              <a:rPr kumimoji="0" lang="en-US" sz="2200" b="1" i="1" u="none" strike="noStrike" kern="0" cap="none" spc="0" normalizeH="0" baseline="0" noProof="0" dirty="0">
                <a:ln>
                  <a:noFill/>
                </a:ln>
                <a:solidFill>
                  <a:srgbClr val="FF0000"/>
                </a:solidFill>
                <a:effectLst/>
                <a:uLnTx/>
                <a:uFillTx/>
                <a:latin typeface="Calibri" pitchFamily="34" charset="0"/>
                <a:ea typeface="+mj-ea"/>
                <a:cs typeface="Calibri" pitchFamily="34" charset="0"/>
              </a:rPr>
            </a:br>
            <a:br>
              <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I/C) (87%)</a:t>
            </a:r>
            <a:endParaRPr kumimoji="0" lang="en-US" sz="22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9" name="Rectangle 8">
            <a:extLst>
              <a:ext uri="{FF2B5EF4-FFF2-40B4-BE49-F238E27FC236}">
                <a16:creationId xmlns:a16="http://schemas.microsoft.com/office/drawing/2014/main" id="{28B9E916-5762-4CAC-8880-13D5CCC63A0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581C57B0-4787-48A5-A3DD-FAC3DEBD65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6292549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8" name="TextBox 27"/>
          <p:cNvSpPr txBox="1"/>
          <p:nvPr/>
        </p:nvSpPr>
        <p:spPr>
          <a:xfrm>
            <a:off x="1899016" y="154042"/>
            <a:ext cx="52565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QUALITY OF LIFE ASSESSMENTS</a:t>
            </a:r>
          </a:p>
        </p:txBody>
      </p:sp>
      <p:sp>
        <p:nvSpPr>
          <p:cNvPr id="8" name="CasellaDiTesto 7">
            <a:extLst>
              <a:ext uri="{FF2B5EF4-FFF2-40B4-BE49-F238E27FC236}">
                <a16:creationId xmlns:a16="http://schemas.microsoft.com/office/drawing/2014/main" id="{F69A6138-7363-4702-BD33-D4F5E8FB29FD}"/>
              </a:ext>
            </a:extLst>
          </p:cNvPr>
          <p:cNvSpPr txBox="1"/>
          <p:nvPr/>
        </p:nvSpPr>
        <p:spPr>
          <a:xfrm>
            <a:off x="105798" y="1268760"/>
            <a:ext cx="8929687" cy="5047536"/>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Specific tools for evaluation of QoL in ABC patients should be developed.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Until then, trials evaluating QoL in this setting should use standardized PROs (instead of focusing exclusively on CTCAE) and incorporate site and treatment specific modules or subscales that exist both in the EORTC and FACT systems.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Additionally, attention needs to be paid to collection methods, timing of assessments and handling of missing data. More sophisticated statistics should also be employed to ensure that clinicians have better, reliable data to help patients when choosing between treatment options.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Expert opinion/A) (100%)</a:t>
            </a:r>
          </a:p>
        </p:txBody>
      </p:sp>
      <p:sp>
        <p:nvSpPr>
          <p:cNvPr id="7" name="Rectangle 6">
            <a:extLst>
              <a:ext uri="{FF2B5EF4-FFF2-40B4-BE49-F238E27FC236}">
                <a16:creationId xmlns:a16="http://schemas.microsoft.com/office/drawing/2014/main" id="{0CCB02BD-9D8E-4D86-8DFF-FC87791C9B5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0114CF0F-02FE-45AC-B527-3C5A79CA6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418647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5546" y="2708920"/>
            <a:ext cx="7301086"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rPr>
              <a:t>GENERAL STATEMENTS- CLINICAL TRIALS</a:t>
            </a:r>
          </a:p>
        </p:txBody>
      </p:sp>
      <p:pic>
        <p:nvPicPr>
          <p:cNvPr id="7" name="Picture 6" descr="A picture containing drawing&#10;&#10;Description automatically generated">
            <a:extLst>
              <a:ext uri="{FF2B5EF4-FFF2-40B4-BE49-F238E27FC236}">
                <a16:creationId xmlns:a16="http://schemas.microsoft.com/office/drawing/2014/main" id="{EBCE3DDB-EFBC-40A5-8BAE-A595BFA0D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34640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1589747"/>
            <a:ext cx="9011096" cy="1862048"/>
          </a:xfrm>
        </p:spPr>
        <p:txBody>
          <a:bodyPr anchor="ctr"/>
          <a:lstStyle/>
          <a:p>
            <a:pPr algn="l"/>
            <a:r>
              <a:rPr lang="en-US" sz="2300" dirty="0"/>
              <a:t>After appropriate informed consent, inclusion of patients in well-designed, prospective, independent </a:t>
            </a:r>
            <a:r>
              <a:rPr lang="en-US" sz="2300" dirty="0">
                <a:solidFill>
                  <a:schemeClr val="tx1"/>
                </a:solidFill>
              </a:rPr>
              <a:t>trials</a:t>
            </a:r>
            <a:r>
              <a:rPr lang="en-US" sz="2300" dirty="0"/>
              <a:t> must be a priority, whenever such trials are available, and the patient is willing to participate.</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(100%)</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pic>
        <p:nvPicPr>
          <p:cNvPr id="10" name="Picture 9" descr="A picture containing drawing&#10;&#10;Description automatically generated">
            <a:extLst>
              <a:ext uri="{FF2B5EF4-FFF2-40B4-BE49-F238E27FC236}">
                <a16:creationId xmlns:a16="http://schemas.microsoft.com/office/drawing/2014/main" id="{1BE91C78-4DA2-471A-8470-D20A206A50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1" name="Rectangle 10">
            <a:extLst>
              <a:ext uri="{FF2B5EF4-FFF2-40B4-BE49-F238E27FC236}">
                <a16:creationId xmlns:a16="http://schemas.microsoft.com/office/drawing/2014/main" id="{BD8E3C02-0EA7-46DC-9E5A-07C52D340583}"/>
              </a:ext>
            </a:extLst>
          </p:cNvPr>
          <p:cNvSpPr/>
          <p:nvPr/>
        </p:nvSpPr>
        <p:spPr>
          <a:xfrm>
            <a:off x="6948264" y="14908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620372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9" name="xTPQuestion"/>
          <p:cNvSpPr txBox="1">
            <a:spLocks/>
          </p:cNvSpPr>
          <p:nvPr/>
        </p:nvSpPr>
        <p:spPr bwMode="auto">
          <a:xfrm>
            <a:off x="35496" y="1153195"/>
            <a:ext cx="9011096"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The ABC community strongly calls for clinical trials addressing important unanswered clinical questions in this setting, and not just for regulatory purposes.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Clinical trials should continue to be performed, even after approval of a new treatment, to provide real world data on its performance, efficacy and toxicity.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opinion/A) (100%)</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10" name="Rectangle 9">
            <a:extLst>
              <a:ext uri="{FF2B5EF4-FFF2-40B4-BE49-F238E27FC236}">
                <a16:creationId xmlns:a16="http://schemas.microsoft.com/office/drawing/2014/main" id="{6002DB2D-1B54-436F-AC63-006D2160CE1C}"/>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39BEB823-F988-45EE-AFCC-36C76199C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785011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894" y="2708920"/>
            <a:ext cx="6336704" cy="954107"/>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rPr>
              <a:t>GENERAL STATEMENTS - AFFORDABILITY/COST-EFFECTIVENESS</a:t>
            </a:r>
          </a:p>
        </p:txBody>
      </p:sp>
      <p:pic>
        <p:nvPicPr>
          <p:cNvPr id="7" name="Picture 6" descr="A picture containing drawing&#10;&#10;Description automatically generated">
            <a:extLst>
              <a:ext uri="{FF2B5EF4-FFF2-40B4-BE49-F238E27FC236}">
                <a16:creationId xmlns:a16="http://schemas.microsoft.com/office/drawing/2014/main" id="{741DFC18-20AF-44FB-8744-6F9EC3321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434927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1307" y="1340768"/>
            <a:ext cx="9011096" cy="2215991"/>
          </a:xfrm>
        </p:spPr>
        <p:txBody>
          <a:bodyPr anchor="ctr"/>
          <a:lstStyle/>
          <a:p>
            <a:pPr algn="l"/>
            <a:r>
              <a:rPr lang="en-US" sz="2300" dirty="0"/>
              <a:t>The medical community is aware of the problems raised by the cost of ABC treatment. Balanced decisions should be made in all instances; patients’ well being, length of life and preferences should always guide decisions.</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(100%)</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9" name="Rectangle 8">
            <a:extLst>
              <a:ext uri="{FF2B5EF4-FFF2-40B4-BE49-F238E27FC236}">
                <a16:creationId xmlns:a16="http://schemas.microsoft.com/office/drawing/2014/main" id="{1EC4C2DE-3686-467B-8516-BEC71E69CE63}"/>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7569386E-9EB1-4068-B8EB-EB13D5032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833925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83568" y="6224303"/>
            <a:ext cx="8208912" cy="517065"/>
          </a:xfrm>
          <a:prstGeom prst="rect">
            <a:avLst/>
          </a:prstGeom>
        </p:spPr>
        <p:txBody>
          <a:bodyPr wrap="square">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itchFamily="34" charset="0"/>
              </a:rPr>
              <a:t>Adapted by permission from the Infectious Diseases Society of America-United States Public Health Service Grading System; </a:t>
            </a:r>
            <a:r>
              <a:rPr kumimoji="0" lang="en-US" sz="1200" b="0" i="1"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itchFamily="34" charset="0"/>
              </a:rPr>
              <a:t>Dykewicz</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itchFamily="34" charset="0"/>
              </a:rPr>
              <a:t> et al, 2001</a:t>
            </a:r>
            <a:endPar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2483768" y="74432"/>
            <a:ext cx="576064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rPr>
              <a:t>LEVELS OF EVIDENCE GRADING SYSTEM</a:t>
            </a:r>
          </a:p>
        </p:txBody>
      </p:sp>
      <p:graphicFrame>
        <p:nvGraphicFramePr>
          <p:cNvPr id="15" name="Table 14"/>
          <p:cNvGraphicFramePr>
            <a:graphicFrameLocks noGrp="1"/>
          </p:cNvGraphicFramePr>
          <p:nvPr/>
        </p:nvGraphicFramePr>
        <p:xfrm>
          <a:off x="1414627" y="1196752"/>
          <a:ext cx="6126480" cy="2049780"/>
        </p:xfrm>
        <a:graphic>
          <a:graphicData uri="http://schemas.openxmlformats.org/drawingml/2006/table">
            <a:tbl>
              <a:tblPr firstRow="1" firstCol="1" bandRow="1"/>
              <a:tblGrid>
                <a:gridCol w="526907">
                  <a:extLst>
                    <a:ext uri="{9D8B030D-6E8A-4147-A177-3AD203B41FA5}">
                      <a16:colId xmlns:a16="http://schemas.microsoft.com/office/drawing/2014/main" val="2387747950"/>
                    </a:ext>
                  </a:extLst>
                </a:gridCol>
                <a:gridCol w="5599573">
                  <a:extLst>
                    <a:ext uri="{9D8B030D-6E8A-4147-A177-3AD203B41FA5}">
                      <a16:colId xmlns:a16="http://schemas.microsoft.com/office/drawing/2014/main" val="1909308623"/>
                    </a:ext>
                  </a:extLst>
                </a:gridCol>
              </a:tblGrid>
              <a:tr h="612140">
                <a:tc>
                  <a:txBody>
                    <a:bodyPr/>
                    <a:lstStyle/>
                    <a:p>
                      <a:pPr marL="62230"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428625"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Evidence from at least one large randomized, controlled trial of good methodological quality (low potential for bias) or meta-analyses of well-conducted randomized trials without heterogeneity.</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61931208"/>
                  </a:ext>
                </a:extLst>
              </a:tr>
              <a:tr h="612140">
                <a:tc>
                  <a:txBody>
                    <a:bodyPr/>
                    <a:lstStyle/>
                    <a:p>
                      <a:pPr marL="62230" eaLnBrk="0" hangingPunct="0">
                        <a:lnSpc>
                          <a:spcPct val="115000"/>
                        </a:lnSpc>
                        <a:spcBef>
                          <a:spcPts val="280"/>
                        </a:spcBef>
                        <a:spcAft>
                          <a:spcPts val="0"/>
                        </a:spcAft>
                      </a:pPr>
                      <a:r>
                        <a:rPr lang="en-US" sz="1100">
                          <a:effectLst/>
                          <a:latin typeface="Calibri" panose="020F0502020204030204" pitchFamily="34" charset="0"/>
                          <a:ea typeface="AdvOT1ef757c0"/>
                          <a:cs typeface="Arial" panose="020B0604020202020204" pitchFamily="34" charset="0"/>
                        </a:rPr>
                        <a:t>II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428625"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Small randomized trials or large randomized trials with a suspicion of bias (lower methodological quality) or meta-analyses of such trials or of trials with demonstrated heterogeneity.</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22572"/>
                  </a:ext>
                </a:extLst>
              </a:tr>
              <a:tr h="283210">
                <a:tc>
                  <a:txBody>
                    <a:bodyPr/>
                    <a:lstStyle/>
                    <a:p>
                      <a:pPr marL="62230" eaLnBrk="0" hangingPunct="0">
                        <a:lnSpc>
                          <a:spcPct val="115000"/>
                        </a:lnSpc>
                        <a:spcBef>
                          <a:spcPts val="280"/>
                        </a:spcBef>
                        <a:spcAft>
                          <a:spcPts val="0"/>
                        </a:spcAft>
                      </a:pPr>
                      <a:r>
                        <a:rPr lang="en-US" sz="1100">
                          <a:solidFill>
                            <a:srgbClr val="231F20"/>
                          </a:solidFill>
                          <a:effectLst/>
                          <a:latin typeface="Calibri" panose="020F0502020204030204" pitchFamily="34" charset="0"/>
                          <a:ea typeface="Times New Roman" panose="02020603050405020304" pitchFamily="18" charset="0"/>
                          <a:cs typeface="Arial" panose="020B0604020202020204" pitchFamily="34" charset="0"/>
                        </a:rPr>
                        <a:t>III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428625"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Prospective cohort studies.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983095447"/>
                  </a:ext>
                </a:extLst>
              </a:tr>
              <a:tr h="269240">
                <a:tc>
                  <a:txBody>
                    <a:bodyPr/>
                    <a:lstStyle/>
                    <a:p>
                      <a:pPr marL="62230" eaLnBrk="0" hangingPunct="0">
                        <a:lnSpc>
                          <a:spcPct val="115000"/>
                        </a:lnSpc>
                        <a:spcBef>
                          <a:spcPts val="280"/>
                        </a:spcBef>
                        <a:spcAft>
                          <a:spcPts val="0"/>
                        </a:spcAft>
                      </a:pPr>
                      <a:r>
                        <a:rPr lang="en-US" sz="1100">
                          <a:solidFill>
                            <a:srgbClr val="231F20"/>
                          </a:solidFill>
                          <a:effectLst/>
                          <a:latin typeface="Calibri" panose="020F0502020204030204" pitchFamily="34" charset="0"/>
                          <a:ea typeface="Times New Roman" panose="02020603050405020304" pitchFamily="18" charset="0"/>
                          <a:cs typeface="Arial" panose="020B0604020202020204" pitchFamily="34" charset="0"/>
                        </a:rPr>
                        <a:t>IV</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428625"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Retrospective cohort studies or case</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1100">
                          <a:effectLst/>
                          <a:latin typeface="Calibri" panose="020F0502020204030204" pitchFamily="34" charset="0"/>
                          <a:ea typeface="Times New Roman" panose="02020603050405020304" pitchFamily="18" charset="0"/>
                          <a:cs typeface="Arial" panose="020B0604020202020204" pitchFamily="34" charset="0"/>
                        </a:rPr>
                        <a:t>control studies.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66088274"/>
                  </a:ext>
                </a:extLst>
              </a:tr>
              <a:tr h="273050">
                <a:tc>
                  <a:txBody>
                    <a:bodyPr/>
                    <a:lstStyle/>
                    <a:p>
                      <a:pPr marL="62230" eaLnBrk="0" hangingPunct="0">
                        <a:lnSpc>
                          <a:spcPct val="115000"/>
                        </a:lnSpc>
                        <a:spcBef>
                          <a:spcPts val="280"/>
                        </a:spcBef>
                        <a:spcAft>
                          <a:spcPts val="0"/>
                        </a:spcAft>
                      </a:pPr>
                      <a:r>
                        <a:rPr lang="en-US" sz="1100">
                          <a:solidFill>
                            <a:srgbClr val="231F20"/>
                          </a:solidFill>
                          <a:effectLst/>
                          <a:latin typeface="Calibri" panose="020F0502020204030204" pitchFamily="34" charset="0"/>
                          <a:ea typeface="Times New Roman" panose="02020603050405020304" pitchFamily="18" charset="0"/>
                          <a:cs typeface="Arial" panose="020B0604020202020204" pitchFamily="34" charset="0"/>
                        </a:rPr>
                        <a:t>V</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428625" eaLnBrk="0" hangingPunct="0">
                        <a:lnSpc>
                          <a:spcPct val="115000"/>
                        </a:lnSpc>
                        <a:spcBef>
                          <a:spcPts val="280"/>
                        </a:spcBef>
                        <a:spcAft>
                          <a:spcPts val="0"/>
                        </a:spcAft>
                      </a:pPr>
                      <a:r>
                        <a:rPr lang="en-US" sz="1100" dirty="0">
                          <a:effectLst/>
                          <a:latin typeface="Calibri" panose="020F0502020204030204" pitchFamily="34" charset="0"/>
                          <a:ea typeface="Times New Roman" panose="02020603050405020304" pitchFamily="18" charset="0"/>
                          <a:cs typeface="Arial" panose="020B0604020202020204" pitchFamily="34" charset="0"/>
                        </a:rPr>
                        <a:t>Studies without control group, case reports, experts’ opinions.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73575278"/>
                  </a:ext>
                </a:extLst>
              </a:tr>
            </a:tbl>
          </a:graphicData>
        </a:graphic>
      </p:graphicFrame>
      <p:graphicFrame>
        <p:nvGraphicFramePr>
          <p:cNvPr id="16" name="Table 15"/>
          <p:cNvGraphicFramePr>
            <a:graphicFrameLocks noGrp="1"/>
          </p:cNvGraphicFramePr>
          <p:nvPr/>
        </p:nvGraphicFramePr>
        <p:xfrm>
          <a:off x="1414627" y="3907187"/>
          <a:ext cx="6126480" cy="1579118"/>
        </p:xfrm>
        <a:graphic>
          <a:graphicData uri="http://schemas.openxmlformats.org/drawingml/2006/table">
            <a:tbl>
              <a:tblPr firstRow="1" firstCol="1" bandRow="1"/>
              <a:tblGrid>
                <a:gridCol w="527214">
                  <a:extLst>
                    <a:ext uri="{9D8B030D-6E8A-4147-A177-3AD203B41FA5}">
                      <a16:colId xmlns:a16="http://schemas.microsoft.com/office/drawing/2014/main" val="3740618890"/>
                    </a:ext>
                  </a:extLst>
                </a:gridCol>
                <a:gridCol w="5599266">
                  <a:extLst>
                    <a:ext uri="{9D8B030D-6E8A-4147-A177-3AD203B41FA5}">
                      <a16:colId xmlns:a16="http://schemas.microsoft.com/office/drawing/2014/main" val="3034272094"/>
                    </a:ext>
                  </a:extLst>
                </a:gridCol>
              </a:tblGrid>
              <a:tr h="279400">
                <a:tc>
                  <a:txBody>
                    <a:bodyPr/>
                    <a:lstStyle/>
                    <a:p>
                      <a:pPr marL="62230"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428625"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Strong evidence for efficacy with a substantial clinical benefit, strongly recommended.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819157341"/>
                  </a:ext>
                </a:extLst>
              </a:tr>
              <a:tr h="364490">
                <a:tc>
                  <a:txBody>
                    <a:bodyPr/>
                    <a:lstStyle/>
                    <a:p>
                      <a:pPr marL="62230"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B</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62865"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Strong or moderate evidence for efficacy but with a limited clinical benefit, generally recommended.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62346752"/>
                  </a:ext>
                </a:extLst>
              </a:tr>
              <a:tr h="351790">
                <a:tc>
                  <a:txBody>
                    <a:bodyPr/>
                    <a:lstStyle/>
                    <a:p>
                      <a:pPr marL="62230"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C</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62865" eaLnBrk="0" hangingPunct="0">
                        <a:lnSpc>
                          <a:spcPct val="115000"/>
                        </a:lnSpc>
                        <a:spcBef>
                          <a:spcPts val="28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Insufficient evidence for efficacy or benefit does not outweigh the risk or the disadvantages (adverse events, costs, ...), optional.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39574007"/>
                  </a:ext>
                </a:extLst>
              </a:tr>
              <a:tr h="275590">
                <a:tc>
                  <a:txBody>
                    <a:bodyPr/>
                    <a:lstStyle/>
                    <a:p>
                      <a:pPr marL="62230" eaLnBrk="0" hangingPunct="0">
                        <a:lnSpc>
                          <a:spcPct val="115000"/>
                        </a:lnSpc>
                        <a:spcBef>
                          <a:spcPts val="28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62865" eaLnBrk="0" hangingPunct="0">
                        <a:lnSpc>
                          <a:spcPct val="115000"/>
                        </a:lnSpc>
                        <a:spcBef>
                          <a:spcPts val="28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a:t>
                      </a:r>
                      <a:r>
                        <a:rPr lang="en-US" sz="1100" spc="-2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r>
                        <a:rPr lang="en-US" sz="1100" spc="-2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a:t>
                      </a:r>
                      <a:r>
                        <a:rPr lang="en-US" sz="1100" spc="2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evidence</a:t>
                      </a:r>
                      <a:r>
                        <a:rPr lang="en-US" sz="1100" spc="1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again</a:t>
                      </a:r>
                      <a:r>
                        <a:rPr lang="en-US" sz="1100" spc="-2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100" spc="1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t>
                      </a:r>
                      <a:r>
                        <a:rPr lang="en-US" sz="1100" spc="-6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fic</a:t>
                      </a:r>
                      <a:r>
                        <a:rPr lang="en-US" sz="1100" spc="-2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cy or</a:t>
                      </a:r>
                      <a:r>
                        <a:rPr lang="en-US" sz="1100" spc="2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a:t>
                      </a:r>
                      <a:r>
                        <a:rPr lang="en-US" sz="1100" spc="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a:t>
                      </a:r>
                      <a:r>
                        <a:rPr lang="en-US" sz="1100" spc="-3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erse</a:t>
                      </a:r>
                      <a:r>
                        <a:rPr lang="en-US" sz="1100" spc="1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outcome,</a:t>
                      </a:r>
                      <a:r>
                        <a:rPr lang="en-US" sz="1100" spc="2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gene</a:t>
                      </a:r>
                      <a:r>
                        <a:rPr lang="en-US" sz="1100" spc="-2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ally</a:t>
                      </a:r>
                      <a:r>
                        <a:rPr lang="en-US" sz="1100" spc="1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not</a:t>
                      </a:r>
                      <a:r>
                        <a:rPr lang="en-US" sz="1100" spc="15">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spc="-2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ecommended.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886260717"/>
                  </a:ext>
                </a:extLst>
              </a:tr>
              <a:tr h="275590">
                <a:tc>
                  <a:txBody>
                    <a:bodyPr/>
                    <a:lstStyle/>
                    <a:p>
                      <a:pPr marL="62230" eaLnBrk="0" hangingPunct="0">
                        <a:lnSpc>
                          <a:spcPct val="115000"/>
                        </a:lnSpc>
                        <a:spcBef>
                          <a:spcPts val="28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2230" marR="62865" eaLnBrk="0" hangingPunct="0">
                        <a:lnSpc>
                          <a:spcPct val="115000"/>
                        </a:lnSpc>
                        <a:spcBef>
                          <a:spcPts val="28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t>
                      </a:r>
                      <a:r>
                        <a:rPr lang="en-US" sz="1100" spc="-25"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ong</a:t>
                      </a:r>
                      <a:r>
                        <a:rPr lang="en-US" sz="1100" spc="2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evidence</a:t>
                      </a:r>
                      <a:r>
                        <a:rPr lang="en-US" sz="1100" spc="1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again</a:t>
                      </a:r>
                      <a:r>
                        <a:rPr lang="en-US" sz="1100" spc="-25"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100" spc="2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t>
                      </a:r>
                      <a:r>
                        <a:rPr lang="en-US" sz="1100" spc="-6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fic</a:t>
                      </a:r>
                      <a:r>
                        <a:rPr lang="en-US" sz="1100" spc="-25"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cy or</a:t>
                      </a:r>
                      <a:r>
                        <a:rPr lang="en-US" sz="1100" spc="15"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a:t>
                      </a:r>
                      <a:r>
                        <a:rPr lang="en-US" sz="1100" spc="-5"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a:t>
                      </a:r>
                      <a:r>
                        <a:rPr lang="en-US" sz="1100" spc="-2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erse</a:t>
                      </a:r>
                      <a:r>
                        <a:rPr lang="en-US" sz="1100" spc="1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outcome,</a:t>
                      </a:r>
                      <a:r>
                        <a:rPr lang="en-US" sz="1100" spc="2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ne</a:t>
                      </a:r>
                      <a:r>
                        <a:rPr lang="en-US" sz="1100" spc="-3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er</a:t>
                      </a:r>
                      <a:r>
                        <a:rPr lang="en-US" sz="1100" spc="15"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spc="-25"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ecommended.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20988059"/>
                  </a:ext>
                </a:extLst>
              </a:tr>
            </a:tbl>
          </a:graphicData>
        </a:graphic>
      </p:graphicFrame>
      <p:sp>
        <p:nvSpPr>
          <p:cNvPr id="17" name="TextBox 16"/>
          <p:cNvSpPr txBox="1"/>
          <p:nvPr/>
        </p:nvSpPr>
        <p:spPr>
          <a:xfrm>
            <a:off x="1414627" y="908720"/>
            <a:ext cx="308536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LEVELS OF EVIDENCE</a:t>
            </a:r>
          </a:p>
        </p:txBody>
      </p:sp>
      <p:sp>
        <p:nvSpPr>
          <p:cNvPr id="19" name="TextBox 18"/>
          <p:cNvSpPr txBox="1"/>
          <p:nvPr/>
        </p:nvSpPr>
        <p:spPr>
          <a:xfrm>
            <a:off x="1475656" y="3573016"/>
            <a:ext cx="308536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GRADES OF RECOMMENDATION</a:t>
            </a:r>
          </a:p>
        </p:txBody>
      </p:sp>
      <p:pic>
        <p:nvPicPr>
          <p:cNvPr id="9" name="Picture 8" descr="A picture containing drawing&#10;&#10;Description automatically generated">
            <a:extLst>
              <a:ext uri="{FF2B5EF4-FFF2-40B4-BE49-F238E27FC236}">
                <a16:creationId xmlns:a16="http://schemas.microsoft.com/office/drawing/2014/main" id="{DF038BCE-4EF7-478D-8FFC-E9CDAEEAB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93092770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xTPQuestion"/>
          <p:cNvSpPr txBox="1">
            <a:spLocks/>
          </p:cNvSpPr>
          <p:nvPr/>
        </p:nvSpPr>
        <p:spPr bwMode="auto">
          <a:xfrm>
            <a:off x="66452" y="1235805"/>
            <a:ext cx="9011096"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We strongly recommend the use of </a:t>
            </a:r>
            <a:r>
              <a:rPr kumimoji="0" lang="en-US" sz="23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objective scales</a:t>
            </a: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such as the </a:t>
            </a:r>
            <a:r>
              <a:rPr kumimoji="0" lang="en-US" sz="23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ESMO Magnitude of Clinical Benefit Scale or the ASCO Value Framework</a:t>
            </a: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to evaluate the real magnitude of benefit provided by a new treatment and help prioritize funding, particularly in countries with limited resources.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opinion/A) (88%)</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10" name="Rectangle 9">
            <a:extLst>
              <a:ext uri="{FF2B5EF4-FFF2-40B4-BE49-F238E27FC236}">
                <a16:creationId xmlns:a16="http://schemas.microsoft.com/office/drawing/2014/main" id="{8990482C-1899-43B9-86DC-7CBD35243CFB}"/>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466B07DE-4760-453C-BE3E-972901C893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5369213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F2E34-C32A-4064-8D09-5127786C62A6}"/>
              </a:ext>
            </a:extLst>
          </p:cNvPr>
          <p:cNvSpPr/>
          <p:nvPr/>
        </p:nvSpPr>
        <p:spPr>
          <a:xfrm>
            <a:off x="251520" y="1700808"/>
            <a:ext cx="8676456" cy="32778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ABC community strongly supports the use of biosimilars both for treatment of breast cancer (i.e. trastuzumab) and for supportive care (i.e. growth factors).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be used, the biosimilar must be approved after passing the stringent development and validation processes required by EMA or FDA or other similarly strict authority.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I/A) (90%)</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C7ED3719-2346-4587-A42F-FC2781509A02}"/>
              </a:ext>
            </a:extLst>
          </p:cNvPr>
          <p:cNvSpPr txBox="1"/>
          <p:nvPr/>
        </p:nvSpPr>
        <p:spPr>
          <a:xfrm>
            <a:off x="1763688" y="306814"/>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BIOSIMILARS</a:t>
            </a:r>
          </a:p>
        </p:txBody>
      </p:sp>
      <p:sp>
        <p:nvSpPr>
          <p:cNvPr id="6" name="Rectangle 5">
            <a:extLst>
              <a:ext uri="{FF2B5EF4-FFF2-40B4-BE49-F238E27FC236}">
                <a16:creationId xmlns:a16="http://schemas.microsoft.com/office/drawing/2014/main" id="{48CFE99E-4A76-45BA-9725-E996708273F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3F5E9F6A-224F-4603-8B91-B85CB33CF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40824078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83568" y="2905780"/>
            <a:ext cx="7992888"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GENERAL STATEMENTS-SURVIVORSHIP ISSUES</a:t>
            </a:r>
          </a:p>
        </p:txBody>
      </p:sp>
      <p:pic>
        <p:nvPicPr>
          <p:cNvPr id="7" name="Picture 6" descr="A picture containing drawing&#10;&#10;Description automatically generated">
            <a:extLst>
              <a:ext uri="{FF2B5EF4-FFF2-40B4-BE49-F238E27FC236}">
                <a16:creationId xmlns:a16="http://schemas.microsoft.com/office/drawing/2014/main" id="{4B8DBA0B-8B69-40EA-B6DB-6DC59C20AE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228419062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9" name="TPQuestion"/>
          <p:cNvSpPr txBox="1">
            <a:spLocks/>
          </p:cNvSpPr>
          <p:nvPr/>
        </p:nvSpPr>
        <p:spPr bwMode="auto">
          <a:xfrm>
            <a:off x="179512" y="1422264"/>
            <a:ext cx="9011096" cy="50044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4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As survival is improving in many patients with ABC, consideration of survivorship issues should be part of the routine care of these patients.</a:t>
            </a:r>
          </a:p>
          <a:p>
            <a:pPr marL="0" marR="0" lvl="0" indent="0" algn="l" defTabSz="914400" rtl="0" eaLnBrk="1" fontAlgn="base" latinLnBrk="0" hangingPunct="1">
              <a:lnSpc>
                <a:spcPct val="100000"/>
              </a:lnSpc>
              <a:spcBef>
                <a:spcPct val="20000"/>
              </a:spcBef>
              <a:spcAft>
                <a:spcPct val="0"/>
              </a:spcAft>
              <a:buClrTx/>
              <a:buSzPct val="85000"/>
              <a:buFontTx/>
              <a:buNone/>
              <a:tabLst/>
              <a:defRPr/>
            </a:pPr>
            <a:endParaRPr kumimoji="0" lang="en-US" sz="2400" b="1" i="0"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4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Health professionals should therefore be ready to change and adapt treatment strategies to disease status, treatment adverse effects and QoL, patients’ priorities and life plans.</a:t>
            </a:r>
          </a:p>
          <a:p>
            <a:pPr marL="0" marR="0" lvl="0" indent="0" algn="l" defTabSz="914400" rtl="0" eaLnBrk="1" fontAlgn="base" latinLnBrk="0" hangingPunct="1">
              <a:lnSpc>
                <a:spcPct val="100000"/>
              </a:lnSpc>
              <a:spcBef>
                <a:spcPct val="20000"/>
              </a:spcBef>
              <a:spcAft>
                <a:spcPct val="0"/>
              </a:spcAft>
              <a:buClrTx/>
              <a:buSzPct val="85000"/>
              <a:buFontTx/>
              <a:buNone/>
              <a:tabLst/>
              <a:defRPr/>
            </a:pPr>
            <a:endParaRPr kumimoji="0" lang="en-US" sz="2400" b="1" i="0"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4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Attention to chronic needs for home and family care, job and social requirements, should be incorporated in the treatment planning and periodically updated.</a:t>
            </a:r>
          </a:p>
          <a:p>
            <a:pPr marL="0" marR="0" lvl="0" indent="0" algn="l" defTabSz="914400" rtl="0" eaLnBrk="1" fontAlgn="base" latinLnBrk="0" hangingPunct="1">
              <a:lnSpc>
                <a:spcPct val="100000"/>
              </a:lnSpc>
              <a:spcBef>
                <a:spcPct val="20000"/>
              </a:spcBef>
              <a:spcAft>
                <a:spcPct val="0"/>
              </a:spcAft>
              <a:buClrTx/>
              <a:buSzPct val="85000"/>
              <a:buFontTx/>
              <a:buNone/>
              <a:tabLst/>
              <a:defRPr/>
            </a:pPr>
            <a:endParaRPr kumimoji="0" lang="en-US" sz="10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opinion/A) (95%)</a:t>
            </a: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1" name="Titolo 1"/>
          <p:cNvSpPr txBox="1">
            <a:spLocks/>
          </p:cNvSpPr>
          <p:nvPr/>
        </p:nvSpPr>
        <p:spPr bwMode="auto">
          <a:xfrm>
            <a:off x="683568" y="431289"/>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CH" sz="2400" b="1" i="0" u="none" strike="noStrike" kern="0" cap="none" spc="0" normalizeH="0" baseline="0" noProof="0">
                <a:ln>
                  <a:noFill/>
                </a:ln>
                <a:solidFill>
                  <a:srgbClr val="FF9900"/>
                </a:solidFill>
                <a:effectLst/>
                <a:uLnTx/>
                <a:uFillTx/>
                <a:latin typeface="Calibri" pitchFamily="34" charset="0"/>
                <a:ea typeface="+mj-ea"/>
                <a:cs typeface="Calibri" pitchFamily="34" charset="0"/>
              </a:rPr>
              <a:t>SURVIVORSHIP ISSUES</a:t>
            </a:r>
            <a:endParaRPr kumimoji="0" lang="it-CH" sz="2400" b="1" i="0" u="none" strike="noStrike" kern="0" cap="none" spc="0" normalizeH="0" baseline="0" noProof="0" dirty="0">
              <a:ln>
                <a:noFill/>
              </a:ln>
              <a:solidFill>
                <a:srgbClr val="FF9900"/>
              </a:solidFill>
              <a:effectLst/>
              <a:uLnTx/>
              <a:uFillTx/>
              <a:latin typeface="Calibri" pitchFamily="34" charset="0"/>
              <a:ea typeface="+mj-ea"/>
              <a:cs typeface="Calibri" pitchFamily="34" charset="0"/>
            </a:endParaRPr>
          </a:p>
        </p:txBody>
      </p:sp>
      <p:sp>
        <p:nvSpPr>
          <p:cNvPr id="9" name="Rectangle 8">
            <a:extLst>
              <a:ext uri="{FF2B5EF4-FFF2-40B4-BE49-F238E27FC236}">
                <a16:creationId xmlns:a16="http://schemas.microsoft.com/office/drawing/2014/main" id="{2E3700CD-B0BB-416E-918B-AD808DF89DAE}"/>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CEA92BFD-268C-4100-8677-22B3E565E0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5822828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1" name="Titolo 1"/>
          <p:cNvSpPr txBox="1">
            <a:spLocks/>
          </p:cNvSpPr>
          <p:nvPr/>
        </p:nvSpPr>
        <p:spPr bwMode="auto">
          <a:xfrm>
            <a:off x="683568" y="431289"/>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CH" sz="2400" b="1" i="0" u="none" strike="noStrike" kern="0" cap="none" spc="0" normalizeH="0" baseline="0" noProof="0">
                <a:ln>
                  <a:noFill/>
                </a:ln>
                <a:solidFill>
                  <a:srgbClr val="FF9900"/>
                </a:solidFill>
                <a:effectLst/>
                <a:uLnTx/>
                <a:uFillTx/>
                <a:latin typeface="Calibri" pitchFamily="34" charset="0"/>
                <a:ea typeface="+mj-ea"/>
                <a:cs typeface="Calibri" pitchFamily="34" charset="0"/>
              </a:rPr>
              <a:t>SURVIVORSHIP ISSUES</a:t>
            </a:r>
            <a:endParaRPr kumimoji="0" lang="it-CH" sz="2400" b="1" i="0" u="none" strike="noStrike" kern="0" cap="none" spc="0" normalizeH="0" baseline="0" noProof="0" dirty="0">
              <a:ln>
                <a:noFill/>
              </a:ln>
              <a:solidFill>
                <a:srgbClr val="FF9900"/>
              </a:solidFill>
              <a:effectLst/>
              <a:uLnTx/>
              <a:uFillTx/>
              <a:latin typeface="Calibri" pitchFamily="34" charset="0"/>
              <a:ea typeface="+mj-ea"/>
              <a:cs typeface="Calibri" pitchFamily="34" charset="0"/>
            </a:endParaRPr>
          </a:p>
        </p:txBody>
      </p:sp>
      <p:sp>
        <p:nvSpPr>
          <p:cNvPr id="27" name="TPQuestion"/>
          <p:cNvSpPr txBox="1">
            <a:spLocks/>
          </p:cNvSpPr>
          <p:nvPr/>
        </p:nvSpPr>
        <p:spPr bwMode="auto">
          <a:xfrm>
            <a:off x="107504" y="1412776"/>
            <a:ext cx="901109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ABC patients who desire to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Arial" pitchFamily="34" charset="0"/>
              </a:rPr>
              <a:t>work</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or need to work for financial reasons should have the opportunity to do so, with needed and reasonable flexibility in their working schedules to accommodate continuous treatment and hospital visits.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opinion/A) (100%)</a:t>
            </a: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9" name="Rectangle 8">
            <a:extLst>
              <a:ext uri="{FF2B5EF4-FFF2-40B4-BE49-F238E27FC236}">
                <a16:creationId xmlns:a16="http://schemas.microsoft.com/office/drawing/2014/main" id="{2D6AC779-9FE4-4D7C-8540-59D7B3752ACE}"/>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B8B0F81C-6DDB-45A2-AB62-9970F376F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5763597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1" name="Titolo 1"/>
          <p:cNvSpPr txBox="1">
            <a:spLocks/>
          </p:cNvSpPr>
          <p:nvPr/>
        </p:nvSpPr>
        <p:spPr bwMode="auto">
          <a:xfrm>
            <a:off x="683568" y="431289"/>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CH" sz="2400" b="1" i="0" u="none" strike="noStrike" kern="0" cap="none" spc="0" normalizeH="0" baseline="0" noProof="0" dirty="0">
                <a:ln>
                  <a:noFill/>
                </a:ln>
                <a:solidFill>
                  <a:srgbClr val="FF9900"/>
                </a:solidFill>
                <a:effectLst/>
                <a:uLnTx/>
                <a:uFillTx/>
                <a:latin typeface="Calibri" pitchFamily="34" charset="0"/>
                <a:ea typeface="+mj-ea"/>
                <a:cs typeface="Calibri" pitchFamily="34" charset="0"/>
              </a:rPr>
              <a:t>SURVIVORSHIP ISSUES</a:t>
            </a:r>
          </a:p>
        </p:txBody>
      </p:sp>
      <p:sp>
        <p:nvSpPr>
          <p:cNvPr id="28" name="TPQuestion"/>
          <p:cNvSpPr txBox="1">
            <a:spLocks/>
          </p:cNvSpPr>
          <p:nvPr/>
        </p:nvSpPr>
        <p:spPr bwMode="auto">
          <a:xfrm>
            <a:off x="97408" y="1628800"/>
            <a:ext cx="901109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ABC patients with stable disease, being treated as a “chronic condition”, should have the option to undergo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Arial" pitchFamily="34" charset="0"/>
              </a:rPr>
              <a:t>breast reconstruction</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if clinically appropriate.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opinion/B) (82%)</a:t>
            </a: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9" name="Rectangle 8">
            <a:extLst>
              <a:ext uri="{FF2B5EF4-FFF2-40B4-BE49-F238E27FC236}">
                <a16:creationId xmlns:a16="http://schemas.microsoft.com/office/drawing/2014/main" id="{2F480277-E0A8-449B-9A65-92B46C9E4085}"/>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1D8100C-22E6-4492-B3D3-52F9BD18A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7136880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31338" y="1556792"/>
            <a:ext cx="8994915" cy="1872208"/>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In ABC patients with long-standing stable disease or complete remission, </a:t>
            </a:r>
            <a:r>
              <a:rPr kumimoji="0" lang="en-US" sz="2300" b="1" i="0" u="none" strike="noStrike" kern="1200" cap="none" spc="0" normalizeH="0" baseline="0" noProof="0" dirty="0">
                <a:ln>
                  <a:noFill/>
                </a:ln>
                <a:solidFill>
                  <a:srgbClr val="FF9933"/>
                </a:solidFill>
                <a:effectLst/>
                <a:uLnTx/>
                <a:uFillTx/>
                <a:latin typeface="Calibri" pitchFamily="34" charset="0"/>
                <a:ea typeface="+mn-ea"/>
                <a:cs typeface="Arial" pitchFamily="34" charset="0"/>
              </a:rPr>
              <a:t>breast imaging </a:t>
            </a:r>
            <a:r>
              <a:rPr kumimoji="0" lang="en-US"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is an option.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opinion/C) (83%)</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3" name="TextBox 22"/>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CH"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SURVIVORSHIP ISSUES</a:t>
            </a:r>
          </a:p>
        </p:txBody>
      </p:sp>
      <p:sp>
        <p:nvSpPr>
          <p:cNvPr id="24" name="Rectangle 23">
            <a:extLst>
              <a:ext uri="{FF2B5EF4-FFF2-40B4-BE49-F238E27FC236}">
                <a16:creationId xmlns:a16="http://schemas.microsoft.com/office/drawing/2014/main" id="{78E575F0-6DC2-41A6-A547-8B2406915D14}"/>
              </a:ext>
            </a:extLst>
          </p:cNvPr>
          <p:cNvSpPr/>
          <p:nvPr/>
        </p:nvSpPr>
        <p:spPr>
          <a:xfrm>
            <a:off x="89117" y="5805264"/>
            <a:ext cx="8965766" cy="811367"/>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To be discussed in manuscript: explain why and that systemic work up imaging doesn’t give good imaging of breast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
        <p:nvSpPr>
          <p:cNvPr id="26" name="Rectangle 25">
            <a:extLst>
              <a:ext uri="{FF2B5EF4-FFF2-40B4-BE49-F238E27FC236}">
                <a16:creationId xmlns:a16="http://schemas.microsoft.com/office/drawing/2014/main" id="{7B412B2F-1723-49B3-9511-B2A52E9CAB3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Tree>
    <p:custDataLst>
      <p:tags r:id="rId1"/>
    </p:custDataLst>
    <p:extLst>
      <p:ext uri="{BB962C8B-B14F-4D97-AF65-F5344CB8AC3E}">
        <p14:creationId xmlns:p14="http://schemas.microsoft.com/office/powerpoint/2010/main" val="22267423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PQuestion"/>
          <p:cNvSpPr txBox="1">
            <a:spLocks/>
          </p:cNvSpPr>
          <p:nvPr/>
        </p:nvSpPr>
        <p:spPr bwMode="auto">
          <a:xfrm>
            <a:off x="35496" y="1926124"/>
            <a:ext cx="90110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Breast imaging should also be performed when there is a suspicion of loco-regional progression.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I/A) (100%)</a:t>
            </a: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0" name="Titolo 1">
            <a:extLst>
              <a:ext uri="{FF2B5EF4-FFF2-40B4-BE49-F238E27FC236}">
                <a16:creationId xmlns:a16="http://schemas.microsoft.com/office/drawing/2014/main" id="{FEF51D87-FBCE-49CE-8D2B-1FC2C56121B4}"/>
              </a:ext>
            </a:extLst>
          </p:cNvPr>
          <p:cNvSpPr txBox="1">
            <a:spLocks/>
          </p:cNvSpPr>
          <p:nvPr/>
        </p:nvSpPr>
        <p:spPr bwMode="auto">
          <a:xfrm>
            <a:off x="683568" y="431289"/>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CH" sz="2400" b="1" i="0" u="none" strike="noStrike" kern="0" cap="none" spc="0" normalizeH="0" baseline="0" noProof="0" dirty="0">
                <a:ln>
                  <a:noFill/>
                </a:ln>
                <a:solidFill>
                  <a:srgbClr val="FF9900"/>
                </a:solidFill>
                <a:effectLst/>
                <a:uLnTx/>
                <a:uFillTx/>
                <a:latin typeface="Calibri" pitchFamily="34" charset="0"/>
                <a:ea typeface="+mj-ea"/>
                <a:cs typeface="Calibri" pitchFamily="34" charset="0"/>
              </a:rPr>
              <a:t>SURVIVORSHIP ISSUES</a:t>
            </a:r>
          </a:p>
        </p:txBody>
      </p:sp>
      <p:sp>
        <p:nvSpPr>
          <p:cNvPr id="8" name="Rectangle 7">
            <a:extLst>
              <a:ext uri="{FF2B5EF4-FFF2-40B4-BE49-F238E27FC236}">
                <a16:creationId xmlns:a16="http://schemas.microsoft.com/office/drawing/2014/main" id="{11917B46-0869-4A30-9431-A882A4B004C6}"/>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F52A4A3-48FE-4D76-8D06-82BB4ECB54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70278766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0" name="TPQuestion"/>
          <p:cNvSpPr txBox="1">
            <a:spLocks/>
          </p:cNvSpPr>
          <p:nvPr/>
        </p:nvSpPr>
        <p:spPr bwMode="auto">
          <a:xfrm>
            <a:off x="107504" y="1762363"/>
            <a:ext cx="8928992"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The impact of the anticancer therapies on fertility should be discussed with all women with ABC of childbearing age and their partners, before the start of treatment.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The discussion must also include appropriate information about the prognosis of the disease and the potential consequences of pregnancy (e.g. stopping ongoing treatment).</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Expert Opinion/B) (100%)</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31" name="TextBox 30"/>
          <p:cNvSpPr txBox="1"/>
          <p:nvPr/>
        </p:nvSpPr>
        <p:spPr>
          <a:xfrm>
            <a:off x="2699792" y="836712"/>
            <a:ext cx="37444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FERTILITY PRESERVATION</a:t>
            </a:r>
          </a:p>
        </p:txBody>
      </p:sp>
      <p:sp>
        <p:nvSpPr>
          <p:cNvPr id="11" name="Rectangle 10">
            <a:extLst>
              <a:ext uri="{FF2B5EF4-FFF2-40B4-BE49-F238E27FC236}">
                <a16:creationId xmlns:a16="http://schemas.microsoft.com/office/drawing/2014/main" id="{4B4E9672-1DC3-43D5-B07E-74F67D82399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7AD4D857-9EA1-408A-8D75-2AE3B8A1A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83236328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905780"/>
            <a:ext cx="6336704"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rPr>
              <a:t>GENERAL STATEMENTS -  OTHER</a:t>
            </a:r>
          </a:p>
        </p:txBody>
      </p:sp>
      <p:pic>
        <p:nvPicPr>
          <p:cNvPr id="7" name="Picture 6" descr="A picture containing drawing&#10;&#10;Description automatically generated">
            <a:extLst>
              <a:ext uri="{FF2B5EF4-FFF2-40B4-BE49-F238E27FC236}">
                <a16:creationId xmlns:a16="http://schemas.microsoft.com/office/drawing/2014/main" id="{2E0FF6E1-29BC-4ADA-B12C-952F3D1D44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83222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20357"/>
            <a:ext cx="4678288" cy="584775"/>
          </a:xfrm>
        </p:spPr>
        <p:txBody>
          <a:bodyPr/>
          <a:lstStyle/>
          <a:p>
            <a:r>
              <a:rPr lang="en-US" sz="3200" b="1" dirty="0">
                <a:latin typeface="Calibri" pitchFamily="34" charset="0"/>
                <a:cs typeface="Calibri" pitchFamily="34" charset="0"/>
              </a:rPr>
              <a:t>INTRODUCTION</a:t>
            </a:r>
          </a:p>
        </p:txBody>
      </p:sp>
      <p:sp>
        <p:nvSpPr>
          <p:cNvPr id="3" name="TextBox 2"/>
          <p:cNvSpPr txBox="1"/>
          <p:nvPr/>
        </p:nvSpPr>
        <p:spPr>
          <a:xfrm>
            <a:off x="179512" y="980728"/>
            <a:ext cx="8712968" cy="5170646"/>
          </a:xfrm>
          <a:prstGeom prst="rect">
            <a:avLst/>
          </a:prstGeom>
          <a:noFill/>
        </p:spPr>
        <p:txBody>
          <a:bodyPr wrap="square" rtlCol="0">
            <a:spAutoFit/>
          </a:bodyPr>
          <a:lstStyle/>
          <a:p>
            <a:pPr marL="268288" marR="0" lvl="0" indent="-268288" algn="l" defTabSz="914400" rtl="0" eaLnBrk="1" fontAlgn="base" latinLnBrk="0" hangingPunct="1">
              <a:lnSpc>
                <a:spcPct val="100000"/>
              </a:lnSpc>
              <a:spcBef>
                <a:spcPts val="1800"/>
              </a:spcBef>
              <a:spcAft>
                <a:spcPts val="180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All panel members (including the chairs) must vote in all questions</a:t>
            </a:r>
          </a:p>
          <a:p>
            <a:pPr marL="268288" marR="0" lvl="0" indent="-268288" algn="l" defTabSz="914400" rtl="0" eaLnBrk="1" fontAlgn="base" latinLnBrk="0" hangingPunct="1">
              <a:lnSpc>
                <a:spcPct val="100000"/>
              </a:lnSpc>
              <a:spcBef>
                <a:spcPts val="1800"/>
              </a:spcBef>
              <a:spcAft>
                <a:spcPts val="180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Members of the panel who have a conflict of interest OR who do not feel comfortable answering the question(e.g. not area of expertise) should vote “abstain”</a:t>
            </a:r>
          </a:p>
          <a:p>
            <a:pPr marL="268288" marR="0" lvl="0" indent="-268288" algn="l" defTabSz="914400" rtl="0" eaLnBrk="1" fontAlgn="base" latinLnBrk="0" hangingPunct="1">
              <a:lnSpc>
                <a:spcPct val="100000"/>
              </a:lnSpc>
              <a:spcBef>
                <a:spcPts val="1800"/>
              </a:spcBef>
              <a:spcAft>
                <a:spcPts val="180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There is an additional</a:t>
            </a:r>
            <a:r>
              <a:rPr lang="en-US" sz="2400" dirty="0">
                <a:solidFill>
                  <a:prstClr val="black"/>
                </a:solidFill>
                <a:latin typeface="Calibri" pitchFamily="34" charset="0"/>
                <a:cs typeface="Calibri" pitchFamily="34" charset="0"/>
              </a:rPr>
              <a:t> </a:t>
            </a: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possible answer for the Precision Medicine statements: “Insufficient data”, which should be selected if the panel member believes the existent data is not enough to vote “yes” or “no”, highlighting an area where research is needed</a:t>
            </a:r>
          </a:p>
          <a:p>
            <a:pPr marL="268288" marR="0" lvl="0" indent="-268288" algn="l" defTabSz="914400" rtl="0" eaLnBrk="1" fontAlgn="base" latinLnBrk="0" hangingPunct="1">
              <a:lnSpc>
                <a:spcPct val="100000"/>
              </a:lnSpc>
              <a:spcBef>
                <a:spcPts val="1800"/>
              </a:spcBef>
              <a:spcAft>
                <a:spcPts val="1800"/>
              </a:spcAft>
              <a:buClrTx/>
              <a:buSzTx/>
              <a:buFont typeface="Arial" pitchFamily="34" charset="0"/>
              <a:buChar char="•"/>
              <a:tabLst/>
              <a:defRPr/>
            </a:pPr>
            <a:r>
              <a:rPr kumimoji="0" lang="en-US" sz="2400" b="0" i="0" u="none" strike="noStrike" kern="1200" cap="none" spc="0" normalizeH="0" baseline="0" noProof="0">
                <a:ln>
                  <a:noFill/>
                </a:ln>
                <a:solidFill>
                  <a:prstClr val="black"/>
                </a:solidFill>
                <a:effectLst/>
                <a:uLnTx/>
                <a:uFillTx/>
                <a:latin typeface="Calibri" pitchFamily="34" charset="0"/>
                <a:ea typeface="+mn-ea"/>
                <a:cs typeface="Calibri" pitchFamily="34" charset="0"/>
              </a:rPr>
              <a:t>ABC 1-2-3-4 </a:t>
            </a: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statements that will not be re-voted (not updated  or with only minor changes) will be published in the manuscript</a:t>
            </a:r>
            <a:endParaRPr kumimoji="0" lang="en-US" sz="2400" b="1" i="0" u="none" strike="noStrike" kern="1200" cap="none" spc="0" normalizeH="0" baseline="0" noProof="0" dirty="0">
              <a:ln>
                <a:noFill/>
              </a:ln>
              <a:solidFill>
                <a:srgbClr val="FF0000"/>
              </a:solidFill>
              <a:effectLst/>
              <a:uLnTx/>
              <a:uFillTx/>
              <a:latin typeface="Calibri" pitchFamily="34" charset="0"/>
              <a:ea typeface="+mn-ea"/>
              <a:cs typeface="Calibri"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29B5709B-A9AA-45C1-A6FF-FBE19622C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114225720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68609" name="Rectangle 1"/>
          <p:cNvSpPr>
            <a:spLocks noChangeArrowheads="1"/>
          </p:cNvSpPr>
          <p:nvPr/>
        </p:nvSpPr>
        <p:spPr bwMode="auto">
          <a:xfrm>
            <a:off x="179512" y="1379821"/>
            <a:ext cx="878497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300" b="1" i="0" u="none" strike="noStrike" kern="1200" cap="none" spc="0" normalizeH="0" baseline="0" noProof="0" dirty="0">
                <a:ln>
                  <a:noFill/>
                </a:ln>
                <a:solidFill>
                  <a:srgbClr val="FF9900"/>
                </a:solidFill>
                <a:effectLst/>
                <a:uLnTx/>
                <a:uFillTx/>
                <a:latin typeface="Calibri" pitchFamily="34" charset="0"/>
                <a:ea typeface="Calibri" pitchFamily="34" charset="0"/>
                <a:cs typeface="Times New Roman" pitchFamily="18" charset="0"/>
              </a:rPr>
              <a:t>Specialized oncology nurses </a:t>
            </a:r>
            <a:r>
              <a:rPr kumimoji="0" lang="en-GB" sz="23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(if possible specialized breast nurses) should be part of the multidisciplinary team managing ABC patients.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In some countries this role may be played by a physician assistant or another trained and specialized health care practitioner.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3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Arial" pitchFamily="34" charset="0"/>
              </a:rPr>
              <a:t>:  Expert opinion/A) (92%)</a:t>
            </a:r>
            <a:endParaRPr kumimoji="0" lang="en-GB" sz="23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8" name="Rectangle 7">
            <a:extLst>
              <a:ext uri="{FF2B5EF4-FFF2-40B4-BE49-F238E27FC236}">
                <a16:creationId xmlns:a16="http://schemas.microsoft.com/office/drawing/2014/main" id="{4A74BB27-BD92-4EEC-927F-5BD36E734C4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1D7369A8-7327-4E19-86E8-FC3F00A1FA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4140068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9" name="xTPQuestion"/>
          <p:cNvSpPr txBox="1">
            <a:spLocks/>
          </p:cNvSpPr>
          <p:nvPr/>
        </p:nvSpPr>
        <p:spPr bwMode="auto">
          <a:xfrm>
            <a:off x="35496" y="1120676"/>
            <a:ext cx="901109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 use of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Arial" pitchFamily="34" charset="0"/>
              </a:rPr>
              <a:t>telemedicine in oncology </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to help management of patients with ABC living in remote places is an important option to consider when geographic distances are a problem and provided that issues of connectivity are solved.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opinion/B) (93%)</a:t>
            </a:r>
            <a:endParaRPr kumimoji="0" lang="en-US" sz="24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9" name="Rectangle 8">
            <a:extLst>
              <a:ext uri="{FF2B5EF4-FFF2-40B4-BE49-F238E27FC236}">
                <a16:creationId xmlns:a16="http://schemas.microsoft.com/office/drawing/2014/main" id="{B7E4214E-3F25-4B98-A42F-7899FDA66EB6}"/>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5B98C284-BD6E-48BB-8F9A-4A93DED44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6597426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564" y="2905780"/>
            <a:ext cx="7848872" cy="523220"/>
          </a:xfrm>
          <a:prstGeom prst="rect">
            <a:avLst/>
          </a:prstGeom>
          <a:noFill/>
        </p:spPr>
        <p:txBody>
          <a:bodyPr wrap="square" rtlCol="0">
            <a:spAutoFit/>
          </a:bodyPr>
          <a:lstStyle/>
          <a:p>
            <a:pPr marL="457200" indent="-457200" algn="ctr">
              <a:buFont typeface="Arial" panose="020B0604020202020204" pitchFamily="34" charset="0"/>
              <a:buChar char="•"/>
            </a:pPr>
            <a:r>
              <a:rPr lang="en-US" sz="2800" b="1" dirty="0">
                <a:solidFill>
                  <a:srgbClr val="0070C0"/>
                </a:solidFill>
                <a:latin typeface="+mn-lt"/>
              </a:rPr>
              <a:t>IMAGE AND DISEASE ASSESSMENT GUIDELINES</a:t>
            </a:r>
          </a:p>
        </p:txBody>
      </p:sp>
      <p:pic>
        <p:nvPicPr>
          <p:cNvPr id="7" name="Picture 6" descr="A picture containing drawing&#10;&#10;Description automatically generated">
            <a:extLst>
              <a:ext uri="{FF2B5EF4-FFF2-40B4-BE49-F238E27FC236}">
                <a16:creationId xmlns:a16="http://schemas.microsoft.com/office/drawing/2014/main" id="{D9ADF08D-7A85-46A9-BB78-D526BC8EFF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80844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504" y="1488848"/>
            <a:ext cx="8675214" cy="1862048"/>
          </a:xfrm>
        </p:spPr>
        <p:txBody>
          <a:bodyPr anchor="ctr"/>
          <a:lstStyle/>
          <a:p>
            <a:pPr algn="l"/>
            <a:r>
              <a:rPr lang="en-US" sz="2300" dirty="0"/>
              <a:t>Minimal </a:t>
            </a:r>
            <a:r>
              <a:rPr lang="en-US" sz="2300" dirty="0">
                <a:solidFill>
                  <a:srgbClr val="FF9900"/>
                </a:solidFill>
              </a:rPr>
              <a:t>staging workup for ABC </a:t>
            </a:r>
            <a:r>
              <a:rPr lang="en-US" sz="2300" dirty="0"/>
              <a:t>includes a history and physical examination, hematology and biochemistry tests, and imaging of chest, abdomen and bones.</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II/A) (67%)</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Rectangle 8">
            <a:extLst>
              <a:ext uri="{FF2B5EF4-FFF2-40B4-BE49-F238E27FC236}">
                <a16:creationId xmlns:a16="http://schemas.microsoft.com/office/drawing/2014/main" id="{40E96953-FDC4-4AB5-9C02-7E76C34DC255}"/>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23A89B8-03A4-4F43-8C49-B24D95773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448554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7100" y="1739861"/>
            <a:ext cx="9011096" cy="2215991"/>
          </a:xfrm>
        </p:spPr>
        <p:txBody>
          <a:bodyPr anchor="ctr"/>
          <a:lstStyle/>
          <a:p>
            <a:pPr algn="l"/>
            <a:r>
              <a:rPr lang="en-US" sz="2300" dirty="0">
                <a:solidFill>
                  <a:srgbClr val="FF9900"/>
                </a:solidFill>
              </a:rPr>
              <a:t>Brain imaging </a:t>
            </a:r>
            <a:r>
              <a:rPr lang="en-US" sz="2300" dirty="0"/>
              <a:t>should not be routinely performed in asymptomatic patients. </a:t>
            </a:r>
            <a:br>
              <a:rPr lang="en-US" sz="2300" dirty="0"/>
            </a:br>
            <a:r>
              <a:rPr lang="en-US" sz="2300" dirty="0"/>
              <a:t>This approach is applicable to all patients with ABC including those with HER-2+ and/or </a:t>
            </a:r>
            <a:r>
              <a:rPr lang="en-US" sz="2300"/>
              <a:t>TNBC ABC</a:t>
            </a:r>
            <a:r>
              <a:rPr lang="en-US" sz="2300" dirty="0"/>
              <a:t>.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II/D) (94%)</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Rectangle 8">
            <a:extLst>
              <a:ext uri="{FF2B5EF4-FFF2-40B4-BE49-F238E27FC236}">
                <a16:creationId xmlns:a16="http://schemas.microsoft.com/office/drawing/2014/main" id="{A2CAD58F-C141-4672-B615-BF4815BF542F}"/>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6FD30C97-9DCA-46F3-B68A-0D86D0C05D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758682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496" y="1180054"/>
            <a:ext cx="9011096" cy="2569934"/>
          </a:xfrm>
        </p:spPr>
        <p:txBody>
          <a:bodyPr anchor="ctr"/>
          <a:lstStyle/>
          <a:p>
            <a:pPr algn="l"/>
            <a:r>
              <a:rPr lang="en-US" sz="2300" dirty="0"/>
              <a:t>The clinical value of </a:t>
            </a:r>
            <a:r>
              <a:rPr lang="en-US" sz="2300" dirty="0">
                <a:solidFill>
                  <a:srgbClr val="FF9900"/>
                </a:solidFill>
              </a:rPr>
              <a:t>tumor markers </a:t>
            </a:r>
            <a:r>
              <a:rPr lang="en-US" sz="2300" dirty="0"/>
              <a:t>is not well established for diagnosis or follow-up after adjuvant therapy, but their use (if elevated) as an aid to evaluate response to treatment, particularly in patients with non-measurable metastatic disease, is reasonable. An increase in tumor markers </a:t>
            </a:r>
            <a:r>
              <a:rPr lang="en-US" sz="2300" u="sng" dirty="0"/>
              <a:t>alone</a:t>
            </a:r>
            <a:r>
              <a:rPr lang="en-US" sz="2300" dirty="0"/>
              <a:t> should not be used to initiate a change in treatment.</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II/C) (89%)</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9" name="Rectangle 8">
            <a:extLst>
              <a:ext uri="{FF2B5EF4-FFF2-40B4-BE49-F238E27FC236}">
                <a16:creationId xmlns:a16="http://schemas.microsoft.com/office/drawing/2014/main" id="{9743C2EE-5307-420B-8859-DBCE42D9930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645EB157-CBBC-435B-B9A2-60FAEC509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607816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21" name="TPQuestion"/>
          <p:cNvSpPr>
            <a:spLocks noGrp="1"/>
          </p:cNvSpPr>
          <p:nvPr>
            <p:ph type="title"/>
          </p:nvPr>
        </p:nvSpPr>
        <p:spPr>
          <a:xfrm>
            <a:off x="97408" y="667717"/>
            <a:ext cx="9011096" cy="6001643"/>
          </a:xfrm>
        </p:spPr>
        <p:txBody>
          <a:bodyPr anchor="ctr"/>
          <a:lstStyle/>
          <a:p>
            <a:pPr algn="l"/>
            <a:r>
              <a:rPr lang="en-GB" dirty="0">
                <a:solidFill>
                  <a:srgbClr val="FF9900"/>
                </a:solidFill>
              </a:rPr>
              <a:t>Evaluation of response to therapy </a:t>
            </a:r>
            <a:r>
              <a:rPr lang="en-GB" dirty="0"/>
              <a:t>should generally occur every 2 to 4 months for ET or after 2 to 4 cycles for CT, depending on the dynamics of the disease, the location and extent of metastatic involvement, and type of treatment. </a:t>
            </a:r>
            <a:br>
              <a:rPr lang="en-GB" dirty="0"/>
            </a:br>
            <a:br>
              <a:rPr lang="en-GB" dirty="0"/>
            </a:br>
            <a:r>
              <a:rPr lang="en-GB" dirty="0"/>
              <a:t>Imaging of a target lesion may be sufficient in many patients. </a:t>
            </a:r>
            <a:br>
              <a:rPr lang="en-GB" dirty="0"/>
            </a:br>
            <a:br>
              <a:rPr lang="en-GB" dirty="0"/>
            </a:br>
            <a:r>
              <a:rPr lang="en-GB" dirty="0"/>
              <a:t>In certain patients, such as those with indolent disease, less frequent monitoring is acceptable. </a:t>
            </a:r>
            <a:br>
              <a:rPr lang="en-GB" dirty="0"/>
            </a:br>
            <a:br>
              <a:rPr lang="en-GB" dirty="0"/>
            </a:br>
            <a:r>
              <a:rPr lang="en-GB" dirty="0"/>
              <a:t>Additional testing should be performed in a timely manner, irrespective of the planned intervals, if PD is suspected </a:t>
            </a:r>
            <a:r>
              <a:rPr lang="en-GB" dirty="0">
                <a:solidFill>
                  <a:schemeClr val="tx1"/>
                </a:solidFill>
              </a:rPr>
              <a:t>or new symptoms </a:t>
            </a:r>
            <a:r>
              <a:rPr lang="en-GB" dirty="0"/>
              <a:t>appear. Thorough history and physical examination must always be performed.				</a:t>
            </a:r>
            <a:br>
              <a:rPr lang="en-GB" dirty="0"/>
            </a:br>
            <a:br>
              <a:rPr lang="en-GB" dirty="0"/>
            </a:br>
            <a:r>
              <a:rPr lang="en-US" dirty="0">
                <a:solidFill>
                  <a:srgbClr val="0070C0"/>
                </a:solidFill>
              </a:rPr>
              <a:t>(</a:t>
            </a:r>
            <a:r>
              <a:rPr lang="en-US" dirty="0" err="1">
                <a:solidFill>
                  <a:srgbClr val="0070C0"/>
                </a:solidFill>
              </a:rPr>
              <a:t>LoE</a:t>
            </a:r>
            <a:r>
              <a:rPr lang="en-US" dirty="0">
                <a:solidFill>
                  <a:srgbClr val="0070C0"/>
                </a:solidFill>
              </a:rPr>
              <a:t>/</a:t>
            </a:r>
            <a:r>
              <a:rPr lang="en-US" dirty="0" err="1">
                <a:solidFill>
                  <a:srgbClr val="0070C0"/>
                </a:solidFill>
              </a:rPr>
              <a:t>GoR</a:t>
            </a:r>
            <a:r>
              <a:rPr lang="en-US" dirty="0">
                <a:solidFill>
                  <a:srgbClr val="0070C0"/>
                </a:solidFill>
              </a:rPr>
              <a:t>: Expert opinion/B) (81%)</a:t>
            </a:r>
            <a:endParaRPr lang="en-US" dirty="0"/>
          </a:p>
        </p:txBody>
      </p:sp>
      <p:sp>
        <p:nvSpPr>
          <p:cNvPr id="9" name="Rectangle 8">
            <a:extLst>
              <a:ext uri="{FF2B5EF4-FFF2-40B4-BE49-F238E27FC236}">
                <a16:creationId xmlns:a16="http://schemas.microsoft.com/office/drawing/2014/main" id="{0EC2BA2E-8A6C-4B59-B225-14C3E7B7D65B}"/>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8D71E995-B3BC-46F0-9023-A390E246E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315554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894" y="2852936"/>
            <a:ext cx="6336704"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rPr>
              <a:t>BIOPSY OF METASTATIC LESION(S)</a:t>
            </a:r>
          </a:p>
        </p:txBody>
      </p:sp>
      <p:pic>
        <p:nvPicPr>
          <p:cNvPr id="7" name="Picture 6" descr="A picture containing drawing&#10;&#10;Description automatically generated">
            <a:extLst>
              <a:ext uri="{FF2B5EF4-FFF2-40B4-BE49-F238E27FC236}">
                <a16:creationId xmlns:a16="http://schemas.microsoft.com/office/drawing/2014/main" id="{431297EE-E6B5-45A6-AB8B-A5C6DFA49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455119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8" name="TPQuestion"/>
          <p:cNvSpPr txBox="1">
            <a:spLocks/>
          </p:cNvSpPr>
          <p:nvPr/>
        </p:nvSpPr>
        <p:spPr bwMode="auto">
          <a:xfrm>
            <a:off x="35496" y="1776880"/>
            <a:ext cx="9011096"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A biopsy (preferably providing histology) of a metastatic lesion should be performed, if easily accessible, to confirm diagnosis particularly when metastasis is diagnosed for the first time.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30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 I/B) (98%)</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30" name="Titolo 1"/>
          <p:cNvSpPr txBox="1">
            <a:spLocks/>
          </p:cNvSpPr>
          <p:nvPr/>
        </p:nvSpPr>
        <p:spPr bwMode="auto">
          <a:xfrm>
            <a:off x="755576" y="974951"/>
            <a:ext cx="7272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CH"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BIOPSY OF METASTATIC LESION</a:t>
            </a:r>
          </a:p>
        </p:txBody>
      </p:sp>
      <p:sp>
        <p:nvSpPr>
          <p:cNvPr id="9" name="Rectangle 8">
            <a:extLst>
              <a:ext uri="{FF2B5EF4-FFF2-40B4-BE49-F238E27FC236}">
                <a16:creationId xmlns:a16="http://schemas.microsoft.com/office/drawing/2014/main" id="{D480D65B-C216-43FA-A836-4EAF65A50D01}"/>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95BFF85D-6467-4BC7-84C9-2131BCCEFC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97161082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PQuestion"/>
          <p:cNvSpPr txBox="1">
            <a:spLocks/>
          </p:cNvSpPr>
          <p:nvPr/>
        </p:nvSpPr>
        <p:spPr bwMode="auto">
          <a:xfrm>
            <a:off x="132904" y="2099901"/>
            <a:ext cx="901109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Biological markers (especially HR and HER-2) should be reassessed at least once in the metastatic setting, if clinically feasible.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 I/B) (98%)</a:t>
            </a:r>
            <a:b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br>
            <a:b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br>
            <a:r>
              <a:rPr kumimoji="0" lang="en-US" sz="23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Depending on the metastatic site (e.g. bone tissue), technical considerations need to be discussed with the pathologist. </a:t>
            </a: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p:txBody>
      </p:sp>
      <p:sp>
        <p:nvSpPr>
          <p:cNvPr id="29" name="Titolo 1"/>
          <p:cNvSpPr txBox="1">
            <a:spLocks/>
          </p:cNvSpPr>
          <p:nvPr/>
        </p:nvSpPr>
        <p:spPr bwMode="auto">
          <a:xfrm>
            <a:off x="685800" y="1134108"/>
            <a:ext cx="7772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CH"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BIOPSY OF METASTATIC LESION</a:t>
            </a:r>
          </a:p>
        </p:txBody>
      </p:sp>
      <p:sp>
        <p:nvSpPr>
          <p:cNvPr id="9" name="Rectangle 8">
            <a:extLst>
              <a:ext uri="{FF2B5EF4-FFF2-40B4-BE49-F238E27FC236}">
                <a16:creationId xmlns:a16="http://schemas.microsoft.com/office/drawing/2014/main" id="{0CF4F068-D707-4F4C-8429-81084D89893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66CC118C-B57E-4F7C-92B7-AD45E52DCA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629670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8" name="TextBox 27"/>
          <p:cNvSpPr txBox="1"/>
          <p:nvPr/>
        </p:nvSpPr>
        <p:spPr>
          <a:xfrm>
            <a:off x="1899016" y="154042"/>
            <a:ext cx="52565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GENERAL NOTE</a:t>
            </a:r>
          </a:p>
        </p:txBody>
      </p:sp>
      <p:sp>
        <p:nvSpPr>
          <p:cNvPr id="8" name="CasellaDiTesto 7">
            <a:extLst>
              <a:ext uri="{FF2B5EF4-FFF2-40B4-BE49-F238E27FC236}">
                <a16:creationId xmlns:a16="http://schemas.microsoft.com/office/drawing/2014/main" id="{F69A6138-7363-4702-BD33-D4F5E8FB29FD}"/>
              </a:ext>
            </a:extLst>
          </p:cNvPr>
          <p:cNvSpPr txBox="1"/>
          <p:nvPr/>
        </p:nvSpPr>
        <p:spPr>
          <a:xfrm>
            <a:off x="107504" y="1232837"/>
            <a:ext cx="8929687" cy="2923877"/>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Where the Guidelines state “preferred option” or “standard of care”, they assume availability of the agent. All guidelines that are related to a certain treatment depend, obviously, on the availability of that treatment.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It is possible to discuss adaptation of the ABC Guidelines to different environments, but that is a separate project, outside the scope of the main guidelines.</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6852E3DC-2E79-4BF7-9607-D640C59C3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776933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2904" y="1628800"/>
            <a:ext cx="9011096" cy="3416320"/>
          </a:xfrm>
        </p:spPr>
        <p:txBody>
          <a:bodyPr anchor="ctr"/>
          <a:lstStyle/>
          <a:p>
            <a:pPr algn="l"/>
            <a:r>
              <a:rPr lang="en-GB" dirty="0"/>
              <a:t>If the results of tumour biology in the metastatic lesion differ from the primary tumour, it is currently unknown which result should be used for treatment-decision making. Since a clinical trial addressing this issue is difficult to undertake, we recommend considering the use of targeted therapy (ET and/or anti-HER-2 therapy) when receptors are positive in at least one biopsy, regardless of timing.</a:t>
            </a:r>
            <a:br>
              <a:rPr lang="en-GB" dirty="0"/>
            </a:br>
            <a:br>
              <a:rPr lang="en-GB" dirty="0"/>
            </a:br>
            <a:br>
              <a:rPr lang="en-GB" dirty="0"/>
            </a:br>
            <a:r>
              <a:rPr lang="en-US" dirty="0">
                <a:solidFill>
                  <a:srgbClr val="0070C0"/>
                </a:solidFill>
              </a:rPr>
              <a:t>(</a:t>
            </a:r>
            <a:r>
              <a:rPr lang="en-US" dirty="0" err="1">
                <a:solidFill>
                  <a:srgbClr val="0070C0"/>
                </a:solidFill>
              </a:rPr>
              <a:t>LoE</a:t>
            </a:r>
            <a:r>
              <a:rPr lang="en-US" dirty="0">
                <a:solidFill>
                  <a:srgbClr val="0070C0"/>
                </a:solidFill>
              </a:rPr>
              <a:t>/</a:t>
            </a:r>
            <a:r>
              <a:rPr lang="en-US" dirty="0" err="1">
                <a:solidFill>
                  <a:srgbClr val="0070C0"/>
                </a:solidFill>
              </a:rPr>
              <a:t>GoR</a:t>
            </a:r>
            <a:r>
              <a:rPr lang="en-US" dirty="0">
                <a:solidFill>
                  <a:srgbClr val="0070C0"/>
                </a:solidFill>
              </a:rPr>
              <a:t>: Expert opinion/B) (87%)</a:t>
            </a:r>
            <a:endParaRPr lang="en-US"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0" name="Titolo 1">
            <a:extLst>
              <a:ext uri="{FF2B5EF4-FFF2-40B4-BE49-F238E27FC236}">
                <a16:creationId xmlns:a16="http://schemas.microsoft.com/office/drawing/2014/main" id="{F024C43E-C436-434D-B899-05B96A370ADE}"/>
              </a:ext>
            </a:extLst>
          </p:cNvPr>
          <p:cNvSpPr txBox="1">
            <a:spLocks/>
          </p:cNvSpPr>
          <p:nvPr/>
        </p:nvSpPr>
        <p:spPr bwMode="auto">
          <a:xfrm>
            <a:off x="827584" y="980728"/>
            <a:ext cx="7272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CH"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BIOPSY OF METASTATIC LESION</a:t>
            </a:r>
          </a:p>
        </p:txBody>
      </p:sp>
      <p:sp>
        <p:nvSpPr>
          <p:cNvPr id="9" name="Rectangle 8">
            <a:extLst>
              <a:ext uri="{FF2B5EF4-FFF2-40B4-BE49-F238E27FC236}">
                <a16:creationId xmlns:a16="http://schemas.microsoft.com/office/drawing/2014/main" id="{EF241F16-4D4F-4AF7-8284-B12BBD639AE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1B598B69-9727-4C8F-97DE-9C0CDA90F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647594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524" y="2780928"/>
            <a:ext cx="8568952" cy="523220"/>
          </a:xfrm>
          <a:prstGeom prst="rect">
            <a:avLst/>
          </a:prstGeom>
          <a:noFill/>
        </p:spPr>
        <p:txBody>
          <a:bodyPr wrap="square" rtlCol="0">
            <a:spAutoFit/>
          </a:bodyPr>
          <a:lstStyle/>
          <a:p>
            <a:pPr marL="457200" lvl="0" indent="-457200" algn="ctr">
              <a:buFont typeface="Arial" panose="020B0604020202020204" pitchFamily="34" charset="0"/>
              <a:buChar char="•"/>
              <a:defRPr/>
            </a:pPr>
            <a:r>
              <a:rPr lang="en-US" sz="2800" b="1" dirty="0">
                <a:solidFill>
                  <a:srgbClr val="0070C0"/>
                </a:solidFill>
                <a:latin typeface="Calibri"/>
              </a:rPr>
              <a:t>LOCAL-REGIONAL TREATMENT GENERAL GUIDELINES</a:t>
            </a:r>
            <a:endPar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52E8FC32-3AC8-47C4-8F1F-3EEC5155E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3506422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8" name="TPQuestion"/>
          <p:cNvSpPr txBox="1">
            <a:spLocks/>
          </p:cNvSpPr>
          <p:nvPr/>
        </p:nvSpPr>
        <p:spPr bwMode="auto">
          <a:xfrm>
            <a:off x="107504" y="1113413"/>
            <a:ext cx="8922169"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To date, the </a:t>
            </a:r>
            <a:r>
              <a:rPr kumimoji="0" lang="en-US" sz="2200" b="1" i="0" u="none" strike="noStrike" kern="1200" cap="none" spc="0" normalizeH="0" baseline="0" noProof="0" dirty="0">
                <a:ln>
                  <a:noFill/>
                </a:ln>
                <a:solidFill>
                  <a:srgbClr val="FF9900"/>
                </a:solidFill>
                <a:effectLst/>
                <a:uLnTx/>
                <a:uFillTx/>
                <a:latin typeface="Calibri" pitchFamily="34" charset="0"/>
                <a:ea typeface="+mj-ea"/>
                <a:cs typeface="Calibri" pitchFamily="34" charset="0"/>
              </a:rPr>
              <a:t>removal of the primary tumor in patients with de novo stage IV breast cancer </a:t>
            </a:r>
            <a:r>
              <a:rPr kumimoji="0" lang="en-US" sz="22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has not been associated with prolongation of survival, with the possible exception of the subset of patients with bone only disease.</a:t>
            </a:r>
          </a:p>
          <a:p>
            <a:pPr algn="l">
              <a:defRPr/>
            </a:pPr>
            <a:r>
              <a:rPr kumimoji="0" lang="en-US" sz="22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However, it can be considered in selected patients, with </a:t>
            </a:r>
            <a:r>
              <a:rPr lang="en-US" sz="2200" dirty="0">
                <a:solidFill>
                  <a:prstClr val="black"/>
                </a:solidFill>
              </a:rPr>
              <a:t>controlled systemic disease, </a:t>
            </a:r>
            <a:r>
              <a:rPr kumimoji="0" lang="en-US" sz="22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particularly to improve quality of life, always taking into account the patient’s preferences. </a:t>
            </a:r>
          </a:p>
          <a:p>
            <a:pPr algn="l">
              <a:defRPr/>
            </a:pPr>
            <a:r>
              <a:rPr lang="en-US" sz="2200" kern="0" dirty="0">
                <a:solidFill>
                  <a:srgbClr val="0070C0"/>
                </a:solidFill>
              </a:rPr>
              <a:t>(</a:t>
            </a:r>
            <a:r>
              <a:rPr lang="en-US" sz="2200" kern="0" dirty="0" err="1">
                <a:solidFill>
                  <a:srgbClr val="0070C0"/>
                </a:solidFill>
              </a:rPr>
              <a:t>LoE</a:t>
            </a:r>
            <a:r>
              <a:rPr lang="en-US" sz="2200" kern="0" dirty="0">
                <a:solidFill>
                  <a:srgbClr val="0070C0"/>
                </a:solidFill>
              </a:rPr>
              <a:t>/</a:t>
            </a:r>
            <a:r>
              <a:rPr lang="en-US" sz="2200" kern="0" dirty="0" err="1">
                <a:solidFill>
                  <a:srgbClr val="0070C0"/>
                </a:solidFill>
              </a:rPr>
              <a:t>GoR</a:t>
            </a:r>
            <a:r>
              <a:rPr lang="en-US" sz="2200" kern="0" dirty="0">
                <a:solidFill>
                  <a:srgbClr val="0070C0"/>
                </a:solidFill>
              </a:rPr>
              <a:t>: I/C) (70%)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Of note, some studies suggest that surgery is only valuable if performed with the same attention to detail (e.g. complete removal of the disease) as in patients with early stage disease. </a:t>
            </a: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2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2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II/B) (70%)</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2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br>
            <a:r>
              <a:rPr kumimoji="0" lang="en-US" sz="2200" b="1" i="0" u="none" strike="noStrike" kern="1200" cap="none" spc="0" normalizeH="0" baseline="0" noProof="0" dirty="0">
                <a:ln>
                  <a:noFill/>
                </a:ln>
                <a:solidFill>
                  <a:prstClr val="black"/>
                </a:solidFill>
                <a:effectLst/>
                <a:uLnTx/>
                <a:uFillTx/>
                <a:latin typeface="Calibri" pitchFamily="34" charset="0"/>
                <a:ea typeface="+mj-ea"/>
                <a:cs typeface="Calibri" pitchFamily="34" charset="0"/>
              </a:rPr>
              <a:t>Additional prospective clinical trials evaluating the value of this approach, the best candidates and best timing are currently ongoing.</a:t>
            </a:r>
          </a:p>
        </p:txBody>
      </p:sp>
      <p:sp>
        <p:nvSpPr>
          <p:cNvPr id="9" name="Rectangle 8">
            <a:extLst>
              <a:ext uri="{FF2B5EF4-FFF2-40B4-BE49-F238E27FC236}">
                <a16:creationId xmlns:a16="http://schemas.microsoft.com/office/drawing/2014/main" id="{F4D0A5B0-CC49-4326-9403-E04AEE40533F}"/>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ABCE03FD-E04E-4B49-881F-7257FB6DD5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83388027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PQuestion"/>
          <p:cNvSpPr txBox="1">
            <a:spLocks/>
          </p:cNvSpPr>
          <p:nvPr/>
        </p:nvSpPr>
        <p:spPr bwMode="auto">
          <a:xfrm>
            <a:off x="179512" y="1628800"/>
            <a:ext cx="9011096"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A small but very important subset of patients with ABC, for example those with </a:t>
            </a:r>
            <a:r>
              <a:rPr kumimoji="0" lang="en-US" sz="2300" b="1" i="0" u="none" strike="noStrike" kern="0" cap="none" spc="0" normalizeH="0" baseline="0" noProof="0" dirty="0">
                <a:ln>
                  <a:noFill/>
                </a:ln>
                <a:solidFill>
                  <a:srgbClr val="FF9900"/>
                </a:solidFill>
                <a:effectLst/>
                <a:uLnTx/>
                <a:uFillTx/>
                <a:latin typeface="Calibri" pitchFamily="34" charset="0"/>
                <a:ea typeface="+mj-ea"/>
                <a:cs typeface="Calibri" pitchFamily="34" charset="0"/>
              </a:rPr>
              <a:t>oligo-metastatic disease or low volume metastatic disease </a:t>
            </a: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that is highly sensitive to systemic therapy, can achieve complete remission and a long survival. </a:t>
            </a:r>
            <a:b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A multimodal approach, including local-regional treatments with curative intent, should be considered for these selected patients.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Expert opinion/B) (91%)</a:t>
            </a:r>
            <a:b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br>
            <a:b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br>
            <a:r>
              <a:rPr kumimoji="0" lang="en-GB"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A prospective clinical trial addressing this specific situation is needed.</a:t>
            </a:r>
          </a:p>
        </p:txBody>
      </p:sp>
      <p:sp>
        <p:nvSpPr>
          <p:cNvPr id="9" name="Rectangle 8">
            <a:extLst>
              <a:ext uri="{FF2B5EF4-FFF2-40B4-BE49-F238E27FC236}">
                <a16:creationId xmlns:a16="http://schemas.microsoft.com/office/drawing/2014/main" id="{3B30D8EB-AFDD-45B1-AD67-DFE84EC50D3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83FF031C-53C8-455D-A14A-D5C24F910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4914159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524" y="2780928"/>
            <a:ext cx="8568952" cy="523220"/>
          </a:xfrm>
          <a:prstGeom prst="rect">
            <a:avLst/>
          </a:prstGeom>
          <a:noFill/>
        </p:spPr>
        <p:txBody>
          <a:bodyPr wrap="square" rtlCol="0">
            <a:spAutoFit/>
          </a:bodyPr>
          <a:lstStyle/>
          <a:p>
            <a:pPr marL="457200" lvl="0" indent="-457200" algn="ctr">
              <a:buFont typeface="Arial" panose="020B0604020202020204" pitchFamily="34" charset="0"/>
              <a:buChar char="•"/>
              <a:defRPr/>
            </a:pPr>
            <a:r>
              <a:rPr lang="en-US" sz="2800" b="1" dirty="0">
                <a:solidFill>
                  <a:srgbClr val="0070C0"/>
                </a:solidFill>
                <a:latin typeface="Calibri"/>
              </a:rPr>
              <a:t>SYSTEMIC TREATMENT GENERAL GUIDELINES</a:t>
            </a:r>
            <a:endPar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2143AF3F-9A94-4AEE-A1ED-F32293F904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2539375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20825" y="1196752"/>
            <a:ext cx="8935697" cy="5112568"/>
          </a:xfrm>
          <a:prstGeom prst="rect">
            <a:avLst/>
          </a:prstGeom>
          <a:noFill/>
        </p:spPr>
        <p:txBody>
          <a:bodyPr wrap="square" lIns="36000" tIns="36000" rIns="36000" bIns="36000" rtlCol="0">
            <a:noAutofit/>
          </a:bodyPr>
          <a:lstStyle/>
          <a:p>
            <a:pPr marL="457200" lvl="0" indent="-457200">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Treatment choice should take </a:t>
            </a:r>
            <a:r>
              <a:rPr lang="en-US" sz="2300" b="1" dirty="0">
                <a:solidFill>
                  <a:prstClr val="black"/>
                </a:solidFill>
                <a:latin typeface="Calibri"/>
              </a:rPr>
              <a:t>at least these factors into </a:t>
            </a: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account : 	</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HR &amp; HER-2 status and germline BRCA status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	PIK3CA in HR+ and PD-L1 in TNBC, if targeted therapies are accessible</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Previous therapies and their toxicities, disease-free interval, </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Tumor burden (defined as number and site of metastases), 	</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Biological age, performance status, co-morbidities (including organ dysfunctions), </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Menopausal status (for ET), </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Need for a rapid disease/symptom control, </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Socio-economic and psychological factors, </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Available therapies in the patient’s country </a:t>
            </a: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t>Patient’s preference.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a:t>
            </a:r>
            <a:b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br>
            <a:b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b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Expert opinion/A) (95%)</a:t>
            </a:r>
            <a:endParaRPr kumimoji="0" lang="en-US" sz="2300" b="1" i="0" u="none" strike="noStrike" kern="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Tree>
    <p:custDataLst>
      <p:tags r:id="rId1"/>
    </p:custDataLst>
    <p:extLst>
      <p:ext uri="{BB962C8B-B14F-4D97-AF65-F5344CB8AC3E}">
        <p14:creationId xmlns:p14="http://schemas.microsoft.com/office/powerpoint/2010/main" val="12850631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7408" y="1750021"/>
            <a:ext cx="9011096" cy="2215991"/>
          </a:xfrm>
        </p:spPr>
        <p:txBody>
          <a:bodyPr anchor="ctr"/>
          <a:lstStyle/>
          <a:p>
            <a:pPr algn="l"/>
            <a:r>
              <a:rPr lang="en-US" sz="2300" dirty="0">
                <a:solidFill>
                  <a:schemeClr val="tx1"/>
                </a:solidFill>
              </a:rPr>
              <a:t>The </a:t>
            </a:r>
            <a:r>
              <a:rPr lang="en-US" sz="2300" dirty="0">
                <a:solidFill>
                  <a:srgbClr val="FF9933"/>
                </a:solidFill>
              </a:rPr>
              <a:t>age </a:t>
            </a:r>
            <a:r>
              <a:rPr lang="en-US" sz="2300" dirty="0">
                <a:solidFill>
                  <a:schemeClr val="tx1"/>
                </a:solidFill>
              </a:rPr>
              <a:t>of the patient should not be the sole reason to withhold effective therapy (in elderly patients) nor to overtreat (in young patients). </a:t>
            </a:r>
            <a:br>
              <a:rPr lang="en-US" sz="2300" dirty="0">
                <a:solidFill>
                  <a:schemeClr val="tx1"/>
                </a:solidFill>
              </a:rPr>
            </a:br>
            <a:r>
              <a:rPr lang="en-US" sz="2300" dirty="0">
                <a:solidFill>
                  <a:schemeClr val="tx1"/>
                </a:solidFill>
              </a:rPr>
              <a:t>Age alone should not determine the intensity of treatment.</a:t>
            </a:r>
            <a:br>
              <a:rPr lang="en-US" sz="2300" dirty="0">
                <a:solidFill>
                  <a:schemeClr val="tx1"/>
                </a:solidFill>
              </a:rPr>
            </a:b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1/E) (100%)</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8" name="Rectangle 7">
            <a:extLst>
              <a:ext uri="{FF2B5EF4-FFF2-40B4-BE49-F238E27FC236}">
                <a16:creationId xmlns:a16="http://schemas.microsoft.com/office/drawing/2014/main" id="{974AF626-9185-4085-8C61-33A6F1DA3ADC}"/>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D0DFC282-23DF-471C-967A-A1C0A91520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438733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524" y="2780928"/>
            <a:ext cx="8568952" cy="523220"/>
          </a:xfrm>
          <a:prstGeom prst="rect">
            <a:avLst/>
          </a:prstGeom>
          <a:noFill/>
        </p:spPr>
        <p:txBody>
          <a:bodyPr wrap="square" rtlCol="0">
            <a:spAutoFit/>
          </a:bodyPr>
          <a:lstStyle/>
          <a:p>
            <a:pPr marL="457200" lvl="0" indent="-457200" algn="ctr">
              <a:buFont typeface="Arial" panose="020B0604020202020204" pitchFamily="34" charset="0"/>
              <a:buChar char="•"/>
              <a:defRPr/>
            </a:pPr>
            <a:r>
              <a:rPr lang="en-US" sz="2800" b="1" dirty="0">
                <a:solidFill>
                  <a:srgbClr val="0070C0"/>
                </a:solidFill>
                <a:latin typeface="Calibri"/>
              </a:rPr>
              <a:t>CHEMOTHERAPY GENERAL GUIDELINES</a:t>
            </a:r>
            <a:endParaRPr kumimoji="0" lang="en-US" sz="2800" b="1" i="0" u="none" strike="noStrike" kern="1200" cap="none" spc="0" normalizeH="0" baseline="0" noProof="0" dirty="0">
              <a:ln>
                <a:noFill/>
              </a:ln>
              <a:solidFill>
                <a:srgbClr val="0070C0"/>
              </a:solidFill>
              <a:effectLst/>
              <a:uLnTx/>
              <a:uFillTx/>
              <a:latin typeface="Calibri"/>
              <a:ea typeface="+mn-ea"/>
              <a:cs typeface="Arial"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C94E3604-E554-43C3-81F5-1C508429D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3886023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5041" y="1700808"/>
            <a:ext cx="9011096" cy="2923877"/>
          </a:xfrm>
        </p:spPr>
        <p:txBody>
          <a:bodyPr anchor="ctr"/>
          <a:lstStyle/>
          <a:p>
            <a:pPr algn="l"/>
            <a:r>
              <a:rPr lang="en-US" sz="2300" dirty="0"/>
              <a:t>Both combination and sequential single agent CT are reasonable options. Based on the available data, we recommend </a:t>
            </a:r>
            <a:r>
              <a:rPr lang="en-US" sz="2300" dirty="0">
                <a:solidFill>
                  <a:srgbClr val="FF9933"/>
                </a:solidFill>
              </a:rPr>
              <a:t>sequential monotherapy</a:t>
            </a:r>
            <a:r>
              <a:rPr lang="en-US" sz="2300" dirty="0"/>
              <a:t> as the preferred choice for ABC. </a:t>
            </a:r>
            <a:br>
              <a:rPr lang="en-US" sz="2300" dirty="0"/>
            </a:br>
            <a:r>
              <a:rPr lang="en-US" sz="2300" dirty="0"/>
              <a:t>Combination CT should be reserved for patients with rapid clinical </a:t>
            </a:r>
            <a:r>
              <a:rPr lang="en-US" sz="2300" dirty="0">
                <a:solidFill>
                  <a:schemeClr val="tx1"/>
                </a:solidFill>
              </a:rPr>
              <a:t>progression, visceral crisis, or need for </a:t>
            </a:r>
            <a:r>
              <a:rPr lang="en-US" sz="2300" dirty="0"/>
              <a:t>rapid symptom and/or disease control.</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(96%)</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pic>
        <p:nvPicPr>
          <p:cNvPr id="10" name="Picture 9" descr="A picture containing drawing&#10;&#10;Description automatically generated">
            <a:extLst>
              <a:ext uri="{FF2B5EF4-FFF2-40B4-BE49-F238E27FC236}">
                <a16:creationId xmlns:a16="http://schemas.microsoft.com/office/drawing/2014/main" id="{1F2F162B-6909-43D3-B878-2EBEC1514F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1" name="Rectangle 10">
            <a:extLst>
              <a:ext uri="{FF2B5EF4-FFF2-40B4-BE49-F238E27FC236}">
                <a16:creationId xmlns:a16="http://schemas.microsoft.com/office/drawing/2014/main" id="{4371809B-7922-4B8B-B52D-76E016FF8805}"/>
              </a:ext>
            </a:extLst>
          </p:cNvPr>
          <p:cNvSpPr/>
          <p:nvPr/>
        </p:nvSpPr>
        <p:spPr>
          <a:xfrm>
            <a:off x="6948264" y="14908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599410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2904" y="2203349"/>
            <a:ext cx="9011096" cy="3277820"/>
          </a:xfrm>
        </p:spPr>
        <p:txBody>
          <a:bodyPr anchor="ctr"/>
          <a:lstStyle/>
          <a:p>
            <a:pPr algn="l"/>
            <a:r>
              <a:rPr lang="en-US" sz="2300" dirty="0"/>
              <a:t>In the absence of medical contraindications or patient concerns, </a:t>
            </a:r>
            <a:r>
              <a:rPr lang="en-US" sz="2300" dirty="0">
                <a:solidFill>
                  <a:srgbClr val="FF9933"/>
                </a:solidFill>
              </a:rPr>
              <a:t>anthracycline or taxane </a:t>
            </a:r>
            <a:r>
              <a:rPr lang="en-US" sz="2300" dirty="0"/>
              <a:t>based regimens, preferably as single agents, would usually be considered as first line CT for HER-2 negative ABC, in those </a:t>
            </a:r>
            <a:r>
              <a:rPr lang="en-US" sz="2300" u="sng" dirty="0"/>
              <a:t>patients who have not received these regimens </a:t>
            </a:r>
            <a:r>
              <a:rPr lang="en-US" sz="2300" dirty="0">
                <a:solidFill>
                  <a:schemeClr val="tx1"/>
                </a:solidFill>
              </a:rPr>
              <a:t>as (neo)adjuvant </a:t>
            </a:r>
            <a:r>
              <a:rPr lang="en-US" sz="2300" dirty="0"/>
              <a:t>treatment and for whom chemotherapy is appropriate. Other options are, however, available and effective, such as capecitabine and vinorelbine, particularly if avoiding alopecia is a priority for the patient.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(71%)</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20" name="TextBox 19"/>
          <p:cNvSpPr txBox="1"/>
          <p:nvPr/>
        </p:nvSpPr>
        <p:spPr>
          <a:xfrm>
            <a:off x="1619672" y="1196752"/>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10" name="Rectangle 9">
            <a:extLst>
              <a:ext uri="{FF2B5EF4-FFF2-40B4-BE49-F238E27FC236}">
                <a16:creationId xmlns:a16="http://schemas.microsoft.com/office/drawing/2014/main" id="{8CB82681-F87E-4912-89B6-6FB8E88ADBD5}"/>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EACA7180-992E-4E8B-8F77-0A0A243D6D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313339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762925"/>
            <a:ext cx="5400600" cy="523220"/>
          </a:xfrm>
          <a:prstGeom prst="rect">
            <a:avLst/>
          </a:prstGeom>
          <a:noFill/>
        </p:spPr>
        <p:txBody>
          <a:bodyPr wrap="square" rtlCol="0">
            <a:spAutoFit/>
          </a:bodyPr>
          <a:lstStyle/>
          <a:p>
            <a:pPr marL="457200" indent="-457200" algn="ctr">
              <a:buFont typeface="Arial" panose="020B0604020202020204" pitchFamily="34" charset="0"/>
              <a:buChar char="•"/>
            </a:pPr>
            <a:r>
              <a:rPr lang="en-US" sz="2800" b="1" dirty="0">
                <a:solidFill>
                  <a:srgbClr val="0070C0"/>
                </a:solidFill>
                <a:latin typeface="Calibri" pitchFamily="34" charset="0"/>
              </a:rPr>
              <a:t>ABC DEFINITIONS</a:t>
            </a:r>
          </a:p>
        </p:txBody>
      </p:sp>
      <p:pic>
        <p:nvPicPr>
          <p:cNvPr id="5" name="Picture 4" descr="A picture containing drawing&#10;&#10;Description automatically generated">
            <a:extLst>
              <a:ext uri="{FF2B5EF4-FFF2-40B4-BE49-F238E27FC236}">
                <a16:creationId xmlns:a16="http://schemas.microsoft.com/office/drawing/2014/main" id="{D97731FC-F1B3-4DDA-A7A9-FF5B7D06D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3838" y="1967061"/>
            <a:ext cx="9011096" cy="2923877"/>
          </a:xfrm>
        </p:spPr>
        <p:txBody>
          <a:bodyPr anchor="ctr"/>
          <a:lstStyle/>
          <a:p>
            <a:pPr algn="l"/>
            <a:r>
              <a:rPr lang="en-US" sz="2300" dirty="0"/>
              <a:t>In </a:t>
            </a:r>
            <a:r>
              <a:rPr lang="en-US" sz="2300" u="sng" dirty="0"/>
              <a:t>patients with taxane-naive and anthracycline-resistant ABC or with anthracycline maximum cumulative dose or toxicity </a:t>
            </a:r>
            <a:r>
              <a:rPr lang="en-US" sz="2300" dirty="0"/>
              <a:t>(i.e. cardiac) who are being considered for further CT, </a:t>
            </a:r>
            <a:r>
              <a:rPr lang="en-US" sz="2300" dirty="0">
                <a:solidFill>
                  <a:srgbClr val="FF9933"/>
                </a:solidFill>
              </a:rPr>
              <a:t>taxane-based therapy</a:t>
            </a:r>
            <a:r>
              <a:rPr lang="en-US" sz="2300" dirty="0"/>
              <a:t>, preferably as single agent, would usually be considered as treatment of choice. Other options are, however, available and effective, such as </a:t>
            </a:r>
            <a:r>
              <a:rPr lang="en-US" sz="2300" dirty="0">
                <a:solidFill>
                  <a:srgbClr val="FF9933"/>
                </a:solidFill>
              </a:rPr>
              <a:t>capecitabine and vinorelbine</a:t>
            </a:r>
            <a:r>
              <a:rPr lang="en-US" sz="2300" dirty="0"/>
              <a:t>, particularly if avoiding alopecia is a priority for the patient.</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(59%)</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8" name="TextBox 17"/>
          <p:cNvSpPr txBox="1"/>
          <p:nvPr/>
        </p:nvSpPr>
        <p:spPr>
          <a:xfrm>
            <a:off x="1763688" y="1119568"/>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10" name="Rectangle 9">
            <a:extLst>
              <a:ext uri="{FF2B5EF4-FFF2-40B4-BE49-F238E27FC236}">
                <a16:creationId xmlns:a16="http://schemas.microsoft.com/office/drawing/2014/main" id="{8B887E0E-7438-45FF-8D22-E01ECBE6996C}"/>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16448F8E-562F-4F61-9E3E-652DB3EFE0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535884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604" y="1988840"/>
            <a:ext cx="9011096" cy="3631763"/>
          </a:xfrm>
        </p:spPr>
        <p:txBody>
          <a:bodyPr anchor="ctr"/>
          <a:lstStyle/>
          <a:p>
            <a:pPr algn="l"/>
            <a:r>
              <a:rPr lang="en-US" sz="2300" dirty="0"/>
              <a:t>In patients </a:t>
            </a:r>
            <a:r>
              <a:rPr lang="en-US" sz="2300" u="sng" dirty="0"/>
              <a:t>pre-treated (in the adjuvant and/or metastatic setting) with an anthracycline and a taxane</a:t>
            </a:r>
            <a:r>
              <a:rPr lang="en-US" sz="2300" dirty="0"/>
              <a:t>, single agent </a:t>
            </a:r>
            <a:r>
              <a:rPr lang="en-US" sz="2300" dirty="0">
                <a:solidFill>
                  <a:srgbClr val="FF9933"/>
                </a:solidFill>
              </a:rPr>
              <a:t>capecitabine, vinorelbine or eribulin </a:t>
            </a:r>
            <a:r>
              <a:rPr lang="en-US" sz="2300" dirty="0">
                <a:solidFill>
                  <a:schemeClr val="tx1"/>
                </a:solidFill>
              </a:rPr>
              <a:t>are the preferred choices. Additional choices include gemcitabine, platinum agents, </a:t>
            </a:r>
            <a:r>
              <a:rPr lang="en-US" sz="2300" dirty="0">
                <a:solidFill>
                  <a:srgbClr val="00B050"/>
                </a:solidFill>
              </a:rPr>
              <a:t>a different taxane</a:t>
            </a:r>
            <a:r>
              <a:rPr lang="en-US" sz="2300" dirty="0">
                <a:solidFill>
                  <a:schemeClr val="tx1"/>
                </a:solidFill>
              </a:rPr>
              <a:t>, and liposomal anthracyclines.</a:t>
            </a:r>
            <a:br>
              <a:rPr lang="en-US" sz="2300" dirty="0">
                <a:solidFill>
                  <a:schemeClr val="tx1"/>
                </a:solidFill>
              </a:rPr>
            </a:br>
            <a:r>
              <a:rPr lang="en-US" sz="2300" dirty="0">
                <a:solidFill>
                  <a:schemeClr val="tx1"/>
                </a:solidFill>
              </a:rPr>
              <a:t>The decision should be individualized and take into account different toxicity profiles, previous exposure, patient preferences, and country availability.						</a:t>
            </a:r>
            <a:br>
              <a:rPr lang="en-US" sz="2300" dirty="0">
                <a:solidFill>
                  <a:schemeClr val="tx1"/>
                </a:solidFill>
              </a:rPr>
            </a:br>
            <a:br>
              <a:rPr lang="en-US" sz="2300" dirty="0">
                <a:solidFill>
                  <a:schemeClr val="tx1"/>
                </a:solidFill>
              </a:rPr>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I/A) (77%)</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9" name="TextBox 18"/>
          <p:cNvSpPr txBox="1"/>
          <p:nvPr/>
        </p:nvSpPr>
        <p:spPr>
          <a:xfrm>
            <a:off x="1691680" y="1006564"/>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pic>
        <p:nvPicPr>
          <p:cNvPr id="11" name="Picture 10" descr="A picture containing drawing&#10;&#10;Description automatically generated">
            <a:extLst>
              <a:ext uri="{FF2B5EF4-FFF2-40B4-BE49-F238E27FC236}">
                <a16:creationId xmlns:a16="http://schemas.microsoft.com/office/drawing/2014/main" id="{EB4581CE-7621-4EDE-9D4F-218025BEEC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2" name="Rectangle 11">
            <a:extLst>
              <a:ext uri="{FF2B5EF4-FFF2-40B4-BE49-F238E27FC236}">
                <a16:creationId xmlns:a16="http://schemas.microsoft.com/office/drawing/2014/main" id="{ADEA0EB6-C646-4EA2-B10B-1609176362C6}"/>
              </a:ext>
            </a:extLst>
          </p:cNvPr>
          <p:cNvSpPr/>
          <p:nvPr/>
        </p:nvSpPr>
        <p:spPr>
          <a:xfrm>
            <a:off x="6948264" y="14908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4157470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2276872"/>
            <a:ext cx="9011096" cy="1862048"/>
          </a:xfrm>
        </p:spPr>
        <p:txBody>
          <a:bodyPr anchor="ctr"/>
          <a:lstStyle/>
          <a:p>
            <a:pPr algn="l"/>
            <a:r>
              <a:rPr lang="en-US" sz="2300" dirty="0"/>
              <a:t>If given in the adjuvant setting, a taxane can be re-used as 1st line therapy, particularly if there has been at least one year of disease-free interval.</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I/B) (92%)</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9" name="TextBox 18"/>
          <p:cNvSpPr txBox="1"/>
          <p:nvPr/>
        </p:nvSpPr>
        <p:spPr>
          <a:xfrm>
            <a:off x="1763688" y="1340768"/>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10" name="Rectangle 9">
            <a:extLst>
              <a:ext uri="{FF2B5EF4-FFF2-40B4-BE49-F238E27FC236}">
                <a16:creationId xmlns:a16="http://schemas.microsoft.com/office/drawing/2014/main" id="{6CBAF109-4602-4E65-B540-09C756894F2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43F7C024-DB1F-4B8F-B166-2566C8C605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283763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PQuestion"/>
          <p:cNvSpPr txBox="1">
            <a:spLocks/>
          </p:cNvSpPr>
          <p:nvPr/>
        </p:nvSpPr>
        <p:spPr bwMode="auto">
          <a:xfrm>
            <a:off x="94566" y="2321004"/>
            <a:ext cx="901109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If given in the adjuvant setting, provided that maximum cumulative dose has not been achieved and that there are no cardiac contra-indications, anthracyclines can be re-used in ABC, particularly if there has been at least one year of disease-free interval.</a:t>
            </a:r>
            <a:b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b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I/B) (93%)</a:t>
            </a:r>
          </a:p>
        </p:txBody>
      </p:sp>
      <p:sp>
        <p:nvSpPr>
          <p:cNvPr id="28" name="TextBox 27"/>
          <p:cNvSpPr txBox="1"/>
          <p:nvPr/>
        </p:nvSpPr>
        <p:spPr>
          <a:xfrm>
            <a:off x="1619672" y="1340768"/>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6" name="Rectangle 5">
            <a:extLst>
              <a:ext uri="{FF2B5EF4-FFF2-40B4-BE49-F238E27FC236}">
                <a16:creationId xmlns:a16="http://schemas.microsoft.com/office/drawing/2014/main" id="{3AEE85F8-96D0-45EC-A235-E7AFC3D114CB}"/>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EA9242AD-6C0F-46DE-8753-837EBE9C3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95595528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5296" y="980728"/>
            <a:ext cx="8935697" cy="3600400"/>
          </a:xfrm>
          <a:prstGeom prst="rect">
            <a:avLst/>
          </a:prstGeom>
          <a:noFill/>
        </p:spPr>
        <p:txBody>
          <a:bodyPr wrap="square" lIns="36000" tIns="36000" rIns="36000" bIns="36000"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00"/>
                </a:solidFill>
                <a:effectLst/>
                <a:uLnTx/>
                <a:uFillTx/>
                <a:latin typeface="Calibri"/>
                <a:ea typeface="+mn-ea"/>
                <a:cs typeface="Calibri" pitchFamily="34" charset="0"/>
              </a:rPr>
              <a:t>Metronomic chemotherapy </a:t>
            </a:r>
            <a: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t>is a treatment option for patients not requiring rapid tumor response.</a:t>
            </a:r>
            <a:b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br>
            <a:b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br>
            <a: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t>Available regimens are CM (low dose oral cyclophosphamide and methotrexate), capecitabine or oral vinorelbine based regimens.</a:t>
            </a:r>
            <a:b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br>
            <a:b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br>
            <a: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t>Randomized trials are needed and underway to accurately compare metronomic CT with standard dosing regimens.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0" cap="none" spc="0" normalizeH="0" baseline="0" noProof="0" dirty="0">
                <a:ln>
                  <a:noFill/>
                </a:ln>
                <a:solidFill>
                  <a:srgbClr val="0070C0"/>
                </a:solidFill>
                <a:effectLst/>
                <a:uLnTx/>
                <a:uFillTx/>
                <a:latin typeface="Calibri"/>
                <a:ea typeface="+mn-ea"/>
                <a:cs typeface="Arial" pitchFamily="34" charset="0"/>
              </a:rPr>
              <a:t>: I/B) (98%)</a:t>
            </a:r>
            <a:endPar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3" name="Rectangle 22">
            <a:extLst>
              <a:ext uri="{FF2B5EF4-FFF2-40B4-BE49-F238E27FC236}">
                <a16:creationId xmlns:a16="http://schemas.microsoft.com/office/drawing/2014/main" id="{941DA02D-380B-4D1F-8009-0768A97281FB}"/>
              </a:ext>
            </a:extLst>
          </p:cNvPr>
          <p:cNvSpPr/>
          <p:nvPr/>
        </p:nvSpPr>
        <p:spPr>
          <a:xfrm>
            <a:off x="251520" y="6381328"/>
            <a:ext cx="6931155" cy="318924"/>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define metronomic CT, including suggestions for dosages</a:t>
            </a:r>
            <a:endParaRPr kumimoji="0" lang="en-US"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267968611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5553" y="2204864"/>
            <a:ext cx="9011096" cy="1508105"/>
          </a:xfrm>
        </p:spPr>
        <p:txBody>
          <a:bodyPr anchor="ctr"/>
          <a:lstStyle/>
          <a:p>
            <a:pPr algn="l"/>
            <a:r>
              <a:rPr lang="en-US" sz="2300" dirty="0">
                <a:solidFill>
                  <a:srgbClr val="FF9933"/>
                </a:solidFill>
              </a:rPr>
              <a:t>Duration</a:t>
            </a:r>
            <a:r>
              <a:rPr lang="en-US" sz="2300" dirty="0"/>
              <a:t> of each regimen and number of regimens should be tailored to each individual patient.</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Expert opinion/A) (96%)</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9" name="Rectangle 8">
            <a:extLst>
              <a:ext uri="{FF2B5EF4-FFF2-40B4-BE49-F238E27FC236}">
                <a16:creationId xmlns:a16="http://schemas.microsoft.com/office/drawing/2014/main" id="{C5F73F08-F790-47E1-8373-3BEA6330B929}"/>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5D4581BF-1D7C-4D70-8C40-28B0893C7D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515142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2904" y="2348880"/>
            <a:ext cx="9011096" cy="1862048"/>
          </a:xfrm>
        </p:spPr>
        <p:txBody>
          <a:bodyPr anchor="ctr"/>
          <a:lstStyle/>
          <a:p>
            <a:pPr algn="l"/>
            <a:r>
              <a:rPr lang="en-US" sz="2300" dirty="0"/>
              <a:t>Usually each regimen (except anthracyclines) should be given until progression of disease or unacceptable toxicity. What is considered unacceptable should be defined together with the patient.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I/B) (72%)</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9" name="Rectangle 8">
            <a:extLst>
              <a:ext uri="{FF2B5EF4-FFF2-40B4-BE49-F238E27FC236}">
                <a16:creationId xmlns:a16="http://schemas.microsoft.com/office/drawing/2014/main" id="{F2AB54A2-5E32-43E0-91A8-79495FDDD7F6}"/>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85AFFE88-8E17-45ED-B921-8D162FD3E1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740204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32647" y="2911678"/>
            <a:ext cx="4032448" cy="523220"/>
          </a:xfrm>
        </p:spPr>
        <p:txBody>
          <a:bodyPr anchor="ctr"/>
          <a:lstStyle/>
          <a:p>
            <a:pPr marL="457200" indent="-457200">
              <a:buFont typeface="Arial" panose="020B0604020202020204" pitchFamily="34" charset="0"/>
              <a:buChar char="•"/>
            </a:pPr>
            <a:r>
              <a:rPr lang="en-US" sz="2800" dirty="0">
                <a:solidFill>
                  <a:srgbClr val="0070C0"/>
                </a:solidFill>
              </a:rPr>
              <a:t>OTHER AGENTS</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pic>
        <p:nvPicPr>
          <p:cNvPr id="10" name="Picture 9" descr="A picture containing drawing&#10;&#10;Description automatically generated">
            <a:extLst>
              <a:ext uri="{FF2B5EF4-FFF2-40B4-BE49-F238E27FC236}">
                <a16:creationId xmlns:a16="http://schemas.microsoft.com/office/drawing/2014/main" id="{6B9A4E2F-1CB0-405B-8271-A4C9EBD203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661264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4151" y="1340768"/>
            <a:ext cx="8935697" cy="3024336"/>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33"/>
                </a:solidFill>
                <a:effectLst/>
                <a:uLnTx/>
                <a:uFillTx/>
                <a:latin typeface="Calibri"/>
                <a:ea typeface="+mn-ea"/>
                <a:cs typeface="Arial" pitchFamily="34" charset="0"/>
              </a:rPr>
              <a:t>Bevacizumab</a:t>
            </a:r>
            <a:r>
              <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rPr>
              <a:t> combined with CT as 1</a:t>
            </a:r>
            <a:r>
              <a:rPr kumimoji="0" lang="en-US" sz="2300" b="1" i="0" u="none" strike="noStrike" kern="0" cap="none" spc="0" normalizeH="0" baseline="30000" noProof="0" dirty="0">
                <a:ln>
                  <a:noFill/>
                </a:ln>
                <a:solidFill>
                  <a:prstClr val="black"/>
                </a:solidFill>
                <a:effectLst/>
                <a:uLnTx/>
                <a:uFillTx/>
                <a:latin typeface="Calibri"/>
                <a:ea typeface="+mn-ea"/>
                <a:cs typeface="Arial" pitchFamily="34" charset="0"/>
              </a:rPr>
              <a:t>st</a:t>
            </a:r>
            <a:r>
              <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rPr>
              <a:t> line therapy for MBC provides a moderate benefit in PFS and no benefit in OS. The absence of known predictive factors for bevacizumab efficacy renders recommendations on its use difficult. Bevacizumab can only therefore be considered as an option in selected cases and only in the 1</a:t>
            </a:r>
            <a:r>
              <a:rPr kumimoji="0" lang="en-US" sz="2300" b="1" i="0" u="none" strike="noStrike" kern="0" cap="none" spc="0" normalizeH="0" baseline="30000" noProof="0" dirty="0">
                <a:ln>
                  <a:noFill/>
                </a:ln>
                <a:solidFill>
                  <a:prstClr val="black"/>
                </a:solidFill>
                <a:effectLst/>
                <a:uLnTx/>
                <a:uFillTx/>
                <a:latin typeface="Calibri"/>
                <a:ea typeface="+mn-ea"/>
                <a:cs typeface="Arial" pitchFamily="34" charset="0"/>
              </a:rPr>
              <a:t>st</a:t>
            </a:r>
            <a:r>
              <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rPr>
              <a:t> line setting.</a:t>
            </a:r>
            <a:br>
              <a:rPr kumimoji="0" lang="en-US" sz="2300" b="1" i="0" u="none" strike="noStrike" kern="1200" cap="none" spc="0" normalizeH="0" baseline="0" noProof="0" dirty="0">
                <a:ln>
                  <a:noFill/>
                </a:ln>
                <a:solidFill>
                  <a:srgbClr val="00B050"/>
                </a:solidFill>
                <a:effectLst/>
                <a:uLnTx/>
                <a:uFillTx/>
                <a:latin typeface="Calibri"/>
                <a:ea typeface="+mn-ea"/>
                <a:cs typeface="Arial" pitchFamily="34" charset="0"/>
              </a:rPr>
            </a:br>
            <a:br>
              <a:rPr kumimoji="0" lang="en-US" sz="23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I/C) (No consensus: Yes: 42%, No: 53%, Abstain: 5%)</a:t>
            </a:r>
            <a:endPar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8" name="TextBox 27">
            <a:extLst>
              <a:ext uri="{FF2B5EF4-FFF2-40B4-BE49-F238E27FC236}">
                <a16:creationId xmlns:a16="http://schemas.microsoft.com/office/drawing/2014/main" id="{58274D36-956D-47BC-BF0A-FDA58DD46C7A}"/>
              </a:ext>
            </a:extLst>
          </p:cNvPr>
          <p:cNvSpPr txBox="1"/>
          <p:nvPr/>
        </p:nvSpPr>
        <p:spPr>
          <a:xfrm>
            <a:off x="6588224" y="5013176"/>
            <a:ext cx="21602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ESMO-MCBS: 2</a:t>
            </a:r>
          </a:p>
        </p:txBody>
      </p:sp>
      <p:sp>
        <p:nvSpPr>
          <p:cNvPr id="23" name="Rectangle 22">
            <a:extLst>
              <a:ext uri="{FF2B5EF4-FFF2-40B4-BE49-F238E27FC236}">
                <a16:creationId xmlns:a16="http://schemas.microsoft.com/office/drawing/2014/main" id="{8117B2FA-F9FC-4132-AE8C-46F93CF94B82}"/>
              </a:ext>
            </a:extLst>
          </p:cNvPr>
          <p:cNvSpPr/>
          <p:nvPr/>
        </p:nvSpPr>
        <p:spPr>
          <a:xfrm>
            <a:off x="70429" y="6258836"/>
            <a:ext cx="8965766" cy="318924"/>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explain the lack of consensus</a:t>
            </a:r>
            <a:endParaRPr kumimoji="0" lang="en-US"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384444098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894" y="3068960"/>
            <a:ext cx="6336704"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ER POSITIVE/HER-2 NEGATIVE ABC</a:t>
            </a:r>
          </a:p>
        </p:txBody>
      </p:sp>
      <p:pic>
        <p:nvPicPr>
          <p:cNvPr id="7" name="Picture 6" descr="A picture containing drawing&#10;&#10;Description automatically generated">
            <a:extLst>
              <a:ext uri="{FF2B5EF4-FFF2-40B4-BE49-F238E27FC236}">
                <a16:creationId xmlns:a16="http://schemas.microsoft.com/office/drawing/2014/main" id="{A27FEF6F-0043-45AE-A2AB-A7BEF9CE4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395922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49085" y="836712"/>
            <a:ext cx="8994915" cy="4680520"/>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rPr>
              <a:t>VISCERAL CRISIS </a:t>
            </a: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is defined as severe organ dysfunction as assessed by signs and symptoms, laboratory studies, and rapid progression of disease.</a:t>
            </a:r>
            <a:b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Visceral crisis is not the mere presence of visceral metastases but implies important ORGAN compromise leading to a clinical indication for the most rapidly efficacious therapy.</a:t>
            </a:r>
            <a:b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Examples: </a:t>
            </a:r>
            <a:b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300" b="1"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Liver visceral crisis</a:t>
            </a: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rapidly increasing bilirubin &gt;1.5x ULN, in the absence of Gilbert’s Syndrome or biliary tract obstruction</a:t>
            </a:r>
            <a:b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300" b="1"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Lung visceral crisis</a:t>
            </a: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rapidly increasing dyspnea at rest, not alleviated by drainage of pleural effusion</a:t>
            </a:r>
            <a:b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LoE</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Expert opinion/NA) (97%)</a:t>
            </a:r>
            <a:endPar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37845"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8" name="Rectangle 27">
            <a:extLst>
              <a:ext uri="{FF2B5EF4-FFF2-40B4-BE49-F238E27FC236}">
                <a16:creationId xmlns:a16="http://schemas.microsoft.com/office/drawing/2014/main" id="{543EDD3B-57A9-4F7B-BC83-7DAD66DD2106}"/>
              </a:ext>
            </a:extLst>
          </p:cNvPr>
          <p:cNvSpPr/>
          <p:nvPr/>
        </p:nvSpPr>
        <p:spPr>
          <a:xfrm>
            <a:off x="191186" y="6237312"/>
            <a:ext cx="8965766" cy="565146"/>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To be discussed in manuscript: “impending visceral crisis”, clinical situation very difficult to objectively define </a:t>
            </a:r>
            <a:endParaRPr kumimoji="0" lang="en-US"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5716754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PQuestion"/>
          <p:cNvSpPr txBox="1">
            <a:spLocks/>
          </p:cNvSpPr>
          <p:nvPr/>
        </p:nvSpPr>
        <p:spPr bwMode="auto">
          <a:xfrm>
            <a:off x="132904" y="2741875"/>
            <a:ext cx="9011096"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chemeClr val="tx1"/>
                </a:solidFill>
                <a:effectLst/>
                <a:uLnTx/>
                <a:uFillTx/>
                <a:latin typeface="Calibri" pitchFamily="34" charset="0"/>
                <a:ea typeface="+mj-ea"/>
                <a:cs typeface="Calibri" pitchFamily="34" charset="0"/>
              </a:rPr>
              <a:t>Endocrine-based therapy </a:t>
            </a: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is the preferred option for hormone receptor positive disease, </a:t>
            </a:r>
            <a:r>
              <a:rPr kumimoji="0" lang="en-US" sz="2300" b="1" i="0" u="sng" strike="noStrike" kern="0" cap="none" spc="0" normalizeH="0" baseline="0" noProof="0" dirty="0">
                <a:ln>
                  <a:noFill/>
                </a:ln>
                <a:solidFill>
                  <a:srgbClr val="000000"/>
                </a:solidFill>
                <a:effectLst/>
                <a:uLnTx/>
                <a:uFillTx/>
                <a:latin typeface="Calibri" pitchFamily="34" charset="0"/>
                <a:ea typeface="+mj-ea"/>
                <a:cs typeface="Calibri" pitchFamily="34" charset="0"/>
              </a:rPr>
              <a:t>even in the presence of visceral disease</a:t>
            </a: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unless there is visceral crisis.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I/A) (93%)</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28" name="TextBox 27"/>
          <p:cNvSpPr txBox="1"/>
          <p:nvPr/>
        </p:nvSpPr>
        <p:spPr>
          <a:xfrm>
            <a:off x="1763688" y="1484784"/>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pic>
        <p:nvPicPr>
          <p:cNvPr id="7" name="Picture 6" descr="A picture containing drawing&#10;&#10;Description automatically generated">
            <a:extLst>
              <a:ext uri="{FF2B5EF4-FFF2-40B4-BE49-F238E27FC236}">
                <a16:creationId xmlns:a16="http://schemas.microsoft.com/office/drawing/2014/main" id="{3368AAE4-A3BE-4C7F-831D-FA75189E1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8" name="Rectangle 7">
            <a:extLst>
              <a:ext uri="{FF2B5EF4-FFF2-40B4-BE49-F238E27FC236}">
                <a16:creationId xmlns:a16="http://schemas.microsoft.com/office/drawing/2014/main" id="{23594665-4174-4C05-958A-BCB3C5ED6B97}"/>
              </a:ext>
            </a:extLst>
          </p:cNvPr>
          <p:cNvSpPr/>
          <p:nvPr/>
        </p:nvSpPr>
        <p:spPr>
          <a:xfrm>
            <a:off x="261621" y="6093296"/>
            <a:ext cx="8849987" cy="338554"/>
          </a:xfrm>
          <a:prstGeom prst="rect">
            <a:avLst/>
          </a:prstGeom>
        </p:spPr>
        <p:txBody>
          <a:bodyPr wrap="none">
            <a:spAutoFit/>
          </a:bodyPr>
          <a:lstStyle/>
          <a:p>
            <a:r>
              <a:rPr lang="en-US" sz="1600" b="1" dirty="0">
                <a:solidFill>
                  <a:srgbClr val="C00000"/>
                </a:solidFill>
                <a:latin typeface="Calibri" panose="020F0502020204030204" pitchFamily="34" charset="0"/>
                <a:cs typeface="Calibri" panose="020F0502020204030204" pitchFamily="34" charset="0"/>
              </a:rPr>
              <a:t>* for pre and peri- with OFS/OFA, men (preferably with LHRH agonist) and post-menopausal women</a:t>
            </a:r>
          </a:p>
        </p:txBody>
      </p:sp>
      <p:sp>
        <p:nvSpPr>
          <p:cNvPr id="9" name="Rectangle 8">
            <a:extLst>
              <a:ext uri="{FF2B5EF4-FFF2-40B4-BE49-F238E27FC236}">
                <a16:creationId xmlns:a16="http://schemas.microsoft.com/office/drawing/2014/main" id="{F595A33C-050F-4A6A-BDE5-CE1312F33670}"/>
              </a:ext>
            </a:extLst>
          </p:cNvPr>
          <p:cNvSpPr/>
          <p:nvPr/>
        </p:nvSpPr>
        <p:spPr>
          <a:xfrm>
            <a:off x="6948264" y="14908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77427923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8" name="TextBox 27"/>
          <p:cNvSpPr txBox="1"/>
          <p:nvPr/>
        </p:nvSpPr>
        <p:spPr>
          <a:xfrm>
            <a:off x="1763688" y="1124744"/>
            <a:ext cx="52565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8" name="CasellaDiTesto 7">
            <a:extLst>
              <a:ext uri="{FF2B5EF4-FFF2-40B4-BE49-F238E27FC236}">
                <a16:creationId xmlns:a16="http://schemas.microsoft.com/office/drawing/2014/main" id="{F69A6138-7363-4702-BD33-D4F5E8FB29FD}"/>
              </a:ext>
            </a:extLst>
          </p:cNvPr>
          <p:cNvSpPr txBox="1"/>
          <p:nvPr/>
        </p:nvSpPr>
        <p:spPr>
          <a:xfrm>
            <a:off x="25302" y="2132856"/>
            <a:ext cx="8929687" cy="3985706"/>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Many trials in ER+ ABC have not included pre-menopausal women.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Despite this, we recommend that young women with ER+ ABC should have adequate ovarian suppression or ablation (OFS/OFA) and then be treated in the same way as post-menopausal women with endocrine agents with or without targeted therapies.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Expert Opinion/A) (95%)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Future trials exploring new endocrine-based strategies should be designed to allow for enrollment of both pre- and post-menopausal women, and men.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Expert Opinion/A) (92%)</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7" name="Rectangle 6">
            <a:extLst>
              <a:ext uri="{FF2B5EF4-FFF2-40B4-BE49-F238E27FC236}">
                <a16:creationId xmlns:a16="http://schemas.microsoft.com/office/drawing/2014/main" id="{EAEB8698-0A70-4275-B659-D73D94231347}"/>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8C9B80A6-58C8-4F19-92CF-DBAE25604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051027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1763688" y="1255290"/>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8" name="TPQuestion"/>
          <p:cNvSpPr txBox="1">
            <a:spLocks/>
          </p:cNvSpPr>
          <p:nvPr/>
        </p:nvSpPr>
        <p:spPr bwMode="auto">
          <a:xfrm>
            <a:off x="132904" y="2274838"/>
            <a:ext cx="901109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For </a:t>
            </a: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pre-menopausal</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women, for whom endocrine therapy was decided, ovarian suppression/ablation combined with </a:t>
            </a:r>
            <a:r>
              <a:rPr kumimoji="0" lang="en-US" sz="2300" b="1" i="0" u="none" strike="noStrike" kern="1200" cap="none" spc="0" normalizeH="0" baseline="0" noProof="0" dirty="0">
                <a:ln>
                  <a:noFill/>
                </a:ln>
                <a:effectLst/>
                <a:uLnTx/>
                <a:uFillTx/>
                <a:latin typeface="Calibri" panose="020F0502020204030204" pitchFamily="34" charset="0"/>
                <a:ea typeface="+mn-ea"/>
                <a:cs typeface="Arial" pitchFamily="34" charset="0"/>
              </a:rPr>
              <a:t>additional endocrine-based </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therapy is the preferred choice. </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I/A) (93%)</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5123AFF6-0FBD-470A-B824-5E7515AB07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8" name="Rectangle 7">
            <a:extLst>
              <a:ext uri="{FF2B5EF4-FFF2-40B4-BE49-F238E27FC236}">
                <a16:creationId xmlns:a16="http://schemas.microsoft.com/office/drawing/2014/main" id="{DC16D2CF-DC5D-4B28-98BC-6C8F36A40F9E}"/>
              </a:ext>
            </a:extLst>
          </p:cNvPr>
          <p:cNvSpPr/>
          <p:nvPr/>
        </p:nvSpPr>
        <p:spPr>
          <a:xfrm>
            <a:off x="6948264" y="14908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264676732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1619672" y="1412776"/>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8" name="TPQuestion"/>
          <p:cNvSpPr txBox="1">
            <a:spLocks/>
          </p:cNvSpPr>
          <p:nvPr/>
        </p:nvSpPr>
        <p:spPr bwMode="auto">
          <a:xfrm>
            <a:off x="117915" y="2132856"/>
            <a:ext cx="9011096"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Ovarian ablation by laparoscopic bilateral oophorectomy ensures definitive estrogen suppression and contraception, avoids potential initial tumor flare with LHRH agonist, and may increase eligibility for clinical trials.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Patients should be informed on the options of OFS/OFA and decision should be made on a case by case basis.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Expert Opinion/C) (91%)</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6" name="Rectangle 5">
            <a:extLst>
              <a:ext uri="{FF2B5EF4-FFF2-40B4-BE49-F238E27FC236}">
                <a16:creationId xmlns:a16="http://schemas.microsoft.com/office/drawing/2014/main" id="{1BCF50A1-80B5-4CB1-82A3-C6F8204E8605}"/>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7F010CB0-4B25-4867-AE4D-6CEBFC0251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36661573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hite"/>
          <p:cNvSpPr/>
          <p:nvPr/>
        </p:nvSpPr>
        <p:spPr>
          <a:xfrm>
            <a:off x="5402586" y="5229199"/>
            <a:ext cx="1417428" cy="152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8" name="TextBox 27"/>
          <p:cNvSpPr txBox="1"/>
          <p:nvPr/>
        </p:nvSpPr>
        <p:spPr>
          <a:xfrm>
            <a:off x="1905155" y="1188221"/>
            <a:ext cx="52565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8" name="CasellaDiTesto 7">
            <a:extLst>
              <a:ext uri="{FF2B5EF4-FFF2-40B4-BE49-F238E27FC236}">
                <a16:creationId xmlns:a16="http://schemas.microsoft.com/office/drawing/2014/main" id="{F69A6138-7363-4702-BD33-D4F5E8FB29FD}"/>
              </a:ext>
            </a:extLst>
          </p:cNvPr>
          <p:cNvSpPr txBox="1"/>
          <p:nvPr/>
        </p:nvSpPr>
        <p:spPr>
          <a:xfrm>
            <a:off x="68604" y="2068419"/>
            <a:ext cx="8929687" cy="1862048"/>
          </a:xfrm>
          <a:prstGeom prst="rect">
            <a:avLst/>
          </a:prstGeom>
          <a:noFill/>
        </p:spPr>
        <p:txBody>
          <a:bodyPr>
            <a:spAutoFit/>
          </a:bodyPr>
          <a:lstStyle/>
          <a:p>
            <a:pPr lvl="0" algn="just" fontAlgn="auto">
              <a:spcBef>
                <a:spcPts val="0"/>
              </a:spcBef>
              <a:spcAft>
                <a:spcPts val="0"/>
              </a:spcAft>
              <a:defRPr/>
            </a:pPr>
            <a:r>
              <a:rPr lang="en-US" sz="2300" b="1" dirty="0">
                <a:solidFill>
                  <a:prstClr val="black"/>
                </a:solidFill>
                <a:latin typeface="Calibri"/>
              </a:rPr>
              <a:t>Single agent Tamoxifen is </a:t>
            </a:r>
            <a:r>
              <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only available endocrine option for pre-menopausal women who decline ovarian suppression or ablation (OFS/OFA) but the panel believes it is a less effective option.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I/D) (92%)</a:t>
            </a:r>
            <a:endPar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7" name="Rectangle 6">
            <a:extLst>
              <a:ext uri="{FF2B5EF4-FFF2-40B4-BE49-F238E27FC236}">
                <a16:creationId xmlns:a16="http://schemas.microsoft.com/office/drawing/2014/main" id="{CC647DF5-9196-4F39-9052-0B5ECCCFA18F}"/>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86B7317F-9147-4A7D-9E9F-612E0E6B9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462745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PQuestion"/>
          <p:cNvSpPr txBox="1">
            <a:spLocks/>
          </p:cNvSpPr>
          <p:nvPr/>
        </p:nvSpPr>
        <p:spPr bwMode="auto">
          <a:xfrm>
            <a:off x="35496" y="2143017"/>
            <a:ext cx="9011096"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The preferred 1st line endocrine </a:t>
            </a:r>
            <a:r>
              <a:rPr kumimoji="0" lang="en-US" sz="2300" b="1" i="0" u="none" strike="noStrike" kern="0" cap="none" spc="0" normalizeH="0" baseline="0" noProof="0" dirty="0">
                <a:ln>
                  <a:noFill/>
                </a:ln>
                <a:solidFill>
                  <a:schemeClr val="tx1"/>
                </a:solidFill>
                <a:effectLst/>
                <a:uLnTx/>
                <a:uFillTx/>
                <a:latin typeface="Calibri" pitchFamily="34" charset="0"/>
                <a:ea typeface="+mj-ea"/>
                <a:cs typeface="Calibri" pitchFamily="34" charset="0"/>
              </a:rPr>
              <a:t>agent</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 depends on type and duration of adjuvant ET as well as time elapsed from the end of adjuvant </a:t>
            </a:r>
            <a:r>
              <a:rPr lang="en-US" sz="2300" kern="0" dirty="0">
                <a:solidFill>
                  <a:prstClr val="black"/>
                </a:solidFill>
              </a:rPr>
              <a:t>ET</a:t>
            </a:r>
            <a: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 it can be an aromatase inhibitor, tamoxifen or fulvestrant.</a:t>
            </a:r>
            <a:br>
              <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b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I/A) (84%)</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31" name="TextBox 30"/>
          <p:cNvSpPr txBox="1"/>
          <p:nvPr/>
        </p:nvSpPr>
        <p:spPr>
          <a:xfrm>
            <a:off x="1547664" y="1187024"/>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6" name="Rectangle 5">
            <a:extLst>
              <a:ext uri="{FF2B5EF4-FFF2-40B4-BE49-F238E27FC236}">
                <a16:creationId xmlns:a16="http://schemas.microsoft.com/office/drawing/2014/main" id="{87684218-47C7-401D-BECF-145F075D0794}"/>
              </a:ext>
            </a:extLst>
          </p:cNvPr>
          <p:cNvSpPr/>
          <p:nvPr/>
        </p:nvSpPr>
        <p:spPr>
          <a:xfrm>
            <a:off x="261621" y="6093296"/>
            <a:ext cx="8849987" cy="338554"/>
          </a:xfrm>
          <a:prstGeom prst="rect">
            <a:avLst/>
          </a:prstGeom>
        </p:spPr>
        <p:txBody>
          <a:bodyPr wrap="none">
            <a:spAutoFit/>
          </a:bodyPr>
          <a:lstStyle/>
          <a:p>
            <a:r>
              <a:rPr lang="en-US" sz="1600" b="1" dirty="0">
                <a:solidFill>
                  <a:srgbClr val="C00000"/>
                </a:solidFill>
                <a:latin typeface="Calibri" panose="020F0502020204030204" pitchFamily="34" charset="0"/>
                <a:cs typeface="Calibri" panose="020F0502020204030204" pitchFamily="34" charset="0"/>
              </a:rPr>
              <a:t>* for pre and peri- with OFS/OFA, men (preferably with LHRH agonist) and post-menopausal women</a:t>
            </a:r>
          </a:p>
        </p:txBody>
      </p:sp>
      <p:pic>
        <p:nvPicPr>
          <p:cNvPr id="9" name="Picture 8" descr="A picture containing drawing&#10;&#10;Description automatically generated">
            <a:extLst>
              <a:ext uri="{FF2B5EF4-FFF2-40B4-BE49-F238E27FC236}">
                <a16:creationId xmlns:a16="http://schemas.microsoft.com/office/drawing/2014/main" id="{4A336289-196F-4D27-85A9-88F1724EB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7" name="Rectangle 6">
            <a:extLst>
              <a:ext uri="{FF2B5EF4-FFF2-40B4-BE49-F238E27FC236}">
                <a16:creationId xmlns:a16="http://schemas.microsoft.com/office/drawing/2014/main" id="{81C73BE0-A5FB-4BED-B3B0-0BBAB3B9214E}"/>
              </a:ext>
            </a:extLst>
          </p:cNvPr>
          <p:cNvSpPr/>
          <p:nvPr/>
        </p:nvSpPr>
        <p:spPr>
          <a:xfrm>
            <a:off x="6948264" y="149083"/>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255978284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36654" y="1484784"/>
            <a:ext cx="8935697" cy="4680520"/>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CDK4/6 inhibitor combined with endocrine therapy is the standard of care for patients with ER+/HER-2 neg ABC, since it achieves substantial PFS benefit, significantly increases OS and either maintains or improves QoL.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CDK4/6 inhibitor can be combined with an AI or with </a:t>
            </a:r>
            <a:r>
              <a:rPr kumimoji="0" lang="en-US" sz="2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Fulvestrant</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de novo or recurrent ABC, in 1</a:t>
            </a:r>
            <a:r>
              <a:rPr kumimoji="0" lang="en-US" sz="22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st</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or 2</a:t>
            </a:r>
            <a:r>
              <a:rPr kumimoji="0" lang="en-US" sz="22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nd</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and in cases of primary or secondary resistance (as defined per ABC guidelines).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This recommendation applies to post-menopausal women, to premenopausal women in combination with an LHRH agonist, and to men preferably in combination with an LHRH agonist.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I/A) (97%)</a:t>
            </a: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MBC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CDK4/6 INHIBITORS</a:t>
            </a:r>
          </a:p>
        </p:txBody>
      </p:sp>
    </p:spTree>
    <p:custDataLst>
      <p:tags r:id="rId1"/>
    </p:custDataLst>
    <p:extLst>
      <p:ext uri="{BB962C8B-B14F-4D97-AF65-F5344CB8AC3E}">
        <p14:creationId xmlns:p14="http://schemas.microsoft.com/office/powerpoint/2010/main" val="253940840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4151" y="1196752"/>
            <a:ext cx="8935697" cy="5256584"/>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t>
            </a:r>
            <a:r>
              <a:rPr kumimoji="0" lang="en-US" sz="22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ESMO-MCBS scores </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the use of a CDK4/6 inhibitor combined with endocrine therapy for ABC patients vary according to the setting and drug.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They are the following, with the current available data and FU: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PALBOCICLIB + AI 1</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st</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Efficacy score: 3 (PFS); No improved QoL;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ESMO-MCBS = 3</a:t>
            </a:r>
          </a:p>
          <a:p>
            <a:pPr marL="342900" lvl="0" indent="-3429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ABEMACICLIB + AI 1</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st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line: Efficacy score: 3 (PFS); No QoL reported; </a:t>
            </a:r>
            <a:r>
              <a:rPr lang="en-US" sz="1600" b="1" dirty="0">
                <a:solidFill>
                  <a:srgbClr val="C00000"/>
                </a:solidFill>
                <a:latin typeface="Calibri" panose="020F0502020204030204" pitchFamily="34" charset="0"/>
                <a:cs typeface="Calibri" panose="020F0502020204030204" pitchFamily="34" charset="0"/>
              </a:rPr>
              <a:t>ESMO-MCBS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3</a:t>
            </a:r>
          </a:p>
          <a:p>
            <a:pPr marL="342900" lvl="0" indent="-3429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RIBOCICLIB + AI 1</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st</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Post-menopausal: Efficacy score: 3 (PFS); No improved QoL; </a:t>
            </a:r>
            <a:r>
              <a:rPr lang="en-US" sz="1600" b="1" dirty="0">
                <a:solidFill>
                  <a:srgbClr val="C00000"/>
                </a:solidFill>
                <a:latin typeface="Calibri" panose="020F0502020204030204" pitchFamily="34" charset="0"/>
                <a:cs typeface="Calibri" panose="020F0502020204030204" pitchFamily="34" charset="0"/>
              </a:rPr>
              <a:t>ESMO-MCBS :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3</a:t>
            </a:r>
          </a:p>
          <a:p>
            <a:pPr marL="342900" lvl="0" indent="-3429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RIBOCICLIB + ET 1</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st</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Pre-menopausal: Efficacy score: 4 (PFS&amp;OS); Improved QoL; </a:t>
            </a:r>
            <a:r>
              <a:rPr lang="en-US" sz="1600" b="1" dirty="0">
                <a:solidFill>
                  <a:srgbClr val="C00000"/>
                </a:solidFill>
                <a:latin typeface="Calibri" panose="020F0502020204030204" pitchFamily="34" charset="0"/>
                <a:cs typeface="Calibri" panose="020F0502020204030204" pitchFamily="34" charset="0"/>
              </a:rPr>
              <a:t>ESMO-MCBS </a:t>
            </a:r>
            <a:r>
              <a:rPr lang="en-US" sz="1600" b="1">
                <a:solidFill>
                  <a:srgbClr val="C00000"/>
                </a:solidFill>
                <a:latin typeface="Calibri" panose="020F0502020204030204" pitchFamily="34" charset="0"/>
                <a:cs typeface="Calibri" panose="020F0502020204030204" pitchFamily="34" charset="0"/>
              </a:rPr>
              <a:t>: </a:t>
            </a:r>
            <a:r>
              <a:rPr lang="en-US" sz="1600" b="1" dirty="0">
                <a:solidFill>
                  <a:srgbClr val="C00000"/>
                </a:solidFill>
                <a:latin typeface="Calibri" panose="020F0502020204030204" pitchFamily="34" charset="0"/>
                <a:cs typeface="Calibri" panose="020F0502020204030204" pitchFamily="34" charset="0"/>
              </a:rPr>
              <a:t>5</a:t>
            </a:r>
            <a:endPar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342900" lvl="0" indent="-3429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PALBOCICLIB + Fulvestrant 2</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nd</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Efficacy score: 3 (PFS&amp;OS); Improved QoL; </a:t>
            </a:r>
            <a:r>
              <a:rPr lang="en-US" sz="1600" b="1" dirty="0">
                <a:solidFill>
                  <a:srgbClr val="C00000"/>
                </a:solidFill>
                <a:latin typeface="Calibri" panose="020F0502020204030204" pitchFamily="34" charset="0"/>
                <a:cs typeface="Calibri" panose="020F0502020204030204" pitchFamily="34" charset="0"/>
              </a:rPr>
              <a:t>ESMO-MCBS :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4</a:t>
            </a:r>
          </a:p>
          <a:p>
            <a:pPr marL="342900" lvl="0" indent="-3429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RIBOCICLIB + Fulvestrant (1</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st</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2</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nd</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Efficacy score: 4 (PFS&amp;OS); No improvement in QoL; </a:t>
            </a:r>
            <a:r>
              <a:rPr lang="en-US" sz="1600" b="1" dirty="0">
                <a:solidFill>
                  <a:srgbClr val="C00000"/>
                </a:solidFill>
                <a:latin typeface="Calibri" panose="020F0502020204030204" pitchFamily="34" charset="0"/>
                <a:cs typeface="Calibri" panose="020F0502020204030204" pitchFamily="34" charset="0"/>
              </a:rPr>
              <a:t>ESMO-MCBS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4</a:t>
            </a:r>
          </a:p>
          <a:p>
            <a:pPr marL="342900" lvl="0" indent="-3429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ABEMACICLIB + Fulvestrant 2</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nd</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line: Efficacy score: 4 (PFS&amp;OS); No QoL benefit; </a:t>
            </a:r>
            <a:r>
              <a:rPr lang="en-US" sz="1600" b="1" dirty="0">
                <a:solidFill>
                  <a:srgbClr val="C00000"/>
                </a:solidFill>
                <a:latin typeface="Calibri" panose="020F0502020204030204" pitchFamily="34" charset="0"/>
                <a:cs typeface="Calibri" panose="020F0502020204030204" pitchFamily="34" charset="0"/>
              </a:rPr>
              <a:t>ESMO-MCBS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2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a:t>
            </a:r>
            <a:r>
              <a:rPr kumimoji="0" lang="en-US" sz="22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I/A) (100%)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Of note, the three CDK4/6 inhibitors have not been compared head-to-head within a clinical trial.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MBC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CDK4/6 INHIBITORS</a:t>
            </a:r>
          </a:p>
        </p:txBody>
      </p:sp>
      <p:sp>
        <p:nvSpPr>
          <p:cNvPr id="7" name="Rectangle 6">
            <a:extLst>
              <a:ext uri="{FF2B5EF4-FFF2-40B4-BE49-F238E27FC236}">
                <a16:creationId xmlns:a16="http://schemas.microsoft.com/office/drawing/2014/main" id="{0CCB4807-69BE-4D0F-A6B1-1A0E1D9B6414}"/>
              </a:ext>
            </a:extLst>
          </p:cNvPr>
          <p:cNvSpPr/>
          <p:nvPr/>
        </p:nvSpPr>
        <p:spPr>
          <a:xfrm>
            <a:off x="178234" y="6437890"/>
            <a:ext cx="8965766" cy="318924"/>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MCBS scores will be updated when new data is available</a:t>
            </a:r>
            <a:endParaRPr kumimoji="0" lang="en-US" sz="16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226706229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0799" y="1412776"/>
            <a:ext cx="8935697" cy="2808312"/>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remains unclear if CDK4/6 inhibitors should be preferably administered in the 1st or in the 2nd line setting. However, the majority of panelists preferred giving a CDK4/6 inhibitor in the 1st line setting for the majority of their patients.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Expert Opinion/NA) (100%)</a:t>
            </a: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MBC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CDK4/6 INHIBITORS</a:t>
            </a:r>
          </a:p>
        </p:txBody>
      </p:sp>
      <p:sp>
        <p:nvSpPr>
          <p:cNvPr id="23" name="Rectangle 22">
            <a:extLst>
              <a:ext uri="{FF2B5EF4-FFF2-40B4-BE49-F238E27FC236}">
                <a16:creationId xmlns:a16="http://schemas.microsoft.com/office/drawing/2014/main" id="{0C9B49AF-6342-4523-9EC1-7A796E5AA36B}"/>
              </a:ext>
            </a:extLst>
          </p:cNvPr>
          <p:cNvSpPr/>
          <p:nvPr/>
        </p:nvSpPr>
        <p:spPr>
          <a:xfrm>
            <a:off x="85764" y="5863823"/>
            <a:ext cx="8965766" cy="811367"/>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The panel acknowledges that there is a small group of patients, those with limited burden of metastatic disease and features of less aggressive biology (i.e. very long DFI), who can be treated with ET alone. There are currently no biomarkers that allow an accurate identification of these patients.</a:t>
            </a:r>
          </a:p>
        </p:txBody>
      </p:sp>
    </p:spTree>
    <p:custDataLst>
      <p:tags r:id="rId1"/>
    </p:custDataLst>
    <p:extLst>
      <p:ext uri="{BB962C8B-B14F-4D97-AF65-F5344CB8AC3E}">
        <p14:creationId xmlns:p14="http://schemas.microsoft.com/office/powerpoint/2010/main" val="28780386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4374" y="2276872"/>
            <a:ext cx="8935251" cy="2448272"/>
          </a:xfrm>
          <a:prstGeom prst="rect">
            <a:avLst/>
          </a:prstGeom>
          <a:noFill/>
        </p:spPr>
        <p:txBody>
          <a:bodyPr wrap="square" lIns="36000" tIns="36000" rIns="36000" bIns="36000"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are no data supporting the use of a combination of CDK4/6 inhibitor and ET as maintenance therapy after chemotherapy.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NA/D) (66%)</a:t>
            </a:r>
            <a:endPar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Maintenance therapy, in this situation, should be performed with ET alone.</a:t>
            </a: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732240" y="1003761"/>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MBC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CDK4/6 INHIBITORS</a:t>
            </a:r>
          </a:p>
        </p:txBody>
      </p:sp>
    </p:spTree>
    <p:custDataLst>
      <p:tags r:id="rId1"/>
    </p:custDataLst>
    <p:extLst>
      <p:ext uri="{BB962C8B-B14F-4D97-AF65-F5344CB8AC3E}">
        <p14:creationId xmlns:p14="http://schemas.microsoft.com/office/powerpoint/2010/main" val="1015376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7408" y="1437451"/>
            <a:ext cx="9011096" cy="3431709"/>
          </a:xfrm>
        </p:spPr>
        <p:txBody>
          <a:bodyPr anchor="ctr"/>
          <a:lstStyle/>
          <a:p>
            <a:pPr algn="l"/>
            <a:r>
              <a:rPr lang="en-US" sz="2300" dirty="0">
                <a:solidFill>
                  <a:srgbClr val="FF9900"/>
                </a:solidFill>
              </a:rPr>
              <a:t>PRIMARY ENDOCRINE RESISTANCE </a:t>
            </a:r>
            <a:r>
              <a:rPr lang="en-US" sz="2300" dirty="0">
                <a:solidFill>
                  <a:schemeClr val="tx1"/>
                </a:solidFill>
              </a:rPr>
              <a:t>is defined as:</a:t>
            </a:r>
            <a:br>
              <a:rPr lang="en-US" sz="2300" dirty="0">
                <a:solidFill>
                  <a:schemeClr val="tx1"/>
                </a:solidFill>
              </a:rPr>
            </a:br>
            <a:r>
              <a:rPr lang="en-US" sz="2300" dirty="0">
                <a:solidFill>
                  <a:schemeClr val="tx1"/>
                </a:solidFill>
              </a:rPr>
              <a:t>	Relapse while on the first 2 years of adjuvant ET, or</a:t>
            </a:r>
            <a:br>
              <a:rPr lang="en-US" sz="2300" dirty="0">
                <a:solidFill>
                  <a:schemeClr val="tx1"/>
                </a:solidFill>
              </a:rPr>
            </a:br>
            <a:r>
              <a:rPr lang="en-US" sz="2300" dirty="0">
                <a:solidFill>
                  <a:schemeClr val="tx1"/>
                </a:solidFill>
              </a:rPr>
              <a:t>	PD within first 6 months of 1</a:t>
            </a:r>
            <a:r>
              <a:rPr lang="en-US" sz="2300" baseline="30000" dirty="0">
                <a:solidFill>
                  <a:schemeClr val="tx1"/>
                </a:solidFill>
              </a:rPr>
              <a:t>st</a:t>
            </a:r>
            <a:r>
              <a:rPr lang="en-US" sz="2300" dirty="0">
                <a:solidFill>
                  <a:schemeClr val="tx1"/>
                </a:solidFill>
              </a:rPr>
              <a:t> line ET for ABC, while on ET </a:t>
            </a:r>
            <a:br>
              <a:rPr lang="en-US" sz="2300" dirty="0">
                <a:solidFill>
                  <a:schemeClr val="tx1"/>
                </a:solidFill>
              </a:rPr>
            </a:br>
            <a:br>
              <a:rPr lang="en-US" sz="2300" dirty="0">
                <a:solidFill>
                  <a:schemeClr val="tx1"/>
                </a:solidFill>
              </a:rPr>
            </a:br>
            <a:r>
              <a:rPr lang="en-US" sz="2300" dirty="0">
                <a:solidFill>
                  <a:schemeClr val="tx1"/>
                </a:solidFill>
              </a:rPr>
              <a:t> </a:t>
            </a:r>
            <a:r>
              <a:rPr lang="en-US" sz="2300" dirty="0">
                <a:solidFill>
                  <a:srgbClr val="FF9900"/>
                </a:solidFill>
              </a:rPr>
              <a:t>SECONDARY (ACQUIRED) ENDOCRINE RESISTANCE</a:t>
            </a:r>
            <a:r>
              <a:rPr lang="en-US" sz="2300" dirty="0">
                <a:solidFill>
                  <a:schemeClr val="tx1"/>
                </a:solidFill>
              </a:rPr>
              <a:t> is defined as:</a:t>
            </a:r>
            <a:br>
              <a:rPr lang="en-US" sz="2300" dirty="0">
                <a:solidFill>
                  <a:schemeClr val="tx1"/>
                </a:solidFill>
              </a:rPr>
            </a:br>
            <a:r>
              <a:rPr lang="en-US" sz="2300" dirty="0">
                <a:solidFill>
                  <a:schemeClr val="tx1"/>
                </a:solidFill>
              </a:rPr>
              <a:t>	Relapse while on adjuvant ET but after the first 2 years, or</a:t>
            </a:r>
            <a:br>
              <a:rPr lang="en-US" sz="2300" dirty="0">
                <a:solidFill>
                  <a:schemeClr val="tx1"/>
                </a:solidFill>
              </a:rPr>
            </a:br>
            <a:r>
              <a:rPr lang="en-US" sz="2300" dirty="0">
                <a:solidFill>
                  <a:schemeClr val="tx1"/>
                </a:solidFill>
              </a:rPr>
              <a:t>	Relapse within 12 months of completing adjuvant ET, or</a:t>
            </a:r>
            <a:br>
              <a:rPr lang="en-US" sz="2300" dirty="0">
                <a:solidFill>
                  <a:schemeClr val="tx1"/>
                </a:solidFill>
              </a:rPr>
            </a:br>
            <a:r>
              <a:rPr lang="en-US" sz="2300" dirty="0">
                <a:solidFill>
                  <a:schemeClr val="tx1"/>
                </a:solidFill>
              </a:rPr>
              <a:t>	PD ≥ 6 months after initiating ET for ABC, while on ET</a:t>
            </a:r>
            <a:br>
              <a:rPr lang="en-US" sz="2300" dirty="0">
                <a:solidFill>
                  <a:schemeClr val="tx1"/>
                </a:solidFill>
              </a:rPr>
            </a:br>
            <a:r>
              <a:rPr lang="en-US" sz="1000" dirty="0">
                <a:solidFill>
                  <a:srgbClr val="0070C0"/>
                </a:solidFill>
              </a:rPr>
              <a:t> </a:t>
            </a:r>
            <a:br>
              <a:rPr lang="en-US" sz="1000" dirty="0">
                <a:solidFill>
                  <a:srgbClr val="0070C0"/>
                </a:solidFill>
              </a:rPr>
            </a:br>
            <a:r>
              <a:rPr lang="en-US" sz="2300" dirty="0">
                <a:solidFill>
                  <a:srgbClr val="0070C0"/>
                </a:solidFill>
              </a:rPr>
              <a:t>(LoE:  Expert opinion/NA) (67%)</a:t>
            </a:r>
            <a:endParaRPr lang="en-US" sz="2300" dirty="0">
              <a:solidFill>
                <a:schemeClr val="tx1"/>
              </a:solidFill>
            </a:endParaRP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pt-PT" sz="900" b="1">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pt-PT" sz="2400" b="1" dirty="0">
                <a:solidFill>
                  <a:srgbClr val="000000"/>
                </a:solidFill>
                <a:latin typeface="Tahoma"/>
              </a:endParaRPr>
            </a:p>
          </p:txBody>
        </p:sp>
      </p:grpSp>
      <p:sp>
        <p:nvSpPr>
          <p:cNvPr id="16" name="Rectangle 15"/>
          <p:cNvSpPr/>
          <p:nvPr/>
        </p:nvSpPr>
        <p:spPr>
          <a:xfrm>
            <a:off x="35496" y="6093296"/>
            <a:ext cx="9108504" cy="707886"/>
          </a:xfrm>
          <a:prstGeom prst="rect">
            <a:avLst/>
          </a:prstGeom>
        </p:spPr>
        <p:txBody>
          <a:bodyPr wrap="square">
            <a:spAutoFit/>
          </a:bodyPr>
          <a:lstStyle/>
          <a:p>
            <a:r>
              <a:rPr lang="en-US" sz="2000" b="1" kern="0" dirty="0">
                <a:solidFill>
                  <a:srgbClr val="C00000"/>
                </a:solidFill>
                <a:latin typeface="Calibri" pitchFamily="34" charset="0"/>
              </a:rPr>
              <a:t>Note: resistance is a continuum and these definitions help mainly clinical trials and not necessarily clinical practice</a:t>
            </a:r>
            <a:endParaRPr lang="en-US" sz="2000" dirty="0">
              <a:solidFill>
                <a:srgbClr val="C00000"/>
              </a:solidFill>
            </a:endParaRPr>
          </a:p>
        </p:txBody>
      </p:sp>
      <p:pic>
        <p:nvPicPr>
          <p:cNvPr id="9" name="Picture 8" descr="A picture containing drawing&#10;&#10;Description automatically generated">
            <a:extLst>
              <a:ext uri="{FF2B5EF4-FFF2-40B4-BE49-F238E27FC236}">
                <a16:creationId xmlns:a16="http://schemas.microsoft.com/office/drawing/2014/main" id="{E1F90C5F-9315-46F4-A4F5-7743E9E70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1" name="Rectangle 10">
            <a:extLst>
              <a:ext uri="{FF2B5EF4-FFF2-40B4-BE49-F238E27FC236}">
                <a16:creationId xmlns:a16="http://schemas.microsoft.com/office/drawing/2014/main" id="{3E6A9A0E-F329-4F80-9CD9-1C9AEB614262}"/>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218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907704" y="275456"/>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2" name="Rectangle 1">
            <a:extLst>
              <a:ext uri="{FF2B5EF4-FFF2-40B4-BE49-F238E27FC236}">
                <a16:creationId xmlns:a16="http://schemas.microsoft.com/office/drawing/2014/main" id="{A2BB3C6B-1A30-4480-9E07-E22D746C2C4B}"/>
              </a:ext>
            </a:extLst>
          </p:cNvPr>
          <p:cNvSpPr/>
          <p:nvPr/>
        </p:nvSpPr>
        <p:spPr>
          <a:xfrm>
            <a:off x="107504" y="768763"/>
            <a:ext cx="8856984" cy="57554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addition of everolimus to an AI is a valid option for some patients </a:t>
            </a:r>
            <a:r>
              <a:rPr kumimoji="0" lang="en-US" sz="2300" b="1" i="0"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previously exposed </a:t>
            </a:r>
            <a:r>
              <a:rPr kumimoji="0" lang="en-US" sz="2300" b="1" i="0" u="sng"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to or naïve of (in case CDK4/6i are not available) </a:t>
            </a:r>
            <a:r>
              <a:rPr kumimoji="0" lang="en-US" sz="2300" b="1" i="0"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endocrine therapy</a:t>
            </a: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since it significantly prolongs PFS, albeit without evidence of OS benefit.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decision to treat must take into account the toxicities associated with this combination, lack of statistical significant OS benefit, cost and availability.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I/B) (88%)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Tamoxifen or fulvestrant can also be combined with everolimus.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II/B) (80%)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Adequate prevention, close monitoring and proactive treatment of adverse events is needed, particularly in older patients treated with everolimus due to the increased incidence of toxic deaths reported in the Bolero-2 trial. </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 </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I/B) (97%)</a:t>
            </a:r>
          </a:p>
        </p:txBody>
      </p:sp>
      <p:sp>
        <p:nvSpPr>
          <p:cNvPr id="7" name="Rectangle 6">
            <a:extLst>
              <a:ext uri="{FF2B5EF4-FFF2-40B4-BE49-F238E27FC236}">
                <a16:creationId xmlns:a16="http://schemas.microsoft.com/office/drawing/2014/main" id="{198DA50C-E88E-4FBB-90F5-B1022F31A644}"/>
              </a:ext>
            </a:extLst>
          </p:cNvPr>
          <p:cNvSpPr/>
          <p:nvPr/>
        </p:nvSpPr>
        <p:spPr>
          <a:xfrm>
            <a:off x="225617" y="6519446"/>
            <a:ext cx="8620758" cy="338554"/>
          </a:xfrm>
          <a:prstGeom prst="rect">
            <a:avLst/>
          </a:prstGeom>
        </p:spPr>
        <p:txBody>
          <a:bodyPr wrap="none">
            <a:spAutoFit/>
          </a:bodyPr>
          <a:lstStyle/>
          <a:p>
            <a:r>
              <a:rPr lang="en-US" sz="1600" b="1" dirty="0">
                <a:solidFill>
                  <a:srgbClr val="C00000"/>
                </a:solidFill>
                <a:latin typeface="Calibri" panose="020F0502020204030204" pitchFamily="34" charset="0"/>
                <a:cs typeface="Calibri" panose="020F0502020204030204" pitchFamily="34" charset="0"/>
              </a:rPr>
              <a:t>* for pre and peri with OFS/OFA, men (preferably with LHRH agonist) and post-menopausal women</a:t>
            </a:r>
          </a:p>
        </p:txBody>
      </p:sp>
      <p:pic>
        <p:nvPicPr>
          <p:cNvPr id="11" name="Picture 10" descr="A picture containing drawing&#10;&#10;Description automatically generated">
            <a:extLst>
              <a:ext uri="{FF2B5EF4-FFF2-40B4-BE49-F238E27FC236}">
                <a16:creationId xmlns:a16="http://schemas.microsoft.com/office/drawing/2014/main" id="{E4A5AB0C-CEB6-46FD-8947-34E76F2D60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8" name="Rectangle 7">
            <a:extLst>
              <a:ext uri="{FF2B5EF4-FFF2-40B4-BE49-F238E27FC236}">
                <a16:creationId xmlns:a16="http://schemas.microsoft.com/office/drawing/2014/main" id="{6AF06A5E-7481-4FA7-A186-E6C2546357FA}"/>
              </a:ext>
            </a:extLst>
          </p:cNvPr>
          <p:cNvSpPr/>
          <p:nvPr/>
        </p:nvSpPr>
        <p:spPr>
          <a:xfrm>
            <a:off x="7305368" y="65616"/>
            <a:ext cx="1532792" cy="369332"/>
          </a:xfrm>
          <a:prstGeom prst="rect">
            <a:avLst/>
          </a:prstGeom>
        </p:spPr>
        <p:txBody>
          <a:bodyPr wrap="none">
            <a:spAutoFit/>
          </a:bodyPr>
          <a:lstStyle/>
          <a:p>
            <a:r>
              <a:rPr lang="en-US" b="1" kern="0" dirty="0">
                <a:solidFill>
                  <a:srgbClr val="00B050"/>
                </a:solidFill>
                <a:latin typeface="Calibri" pitchFamily="34" charset="0"/>
              </a:rPr>
              <a:t>Small changes</a:t>
            </a:r>
            <a:endParaRPr lang="en-US" b="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386398130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PQuestion"/>
          <p:cNvSpPr txBox="1">
            <a:spLocks/>
          </p:cNvSpPr>
          <p:nvPr/>
        </p:nvSpPr>
        <p:spPr bwMode="auto">
          <a:xfrm>
            <a:off x="128894" y="1955885"/>
            <a:ext cx="901109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Everolimus and CDK4/6 inhibitors should NOT be used after disease progression on that specific agent (i.e. beyond progression), </a:t>
            </a:r>
            <a:r>
              <a:rPr kumimoji="0" lang="en-US" sz="2300" b="1" i="0" u="none" strike="noStrike" kern="0" cap="none" spc="0" normalizeH="0" baseline="0" noProof="0" dirty="0">
                <a:ln>
                  <a:noFill/>
                </a:ln>
                <a:solidFill>
                  <a:schemeClr val="tx1"/>
                </a:solidFill>
                <a:effectLst/>
                <a:uLnTx/>
                <a:uFillTx/>
                <a:latin typeface="Calibri" pitchFamily="34" charset="0"/>
                <a:ea typeface="+mj-ea"/>
                <a:cs typeface="Calibri" pitchFamily="34" charset="0"/>
              </a:rPr>
              <a:t>outside a clinical trial.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 : NA/E) (74%)</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28" name="TextBox 27"/>
          <p:cNvSpPr txBox="1"/>
          <p:nvPr/>
        </p:nvSpPr>
        <p:spPr>
          <a:xfrm>
            <a:off x="1835696" y="836712"/>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9" name="Rectangle 8">
            <a:extLst>
              <a:ext uri="{FF2B5EF4-FFF2-40B4-BE49-F238E27FC236}">
                <a16:creationId xmlns:a16="http://schemas.microsoft.com/office/drawing/2014/main" id="{7EB28C82-F769-4352-A808-FC793FF03E1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7DB1711B-2204-45A9-9B53-C1ED5D2D2E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57162922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4151" y="866968"/>
            <a:ext cx="8935697" cy="4722272"/>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33"/>
                </a:solidFill>
                <a:effectLst/>
                <a:uLnTx/>
                <a:uFillTx/>
                <a:latin typeface="Calibri"/>
                <a:ea typeface="+mn-ea"/>
                <a:cs typeface="Arial" pitchFamily="34" charset="0"/>
              </a:rPr>
              <a:t>ALPELISIB</a:t>
            </a: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 with fulvestrant is a treatment option for patients with PIK3CA-mutant tumors (in exons 9 or 20), previously exposed to an AI and with appropriate HbA1C levels, since it provided about 5 months benefit in median PFS.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The decision to give alpelisib should take into consideration the inclusion/exclusion criteria in the study Solar-1 (</a:t>
            </a:r>
            <a:r>
              <a:rPr kumimoji="0" lang="en-US" sz="2300" b="1" i="0" u="none" strike="noStrike" kern="0" cap="none" spc="0" normalizeH="0" baseline="0" noProof="0" dirty="0" err="1">
                <a:ln>
                  <a:noFill/>
                </a:ln>
                <a:solidFill>
                  <a:srgbClr val="000000"/>
                </a:solidFill>
                <a:effectLst/>
                <a:uLnTx/>
                <a:uFillTx/>
                <a:latin typeface="Calibri"/>
                <a:ea typeface="+mn-ea"/>
                <a:cs typeface="Arial" pitchFamily="34" charset="0"/>
              </a:rPr>
              <a:t>i.e</a:t>
            </a: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 pre-existing diabetes &amp; baseline HbA1c), as well as the toxicity profile of alpelisib.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I</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ts efficacy after exposure to CDK4/6 inhibitors</a:t>
            </a: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 is unknown</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 since only 7% of patients in the Solar-1 trial had been previously treated with those agents.</a:t>
            </a:r>
            <a:endPar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 I/</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B</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 (88%) </a:t>
            </a: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28" name="TextBox 27">
            <a:extLst>
              <a:ext uri="{FF2B5EF4-FFF2-40B4-BE49-F238E27FC236}">
                <a16:creationId xmlns:a16="http://schemas.microsoft.com/office/drawing/2014/main" id="{3FC34460-448A-40E1-BD49-2561E75A7B93}"/>
              </a:ext>
            </a:extLst>
          </p:cNvPr>
          <p:cNvSpPr txBox="1"/>
          <p:nvPr/>
        </p:nvSpPr>
        <p:spPr>
          <a:xfrm>
            <a:off x="2915816" y="5670540"/>
            <a:ext cx="634020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Note: For PIK3CA mutation testing, see Precision Medicine statements</a:t>
            </a:r>
          </a:p>
        </p:txBody>
      </p:sp>
      <p:sp>
        <p:nvSpPr>
          <p:cNvPr id="29" name="TextBox 28">
            <a:extLst>
              <a:ext uri="{FF2B5EF4-FFF2-40B4-BE49-F238E27FC236}">
                <a16:creationId xmlns:a16="http://schemas.microsoft.com/office/drawing/2014/main" id="{6F022570-BE51-458D-88DF-E48B091DD7BB}"/>
              </a:ext>
            </a:extLst>
          </p:cNvPr>
          <p:cNvSpPr txBox="1"/>
          <p:nvPr/>
        </p:nvSpPr>
        <p:spPr>
          <a:xfrm>
            <a:off x="6156176" y="5301208"/>
            <a:ext cx="21602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ESMO-MCBS: 3</a:t>
            </a:r>
          </a:p>
        </p:txBody>
      </p:sp>
      <p:sp>
        <p:nvSpPr>
          <p:cNvPr id="23" name="Rectangle 22">
            <a:extLst>
              <a:ext uri="{FF2B5EF4-FFF2-40B4-BE49-F238E27FC236}">
                <a16:creationId xmlns:a16="http://schemas.microsoft.com/office/drawing/2014/main" id="{E81D8754-4E4D-4ED0-A300-139A8AE3894C}"/>
              </a:ext>
            </a:extLst>
          </p:cNvPr>
          <p:cNvSpPr/>
          <p:nvPr/>
        </p:nvSpPr>
        <p:spPr>
          <a:xfrm>
            <a:off x="70730" y="6237312"/>
            <a:ext cx="8965766" cy="565146"/>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ea typeface="+mn-ea"/>
                <a:cs typeface="Arial" pitchFamily="34" charset="0"/>
              </a:rPr>
              <a:t>In manuscript: Need to elaborate about inclusion/exclusion criteria in study and how this should guide which patients should/shouldn’t receive drug</a:t>
            </a:r>
          </a:p>
        </p:txBody>
      </p:sp>
    </p:spTree>
    <p:custDataLst>
      <p:tags r:id="rId1"/>
    </p:custDataLst>
    <p:extLst>
      <p:ext uri="{BB962C8B-B14F-4D97-AF65-F5344CB8AC3E}">
        <p14:creationId xmlns:p14="http://schemas.microsoft.com/office/powerpoint/2010/main" val="239728206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0799" y="1412776"/>
            <a:ext cx="8935251" cy="2592288"/>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Patients receiving </a:t>
            </a:r>
            <a:r>
              <a:rPr kumimoji="0" lang="en-US" sz="2300" b="1" i="0" u="none" strike="noStrike" kern="0" cap="none" spc="0" normalizeH="0" baseline="0" noProof="0" dirty="0">
                <a:ln>
                  <a:noFill/>
                </a:ln>
                <a:solidFill>
                  <a:srgbClr val="FF9933"/>
                </a:solidFill>
                <a:effectLst/>
                <a:uLnTx/>
                <a:uFillTx/>
                <a:latin typeface="Calibri"/>
                <a:ea typeface="+mn-ea"/>
                <a:cs typeface="Arial" pitchFamily="34" charset="0"/>
              </a:rPr>
              <a:t>ALPELISIB</a:t>
            </a: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 in combination with endocrine therapy for PIK3CA mutated ABC should be instructed to take non-sedating antihistamines to prevent rash at start of therapy.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Antihistamines can be discontinued after 4 weeks, as the risk for rash is primarily in the first 2 weeks of therapy.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 I/</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B</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 (93%)</a:t>
            </a: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7336992" y="260648"/>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28" name="TextBox 27">
            <a:extLst>
              <a:ext uri="{FF2B5EF4-FFF2-40B4-BE49-F238E27FC236}">
                <a16:creationId xmlns:a16="http://schemas.microsoft.com/office/drawing/2014/main" id="{3FC34460-448A-40E1-BD49-2561E75A7B93}"/>
              </a:ext>
            </a:extLst>
          </p:cNvPr>
          <p:cNvSpPr txBox="1"/>
          <p:nvPr/>
        </p:nvSpPr>
        <p:spPr>
          <a:xfrm>
            <a:off x="2627784" y="6093296"/>
            <a:ext cx="628669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Note: For PIK3CA mutation testing, see Precision Medicine statements</a:t>
            </a:r>
          </a:p>
        </p:txBody>
      </p:sp>
    </p:spTree>
    <p:custDataLst>
      <p:tags r:id="rId1"/>
    </p:custDataLst>
    <p:extLst>
      <p:ext uri="{BB962C8B-B14F-4D97-AF65-F5344CB8AC3E}">
        <p14:creationId xmlns:p14="http://schemas.microsoft.com/office/powerpoint/2010/main" val="104087477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PQuestion"/>
          <p:cNvSpPr txBox="1">
            <a:spLocks/>
          </p:cNvSpPr>
          <p:nvPr/>
        </p:nvSpPr>
        <p:spPr bwMode="auto">
          <a:xfrm>
            <a:off x="35496" y="1916832"/>
            <a:ext cx="9011096"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At present, no validated predictive biomarkers other than hormone receptor status exist to identify patients who will/will not benefit from the addition of a </a:t>
            </a:r>
            <a:r>
              <a:rPr kumimoji="0" lang="en-US" sz="23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CDK4/6 inhibitor or an</a:t>
            </a: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mTOR inhibitor to endocrine therapy and none of the studied biomarkers is ready for use in clinical practice. Research efforts must continue. </a:t>
            </a:r>
          </a:p>
          <a:p>
            <a:pPr algn="l">
              <a:defRPr/>
            </a:pP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I/E) (95%)</a:t>
            </a:r>
            <a:endParaRPr lang="en-US" sz="2300" kern="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chemeClr val="tx1"/>
                </a:solidFill>
                <a:effectLst/>
                <a:uLnTx/>
                <a:uFillTx/>
                <a:latin typeface="Calibri" pitchFamily="34" charset="0"/>
                <a:ea typeface="+mj-ea"/>
                <a:cs typeface="Calibri" pitchFamily="34" charset="0"/>
              </a:rPr>
              <a:t>Alpelisib should only be used in cases of PIK3CA-mutant tumors.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 I/A) (95%)</a:t>
            </a:r>
            <a:endPar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28" name="TextBox 27"/>
          <p:cNvSpPr txBox="1"/>
          <p:nvPr/>
        </p:nvSpPr>
        <p:spPr>
          <a:xfrm>
            <a:off x="1943708" y="764704"/>
            <a:ext cx="525658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pic>
        <p:nvPicPr>
          <p:cNvPr id="11" name="Picture 10" descr="A picture containing drawing&#10;&#10;Description automatically generated">
            <a:extLst>
              <a:ext uri="{FF2B5EF4-FFF2-40B4-BE49-F238E27FC236}">
                <a16:creationId xmlns:a16="http://schemas.microsoft.com/office/drawing/2014/main" id="{88F14521-7F8F-4E63-A897-1DDC671F3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
        <p:nvSpPr>
          <p:cNvPr id="10" name="Rectangle 9">
            <a:extLst>
              <a:ext uri="{FF2B5EF4-FFF2-40B4-BE49-F238E27FC236}">
                <a16:creationId xmlns:a16="http://schemas.microsoft.com/office/drawing/2014/main" id="{E5632D96-CA6F-4BC1-AC17-E224CDF06514}"/>
              </a:ext>
            </a:extLst>
          </p:cNvPr>
          <p:cNvSpPr/>
          <p:nvPr/>
        </p:nvSpPr>
        <p:spPr>
          <a:xfrm>
            <a:off x="6948264" y="149083"/>
            <a:ext cx="1532792"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Small changes</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Tree>
    <p:custDataLst>
      <p:tags r:id="rId1"/>
    </p:custDataLst>
    <p:extLst>
      <p:ext uri="{BB962C8B-B14F-4D97-AF65-F5344CB8AC3E}">
        <p14:creationId xmlns:p14="http://schemas.microsoft.com/office/powerpoint/2010/main" val="237104079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79512" y="1124744"/>
            <a:ext cx="8856984" cy="5544616"/>
          </a:xfrm>
          <a:prstGeom prst="rect">
            <a:avLst/>
          </a:prstGeom>
          <a:noFill/>
        </p:spPr>
        <p:txBody>
          <a:bodyPr wrap="square" lIns="36000" tIns="36000" rIns="36000" bIns="36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The </a:t>
            </a:r>
            <a:r>
              <a:rPr kumimoji="0" lang="en-US" sz="2300" b="1" i="0" u="none" strike="noStrike" kern="0" cap="none" spc="0" normalizeH="0" baseline="0" noProof="0" dirty="0">
                <a:ln>
                  <a:noFill/>
                </a:ln>
                <a:solidFill>
                  <a:srgbClr val="FF9933"/>
                </a:solidFill>
                <a:effectLst/>
                <a:uLnTx/>
                <a:uFillTx/>
                <a:latin typeface="Calibri" pitchFamily="34" charset="0"/>
                <a:ea typeface="+mn-ea"/>
                <a:cs typeface="Calibri" pitchFamily="34" charset="0"/>
              </a:rPr>
              <a:t>combination of a nonsteroidal AI and fulvestrant </a:t>
            </a: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as first-line therapy for post-menopausal patients resulted in significant improvement in both PFS and OS compared to AI alone in one phase III trial and no benefit in a second trial with a similar design. Notably, a sub-optimal dose of Fulvestrant was used in the study that demonstrated benefit. </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b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Subset analysis suggested that the benefit was limited to patients without prior exposure to adjuvant ET (tamoxifen). Based on these data, combination ET may be offered to some patients with ABC without prior exposure to adjuvant ET</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in cases where a CDK4/6 inhibitor will not be given.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Comparative data between this combination and a CDK4/6 inhibitor with ET, are not available.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srgbClr val="00B05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II/D) (Yes: 38%; No: 60%; Abstain: 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a:ln>
                <a:noFill/>
              </a:ln>
              <a:solidFill>
                <a:srgbClr val="0070C0"/>
              </a:solidFill>
              <a:effectLst/>
              <a:uLnTx/>
              <a:uFillTx/>
              <a:latin typeface="Arial" pitchFamily="34" charset="0"/>
              <a:ea typeface="+mn-ea"/>
              <a:cs typeface="Arial"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876256" y="518192"/>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5" name="TextBox 4">
            <a:extLst>
              <a:ext uri="{FF2B5EF4-FFF2-40B4-BE49-F238E27FC236}">
                <a16:creationId xmlns:a16="http://schemas.microsoft.com/office/drawing/2014/main" id="{2962A8C5-039A-498C-8FAF-599EC929E373}"/>
              </a:ext>
            </a:extLst>
          </p:cNvPr>
          <p:cNvSpPr txBox="1"/>
          <p:nvPr/>
        </p:nvSpPr>
        <p:spPr>
          <a:xfrm>
            <a:off x="6372200" y="5805264"/>
            <a:ext cx="21602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ESMO-MCBS: 2</a:t>
            </a:r>
          </a:p>
        </p:txBody>
      </p:sp>
    </p:spTree>
    <p:custDataLst>
      <p:tags r:id="rId1"/>
    </p:custDataLst>
    <p:extLst>
      <p:ext uri="{BB962C8B-B14F-4D97-AF65-F5344CB8AC3E}">
        <p14:creationId xmlns:p14="http://schemas.microsoft.com/office/powerpoint/2010/main" val="374820479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99360" y="1196752"/>
            <a:ext cx="8935251" cy="3600400"/>
          </a:xfrm>
          <a:prstGeom prst="rect">
            <a:avLst/>
          </a:prstGeom>
          <a:noFill/>
        </p:spPr>
        <p:txBody>
          <a:bodyPr wrap="square" lIns="36000" tIns="36000" rIns="36000" bIns="3600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The </a:t>
            </a:r>
            <a:r>
              <a:rPr kumimoji="0" lang="en-US" sz="2300" b="1" i="0" u="none" strike="noStrike" kern="0" cap="none" spc="0" normalizeH="0" baseline="0" noProof="0" dirty="0">
                <a:ln>
                  <a:noFill/>
                </a:ln>
                <a:solidFill>
                  <a:srgbClr val="FF9933"/>
                </a:solidFill>
                <a:effectLst/>
                <a:uLnTx/>
                <a:uFillTx/>
                <a:latin typeface="Calibri"/>
                <a:ea typeface="+mn-ea"/>
                <a:cs typeface="Calibri" pitchFamily="34" charset="0"/>
              </a:rPr>
              <a:t>optimal sequence </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of endocrine-based therapy is uncertain.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It depends on which agents were previously used (in the (neo)adjuvant or advanced settings), duration of response to those agents, burden of the disease, patients’ preference and availability. </a:t>
            </a:r>
            <a:b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br>
            <a:b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b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Available options for 1</a:t>
            </a:r>
            <a:r>
              <a:rPr kumimoji="0" lang="en-US" sz="2300" b="1" i="0" u="none" strike="noStrike" kern="0" cap="none" spc="0" normalizeH="0" baseline="30000" noProof="0" dirty="0">
                <a:ln>
                  <a:noFill/>
                </a:ln>
                <a:solidFill>
                  <a:srgbClr val="000000"/>
                </a:solidFill>
                <a:effectLst/>
                <a:uLnTx/>
                <a:uFillTx/>
                <a:latin typeface="Calibri"/>
                <a:ea typeface="+mn-ea"/>
                <a:cs typeface="Calibri" pitchFamily="34" charset="0"/>
              </a:rPr>
              <a:t>st</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 and 2</a:t>
            </a:r>
            <a:r>
              <a:rPr kumimoji="0" lang="en-US" sz="2300" b="1" i="0" u="none" strike="noStrike" kern="0" cap="none" spc="0" normalizeH="0" baseline="30000" noProof="0" dirty="0">
                <a:ln>
                  <a:noFill/>
                </a:ln>
                <a:solidFill>
                  <a:srgbClr val="000000"/>
                </a:solidFill>
                <a:effectLst/>
                <a:uLnTx/>
                <a:uFillTx/>
                <a:latin typeface="Calibri"/>
                <a:ea typeface="+mn-ea"/>
                <a:cs typeface="Calibri" pitchFamily="34" charset="0"/>
              </a:rPr>
              <a:t>nd</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 line include AI/fulvestrant + </a:t>
            </a:r>
            <a:r>
              <a:rPr kumimoji="0" lang="en-US" sz="2300" b="1" i="0" u="none" strike="noStrike" kern="1200" cap="none" spc="0" normalizeH="0" baseline="0" noProof="0" dirty="0">
                <a:ln>
                  <a:noFill/>
                </a:ln>
                <a:solidFill>
                  <a:srgbClr val="000000"/>
                </a:solidFill>
                <a:effectLst/>
                <a:uLnTx/>
                <a:uFillTx/>
                <a:latin typeface="Calibri"/>
                <a:ea typeface="+mn-ea"/>
                <a:cs typeface="Calibri" pitchFamily="34" charset="0"/>
              </a:rPr>
              <a:t>CDK4/6 inhibitor</a:t>
            </a:r>
            <a: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t>, AI/tamoxifen/fulvestrant + everolimus, fulvestrant + alpelisib (for PIK3CA mut), </a:t>
            </a:r>
            <a:r>
              <a:rPr kumimoji="0" lang="en-US" sz="2300" b="1" i="0" u="none" strike="noStrike" kern="0" cap="none" spc="0" normalizeH="0" baseline="0" noProof="0" dirty="0">
                <a:ln>
                  <a:noFill/>
                </a:ln>
                <a:solidFill>
                  <a:srgbClr val="000000"/>
                </a:solidFill>
                <a:effectLst/>
                <a:uLnTx/>
                <a:uFillTx/>
                <a:latin typeface="Calibri"/>
                <a:ea typeface="+mn-ea"/>
                <a:cs typeface="Arial" pitchFamily="34" charset="0"/>
              </a:rPr>
              <a:t>AI, tamoxifen, fulvestrant. </a:t>
            </a:r>
            <a:endPar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300" b="1" i="0" u="none" strike="noStrike" kern="0" cap="none" spc="0" normalizeH="0" baseline="0" noProof="0" dirty="0">
                <a:ln>
                  <a:noFill/>
                </a:ln>
                <a:solidFill>
                  <a:srgbClr val="000000"/>
                </a:solidFill>
                <a:effectLst/>
                <a:uLnTx/>
                <a:uFillTx/>
                <a:latin typeface="Calibri"/>
                <a:ea typeface="+mn-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Calibri" pitchFamily="34" charset="0"/>
              </a:rPr>
              <a:t> </a:t>
            </a:r>
            <a:r>
              <a:rPr kumimoji="0" lang="en-US" sz="2300" b="1" i="0" u="none" strike="noStrike" kern="0" cap="none" spc="0" normalizeH="0" baseline="0" noProof="0" dirty="0">
                <a:ln>
                  <a:noFill/>
                </a:ln>
                <a:solidFill>
                  <a:srgbClr val="0070C0"/>
                </a:solidFill>
                <a:effectLst/>
                <a:uLnTx/>
                <a:uFillTx/>
                <a:latin typeface="Calibri"/>
                <a:ea typeface="+mn-ea"/>
                <a:cs typeface="Calibri" pitchFamily="34" charset="0"/>
              </a:rPr>
              <a:t>: I/A) (100%)</a:t>
            </a:r>
          </a:p>
        </p:txBody>
      </p:sp>
      <p:sp>
        <p:nvSpPr>
          <p:cNvPr id="27" name="Rectangle 26">
            <a:extLst>
              <a:ext uri="{FF2B5EF4-FFF2-40B4-BE49-F238E27FC236}">
                <a16:creationId xmlns:a16="http://schemas.microsoft.com/office/drawing/2014/main" id="{6E81E1E4-A70B-4187-95E5-947633316D4E}"/>
              </a:ext>
            </a:extLst>
          </p:cNvPr>
          <p:cNvSpPr/>
          <p:nvPr/>
        </p:nvSpPr>
        <p:spPr>
          <a:xfrm>
            <a:off x="6948264"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28" name="TextBox 27">
            <a:extLst>
              <a:ext uri="{FF2B5EF4-FFF2-40B4-BE49-F238E27FC236}">
                <a16:creationId xmlns:a16="http://schemas.microsoft.com/office/drawing/2014/main" id="{3FC34460-448A-40E1-BD49-2561E75A7B93}"/>
              </a:ext>
            </a:extLst>
          </p:cNvPr>
          <p:cNvSpPr txBox="1"/>
          <p:nvPr/>
        </p:nvSpPr>
        <p:spPr>
          <a:xfrm>
            <a:off x="95969" y="5877272"/>
            <a:ext cx="893864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for pre and </a:t>
            </a:r>
            <a:r>
              <a:rPr kumimoji="0" lang="en-US" sz="16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peri</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with OFS/OFA, men (preferably with LHRH agonist) and post-menopausal women</a:t>
            </a:r>
          </a:p>
        </p:txBody>
      </p:sp>
    </p:spTree>
    <p:custDataLst>
      <p:tags r:id="rId1"/>
    </p:custDataLst>
    <p:extLst>
      <p:ext uri="{BB962C8B-B14F-4D97-AF65-F5344CB8AC3E}">
        <p14:creationId xmlns:p14="http://schemas.microsoft.com/office/powerpoint/2010/main" val="293424044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47980" y="1268760"/>
            <a:ext cx="8935251" cy="2880320"/>
          </a:xfrm>
          <a:prstGeom prst="rect">
            <a:avLst/>
          </a:prstGeom>
          <a:noFill/>
        </p:spPr>
        <p:txBody>
          <a:bodyPr wrap="square" lIns="36000" tIns="36000" rIns="36000" b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Options for treatment of ER positive disease </a:t>
            </a:r>
            <a:r>
              <a:rPr kumimoji="0" lang="en-US" sz="2300" b="1" i="0" u="none" strike="noStrike" kern="0" cap="none" spc="0" normalizeH="0" baseline="0" noProof="0" dirty="0">
                <a:ln>
                  <a:noFill/>
                </a:ln>
                <a:solidFill>
                  <a:srgbClr val="FF9900"/>
                </a:solidFill>
                <a:effectLst/>
                <a:uLnTx/>
                <a:uFillTx/>
                <a:latin typeface="Calibri" pitchFamily="34" charset="0"/>
                <a:ea typeface="+mn-ea"/>
                <a:cs typeface="Calibri" pitchFamily="34" charset="0"/>
              </a:rPr>
              <a:t>beyond second line </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include single agents not previously used (NSAI, SAI, tamoxifen, </a:t>
            </a:r>
            <a:r>
              <a:rPr kumimoji="0" lang="en-US" sz="2300" b="1" i="0" u="none" strike="noStrike" kern="0" cap="none" spc="0" normalizeH="0" baseline="0" noProof="0" dirty="0" err="1">
                <a:ln>
                  <a:noFill/>
                </a:ln>
                <a:solidFill>
                  <a:prstClr val="black"/>
                </a:solidFill>
                <a:effectLst/>
                <a:uLnTx/>
                <a:uFillTx/>
                <a:latin typeface="Calibri" pitchFamily="34" charset="0"/>
                <a:ea typeface="+mn-ea"/>
                <a:cs typeface="Calibri" pitchFamily="34" charset="0"/>
              </a:rPr>
              <a:t>fulvestrant</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300" b="1" i="0" u="none" strike="noStrike" kern="0" cap="none" spc="0" normalizeH="0" baseline="0" noProof="0" dirty="0" err="1">
                <a:ln>
                  <a:noFill/>
                </a:ln>
                <a:solidFill>
                  <a:prstClr val="black"/>
                </a:solidFill>
                <a:effectLst/>
                <a:uLnTx/>
                <a:uFillTx/>
                <a:latin typeface="Calibri" pitchFamily="34" charset="0"/>
                <a:ea typeface="+mn-ea"/>
                <a:cs typeface="Calibri" pitchFamily="34" charset="0"/>
              </a:rPr>
              <a:t>megesterol</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acetate, low dose estrogen).  Single agent abemaciclib is also a potential option.  Challenging a patient with an agent on which the disease previously progressed, after an initial response, is occasionally considered, but there are no robust data to support this approach.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Calibri" pitchFamily="34" charset="0"/>
              </a:rPr>
              <a:t> </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II/B) (98%)</a:t>
            </a:r>
            <a:endPar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876256" y="646602"/>
            <a:ext cx="169950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NEW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28" name="TextBox 27">
            <a:extLst>
              <a:ext uri="{FF2B5EF4-FFF2-40B4-BE49-F238E27FC236}">
                <a16:creationId xmlns:a16="http://schemas.microsoft.com/office/drawing/2014/main" id="{3FC34460-448A-40E1-BD49-2561E75A7B93}"/>
              </a:ext>
            </a:extLst>
          </p:cNvPr>
          <p:cNvSpPr txBox="1"/>
          <p:nvPr/>
        </p:nvSpPr>
        <p:spPr>
          <a:xfrm>
            <a:off x="114089" y="6237312"/>
            <a:ext cx="893864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for pre and </a:t>
            </a:r>
            <a:r>
              <a:rPr kumimoji="0" lang="en-US" sz="16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peri</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with OFS/OFA, men (preferably with LHRH agonist) and post-menopausal women</a:t>
            </a:r>
          </a:p>
        </p:txBody>
      </p:sp>
    </p:spTree>
    <p:custDataLst>
      <p:tags r:id="rId1"/>
    </p:custDataLst>
    <p:extLst>
      <p:ext uri="{BB962C8B-B14F-4D97-AF65-F5344CB8AC3E}">
        <p14:creationId xmlns:p14="http://schemas.microsoft.com/office/powerpoint/2010/main" val="307353929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PQuestion"/>
          <p:cNvSpPr txBox="1"/>
          <p:nvPr/>
        </p:nvSpPr>
        <p:spPr>
          <a:xfrm>
            <a:off x="101120" y="1196752"/>
            <a:ext cx="9089041" cy="3385046"/>
          </a:xfrm>
          <a:prstGeom prst="rect">
            <a:avLst/>
          </a:prstGeom>
          <a:noFill/>
        </p:spPr>
        <p:txBody>
          <a:bodyPr wrap="square" lIns="36000" tIns="36000" rIns="36000" bIns="36000" rtlCol="0" anchor="ctr" anchorCtr="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rPr>
              <a:t>Trials comparing the </a:t>
            </a:r>
            <a: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t>different combinations of endocrine + targeted agents with single agent CT are ongoing.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a:ea typeface="+mn-ea"/>
                <a:cs typeface="Calibri" pitchFamily="34" charset="0"/>
              </a:rPr>
              <a:t>Initial results from phase 2 &amp; 3 randomized trials comparing combinations </a:t>
            </a:r>
            <a:r>
              <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rPr>
              <a:t>of endocrine + targeted agents to single agent CT, do not show significant differences in terms of efficacy, and the former compares favorably in terms of safety.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a:ea typeface="+mn-ea"/>
                <a:cs typeface="Arial" pitchFamily="34" charset="0"/>
              </a:rPr>
              <a:t> </a:t>
            </a:r>
            <a:r>
              <a:rPr kumimoji="0" lang="en-US" sz="2300" b="1" i="0" u="none" strike="noStrike" kern="0" cap="none" spc="0" normalizeH="0" baseline="0" noProof="0" dirty="0">
                <a:ln>
                  <a:noFill/>
                </a:ln>
                <a:solidFill>
                  <a:srgbClr val="0070C0"/>
                </a:solidFill>
                <a:effectLst/>
                <a:uLnTx/>
                <a:uFillTx/>
                <a:latin typeface="Calibri"/>
                <a:ea typeface="+mn-ea"/>
                <a:cs typeface="Arial" pitchFamily="34" charset="0"/>
              </a:rPr>
              <a:t>: II/B)</a:t>
            </a:r>
            <a:r>
              <a:rPr kumimoji="0" lang="en-US" sz="2300" b="1" i="0" u="none" strike="noStrike" kern="0" cap="none" spc="0" normalizeH="0" baseline="0" noProof="0" dirty="0">
                <a:ln>
                  <a:noFill/>
                </a:ln>
                <a:solidFill>
                  <a:prstClr val="black"/>
                </a:solidFill>
                <a:effectLst/>
                <a:uLnTx/>
                <a:uFillTx/>
                <a:latin typeface="Calibri"/>
                <a:ea typeface="+mn-ea"/>
                <a:cs typeface="Arial" pitchFamily="34" charset="0"/>
              </a:rPr>
              <a:t> </a:t>
            </a:r>
            <a:r>
              <a:rPr kumimoji="0" lang="en-US" sz="1800" b="1" i="0" u="none" strike="noStrike" kern="0" cap="none" spc="0" normalizeH="0" baseline="0" noProof="0" dirty="0">
                <a:ln>
                  <a:noFill/>
                </a:ln>
                <a:solidFill>
                  <a:srgbClr val="C00000"/>
                </a:solidFill>
                <a:effectLst/>
                <a:uLnTx/>
                <a:uFillTx/>
                <a:latin typeface="Calibri"/>
                <a:ea typeface="+mn-ea"/>
                <a:cs typeface="Arial" pitchFamily="34" charset="0"/>
              </a:rPr>
              <a:t>(not voted – discuss in manuscript once trials are published)</a:t>
            </a:r>
            <a:endParaRPr kumimoji="0" lang="en-US" sz="1800" b="1" i="0" u="none" strike="noStrike" kern="0" cap="none" spc="0" normalizeH="0" baseline="0" noProof="0" dirty="0">
              <a:ln>
                <a:noFill/>
              </a:ln>
              <a:solidFill>
                <a:srgbClr val="C00000"/>
              </a:solidFill>
              <a:effectLst/>
              <a:uLnTx/>
              <a:uFillTx/>
              <a:latin typeface="Calibri"/>
              <a:ea typeface="+mn-ea"/>
              <a:cs typeface="Calibri" pitchFamily="34" charset="0"/>
            </a:endParaRPr>
          </a:p>
        </p:txBody>
      </p:sp>
      <p:sp>
        <p:nvSpPr>
          <p:cNvPr id="27" name="Rectangle 26">
            <a:extLst>
              <a:ext uri="{FF2B5EF4-FFF2-40B4-BE49-F238E27FC236}">
                <a16:creationId xmlns:a16="http://schemas.microsoft.com/office/drawing/2014/main" id="{6E81E1E4-A70B-4187-95E5-947633316D4E}"/>
              </a:ext>
            </a:extLst>
          </p:cNvPr>
          <p:cNvSpPr/>
          <p:nvPr/>
        </p:nvSpPr>
        <p:spPr>
          <a:xfrm>
            <a:off x="6948264" y="260648"/>
            <a:ext cx="209865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ea typeface="+mn-ea"/>
                <a:cs typeface="Arial" pitchFamily="34" charset="0"/>
              </a:rPr>
              <a:t>Modified statement</a:t>
            </a:r>
            <a:endParaRPr kumimoji="0" lang="en-US" sz="1800" b="1" i="0" u="none" strike="noStrike" kern="1200" cap="none" spc="0" normalizeH="0" baseline="0" noProof="0" dirty="0">
              <a:ln>
                <a:noFill/>
              </a:ln>
              <a:solidFill>
                <a:srgbClr val="00B050"/>
              </a:solidFill>
              <a:effectLst/>
              <a:uLnTx/>
              <a:uFillTx/>
              <a:latin typeface="Calibri" pitchFamily="34" charset="0"/>
              <a:ea typeface="+mn-ea"/>
              <a:cs typeface="Arial" pitchFamily="34" charset="0"/>
            </a:endParaRPr>
          </a:p>
        </p:txBody>
      </p:sp>
      <p:sp>
        <p:nvSpPr>
          <p:cNvPr id="26" name="TextBox 25"/>
          <p:cNvSpPr txBox="1"/>
          <p:nvPr/>
        </p:nvSpPr>
        <p:spPr>
          <a:xfrm>
            <a:off x="1439652" y="188640"/>
            <a:ext cx="626469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28" name="TextBox 27">
            <a:extLst>
              <a:ext uri="{FF2B5EF4-FFF2-40B4-BE49-F238E27FC236}">
                <a16:creationId xmlns:a16="http://schemas.microsoft.com/office/drawing/2014/main" id="{3FC34460-448A-40E1-BD49-2561E75A7B93}"/>
              </a:ext>
            </a:extLst>
          </p:cNvPr>
          <p:cNvSpPr txBox="1"/>
          <p:nvPr/>
        </p:nvSpPr>
        <p:spPr>
          <a:xfrm>
            <a:off x="251520" y="5877272"/>
            <a:ext cx="893864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for pre and </a:t>
            </a:r>
            <a:r>
              <a:rPr kumimoji="0" lang="en-US" sz="16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peri</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with OFS/OFA, men (preferably with LHRH agonist) and post-menopausal women</a:t>
            </a:r>
          </a:p>
        </p:txBody>
      </p:sp>
    </p:spTree>
    <p:custDataLst>
      <p:tags r:id="rId1"/>
    </p:custDataLst>
    <p:extLst>
      <p:ext uri="{BB962C8B-B14F-4D97-AF65-F5344CB8AC3E}">
        <p14:creationId xmlns:p14="http://schemas.microsoft.com/office/powerpoint/2010/main" val="418525389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6452" y="1844824"/>
            <a:ext cx="9011096" cy="1508105"/>
          </a:xfrm>
        </p:spPr>
        <p:txBody>
          <a:bodyPr anchor="ctr"/>
          <a:lstStyle/>
          <a:p>
            <a:pPr algn="l"/>
            <a:r>
              <a:rPr lang="en-US" sz="2300" dirty="0"/>
              <a:t>Concomitant CT + ET has not shown a survival benefit and </a:t>
            </a:r>
            <a:r>
              <a:rPr lang="en-US" sz="2300" u="sng" dirty="0"/>
              <a:t>should not </a:t>
            </a:r>
            <a:r>
              <a:rPr lang="en-US" sz="2300" dirty="0"/>
              <a:t>be performed outside a clinical trial.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II/D) (100%)</a:t>
            </a:r>
            <a:endParaRPr lang="en-US" sz="2300" dirty="0"/>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5" name="TextBox 14"/>
          <p:cNvSpPr txBox="1"/>
          <p:nvPr/>
        </p:nvSpPr>
        <p:spPr>
          <a:xfrm>
            <a:off x="1799692" y="980728"/>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10" name="Rectangle 9">
            <a:extLst>
              <a:ext uri="{FF2B5EF4-FFF2-40B4-BE49-F238E27FC236}">
                <a16:creationId xmlns:a16="http://schemas.microsoft.com/office/drawing/2014/main" id="{8E2322EC-CF75-49EF-B406-985753EFE21E}"/>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6B223204-BCF3-4793-BA0F-C6398BD3E2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277013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PQuestion"/>
          <p:cNvSpPr txBox="1">
            <a:spLocks/>
          </p:cNvSpPr>
          <p:nvPr/>
        </p:nvSpPr>
        <p:spPr bwMode="auto">
          <a:xfrm>
            <a:off x="97408" y="1562888"/>
            <a:ext cx="9011096"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FF9900"/>
                </a:solidFill>
                <a:effectLst/>
                <a:uLnTx/>
                <a:uFillTx/>
                <a:latin typeface="Calibri" pitchFamily="34" charset="0"/>
                <a:ea typeface="+mj-ea"/>
                <a:cs typeface="Calibri" pitchFamily="34" charset="0"/>
              </a:rPr>
              <a:t>OLIGO-METASTATIC DISEASE </a:t>
            </a:r>
            <a: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is defined as low volume metastatic disease with limited number and size of metastatic lesions (up to 5 and not necessarily in the same organ), potentially amenable for local treatment, aimed at achieving a complete remission status.</a:t>
            </a:r>
            <a:b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br>
              <a:rPr kumimoji="0" lang="en-US" sz="23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br>
              <a:rPr kumimoji="0" lang="en-US" sz="10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a:t>
            </a:r>
            <a:r>
              <a:rPr kumimoji="0" lang="en-US" sz="23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Expert opinion/NA) (78%)</a:t>
            </a:r>
            <a:endParaRPr kumimoji="0" lang="en-US" sz="2300" b="1" i="0" u="none" strike="noStrike" kern="0" cap="none" spc="0" normalizeH="0" baseline="0" noProof="0" dirty="0">
              <a:ln>
                <a:noFill/>
              </a:ln>
              <a:solidFill>
                <a:prstClr val="black"/>
              </a:solidFill>
              <a:effectLst/>
              <a:uLnTx/>
              <a:uFillTx/>
              <a:latin typeface="Calibri" pitchFamily="34" charset="0"/>
              <a:ea typeface="+mj-ea"/>
              <a:cs typeface="Calibri" pitchFamily="34" charset="0"/>
            </a:endParaRPr>
          </a:p>
        </p:txBody>
      </p:sp>
      <p:sp>
        <p:nvSpPr>
          <p:cNvPr id="5" name="Rectangle 4">
            <a:extLst>
              <a:ext uri="{FF2B5EF4-FFF2-40B4-BE49-F238E27FC236}">
                <a16:creationId xmlns:a16="http://schemas.microsoft.com/office/drawing/2014/main" id="{050C8004-F95E-4872-83EA-4B5FD000F522}"/>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D9DB8D74-92AE-4C45-9E85-5D229173E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11029986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2335" y="2099901"/>
            <a:ext cx="9011096" cy="1862048"/>
          </a:xfrm>
        </p:spPr>
        <p:txBody>
          <a:bodyPr anchor="ctr"/>
          <a:lstStyle/>
          <a:p>
            <a:pPr algn="l"/>
            <a:r>
              <a:rPr lang="en-US" sz="2300" dirty="0"/>
              <a:t>Endocrine treatment after CT (maintenance ET) to maintain benefit is a reasonable option, though it has not been properly assessed in randomized trials. </a:t>
            </a:r>
            <a:br>
              <a:rPr lang="en-US" sz="2300" dirty="0"/>
            </a:br>
            <a:br>
              <a:rPr lang="en-US" sz="2300" dirty="0"/>
            </a:br>
            <a:r>
              <a:rPr lang="en-US" sz="2300" dirty="0">
                <a:solidFill>
                  <a:srgbClr val="0070C0"/>
                </a:solidFill>
              </a:rPr>
              <a:t>(</a:t>
            </a:r>
            <a:r>
              <a:rPr lang="en-US" sz="2300" dirty="0" err="1">
                <a:solidFill>
                  <a:srgbClr val="0070C0"/>
                </a:solidFill>
              </a:rPr>
              <a:t>LoE</a:t>
            </a:r>
            <a:r>
              <a:rPr lang="en-US" sz="2300" dirty="0">
                <a:solidFill>
                  <a:srgbClr val="0070C0"/>
                </a:solidFill>
              </a:rPr>
              <a:t>/</a:t>
            </a:r>
            <a:r>
              <a:rPr lang="en-US" sz="2300" dirty="0" err="1">
                <a:solidFill>
                  <a:srgbClr val="0070C0"/>
                </a:solidFill>
              </a:rPr>
              <a:t>GoR</a:t>
            </a:r>
            <a:r>
              <a:rPr lang="en-US" sz="2300" dirty="0">
                <a:solidFill>
                  <a:srgbClr val="0070C0"/>
                </a:solidFill>
              </a:rPr>
              <a:t>: III/B) (88%)</a:t>
            </a:r>
          </a:p>
        </p:txBody>
      </p:sp>
      <p:grpSp>
        <p:nvGrpSpPr>
          <p:cNvPr id="3" name="CountdownNew" hidden="1"/>
          <p:cNvGrpSpPr/>
          <p:nvPr>
            <p:custDataLst>
              <p:tags r:id="rId2"/>
            </p:custDataLst>
          </p:nvPr>
        </p:nvGrpSpPr>
        <p:grpSpPr>
          <a:xfrm>
            <a:off x="7874000" y="5842000"/>
            <a:ext cx="1588" cy="1588"/>
            <a:chOff x="8318500" y="6032500"/>
            <a:chExt cx="1270000" cy="1016000"/>
          </a:xfrm>
        </p:grpSpPr>
        <p:pic>
          <p:nvPicPr>
            <p:cNvPr id="7" name="CDShape" hidden="1"/>
            <p:cNvPicPr>
              <a:picLocks/>
            </p:cNvPicPr>
            <p:nvPr/>
          </p:nvPicPr>
          <p:blipFill>
            <a:blip r:embed="rId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900" b="1" i="0" u="none" strike="noStrike" kern="1200" cap="none" spc="0" normalizeH="0" baseline="0" noProof="0">
                <a:ln>
                  <a:noFill/>
                </a:ln>
                <a:solidFill>
                  <a:srgbClr val="FFFFFF"/>
                </a:solidFill>
                <a:effectLst>
                  <a:prstShdw prst="shdw14" dist="35921" dir="2700000">
                    <a:scrgbClr r="0" g="0" b="0">
                      <a:alpha val="43000"/>
                    </a:scrgbClr>
                  </a:prstShdw>
                </a:effectLst>
                <a:uLnTx/>
                <a:uFillTx/>
                <a:latin typeface="Tahoma"/>
                <a:ea typeface="+mn-ea"/>
                <a:cs typeface="Arial" pitchFamily="34" charset="0"/>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2400" b="1" i="0" u="none" strike="noStrike" kern="1200" cap="none" spc="0" normalizeH="0" baseline="0" noProof="0" dirty="0">
                <a:ln>
                  <a:noFill/>
                </a:ln>
                <a:solidFill>
                  <a:srgbClr val="000000"/>
                </a:solidFill>
                <a:effectLst/>
                <a:uLnTx/>
                <a:uFillTx/>
                <a:latin typeface="Tahoma"/>
                <a:ea typeface="+mn-ea"/>
                <a:cs typeface="Arial" pitchFamily="34" charset="0"/>
              </a:endParaRPr>
            </a:p>
          </p:txBody>
        </p:sp>
      </p:grpSp>
      <p:sp>
        <p:nvSpPr>
          <p:cNvPr id="14" name="TextBox 13"/>
          <p:cNvSpPr txBox="1"/>
          <p:nvPr/>
        </p:nvSpPr>
        <p:spPr>
          <a:xfrm>
            <a:off x="1997124" y="1052736"/>
            <a:ext cx="55446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POSITIVE / HER-2 NEGATIVE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10" name="Rectangle 9">
            <a:extLst>
              <a:ext uri="{FF2B5EF4-FFF2-40B4-BE49-F238E27FC236}">
                <a16:creationId xmlns:a16="http://schemas.microsoft.com/office/drawing/2014/main" id="{18B687B4-4A68-4BD4-9AB4-8CA206BFF74B}"/>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7BCF3F09-418B-423C-8504-77B7A6FF72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380876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259632" y="2996952"/>
            <a:ext cx="6336704" cy="523220"/>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HER-2 POSITIVE ABC</a:t>
            </a:r>
          </a:p>
        </p:txBody>
      </p:sp>
      <p:pic>
        <p:nvPicPr>
          <p:cNvPr id="7" name="Picture 6" descr="A picture containing drawing&#10;&#10;Description automatically generated">
            <a:extLst>
              <a:ext uri="{FF2B5EF4-FFF2-40B4-BE49-F238E27FC236}">
                <a16:creationId xmlns:a16="http://schemas.microsoft.com/office/drawing/2014/main" id="{697F454D-4FE4-4634-86EE-EA37F4A5E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extLst>
      <p:ext uri="{BB962C8B-B14F-4D97-AF65-F5344CB8AC3E}">
        <p14:creationId xmlns:p14="http://schemas.microsoft.com/office/powerpoint/2010/main" val="403126009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8" name="TPQuestion"/>
          <p:cNvSpPr txBox="1">
            <a:spLocks/>
          </p:cNvSpPr>
          <p:nvPr/>
        </p:nvSpPr>
        <p:spPr bwMode="auto">
          <a:xfrm>
            <a:off x="251520" y="2636912"/>
            <a:ext cx="87119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Anti-HER2 therapy should be offered </a:t>
            </a:r>
            <a:r>
              <a:rPr kumimoji="0" lang="en-GB" sz="2400" b="1" i="1" u="none" strike="noStrike" kern="0" cap="none" spc="0" normalizeH="0" baseline="0" noProof="0" dirty="0">
                <a:ln>
                  <a:noFill/>
                </a:ln>
                <a:solidFill>
                  <a:srgbClr val="000000"/>
                </a:solidFill>
                <a:effectLst/>
                <a:uLnTx/>
                <a:uFillTx/>
                <a:latin typeface="Calibri" pitchFamily="34" charset="0"/>
                <a:ea typeface="+mj-ea"/>
                <a:cs typeface="Calibri" pitchFamily="34" charset="0"/>
              </a:rPr>
              <a:t>early</a:t>
            </a: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(as 1</a:t>
            </a:r>
            <a:r>
              <a:rPr kumimoji="0" lang="en-GB" sz="2400" b="1" i="0" u="none" strike="noStrike" kern="0" cap="none" spc="0" normalizeH="0" baseline="30000" noProof="0" dirty="0">
                <a:ln>
                  <a:noFill/>
                </a:ln>
                <a:solidFill>
                  <a:srgbClr val="000000"/>
                </a:solidFill>
                <a:effectLst/>
                <a:uLnTx/>
                <a:uFillTx/>
                <a:latin typeface="Calibri" pitchFamily="34" charset="0"/>
                <a:ea typeface="+mj-ea"/>
                <a:cs typeface="Calibri" pitchFamily="34" charset="0"/>
              </a:rPr>
              <a:t>st</a:t>
            </a: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line) to all patients with HER2+ ABC, except in the presence of contra-indications to the use of such therapy.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kern="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I/A) (98%)</a:t>
            </a:r>
            <a:endPar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30" name="TextBox 29"/>
          <p:cNvSpPr txBox="1"/>
          <p:nvPr/>
        </p:nvSpPr>
        <p:spPr>
          <a:xfrm>
            <a:off x="2843808" y="1052736"/>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9" name="Rectangle 8">
            <a:extLst>
              <a:ext uri="{FF2B5EF4-FFF2-40B4-BE49-F238E27FC236}">
                <a16:creationId xmlns:a16="http://schemas.microsoft.com/office/drawing/2014/main" id="{984E7875-2B43-4BB7-8DE1-CAC79AD90F1C}"/>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60C0B8E8-C8C8-4F0F-8184-6A7AD1AF57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76712574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PQuestion"/>
          <p:cNvSpPr txBox="1">
            <a:spLocks/>
          </p:cNvSpPr>
          <p:nvPr/>
        </p:nvSpPr>
        <p:spPr bwMode="auto">
          <a:xfrm>
            <a:off x="6356" y="1124744"/>
            <a:ext cx="901109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lvl="0" algn="l">
              <a:defRPr/>
            </a:pP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Patients progressing on an anti-HER2 therapy combined with a cytotoxic or endocrine agent should be offered additional anti-HER2 therapy with subsequent treatment,</a:t>
            </a:r>
            <a:r>
              <a:rPr lang="en-US" dirty="0">
                <a:solidFill>
                  <a:prstClr val="black"/>
                </a:solidFill>
                <a:latin typeface="Calibri"/>
              </a:rPr>
              <a:t> except in the presence of contraindications,</a:t>
            </a: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since it is beneficial to continue suppression of the HER2 pathway.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kern="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a:t>
            </a:r>
            <a:r>
              <a:rPr lang="en-US" kern="0" dirty="0">
                <a:solidFill>
                  <a:srgbClr val="0070C0"/>
                </a:solidFill>
              </a:rPr>
              <a:t>I/A</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(91%)</a:t>
            </a:r>
            <a:b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br>
            <a:endPar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endParaRPr>
          </a:p>
          <a:p>
            <a:pPr lvl="0" algn="l">
              <a:defRPr/>
            </a:pPr>
            <a:r>
              <a:rPr lang="en-US" dirty="0">
                <a:solidFill>
                  <a:prstClr val="black"/>
                </a:solidFill>
                <a:latin typeface="Calibri"/>
              </a:rPr>
              <a:t>The choice of the anti-HER2 agent will depend on country-specific availability, the specific anti-HER2 therapy previously administered, and the relapse free interval. The optimal sequence of all available anti-HER2 therapies is currently unknown.</a:t>
            </a:r>
            <a:endParaRPr lang="en-US" kern="0" dirty="0">
              <a:solidFill>
                <a:srgbClr val="0070C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b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The optimal duration of anti-HER2 therapy for MBC </a:t>
            </a:r>
            <a:r>
              <a:rPr kumimoji="0" lang="en-GB" sz="20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(i.e. when to stop these agents) </a:t>
            </a: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is currently unknown.</a:t>
            </a:r>
            <a:endPar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28" name="TextBox 27"/>
          <p:cNvSpPr txBox="1"/>
          <p:nvPr/>
        </p:nvSpPr>
        <p:spPr>
          <a:xfrm>
            <a:off x="2483768" y="641870"/>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9" name="Rectangle 8">
            <a:extLst>
              <a:ext uri="{FF2B5EF4-FFF2-40B4-BE49-F238E27FC236}">
                <a16:creationId xmlns:a16="http://schemas.microsoft.com/office/drawing/2014/main" id="{374ED54F-BF49-42D6-9ACD-66BEEE838740}"/>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858D84D8-D104-4331-8431-35A3A207E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04026165"/>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0" name="TPQuestion"/>
          <p:cNvSpPr txBox="1">
            <a:spLocks/>
          </p:cNvSpPr>
          <p:nvPr/>
        </p:nvSpPr>
        <p:spPr bwMode="auto">
          <a:xfrm>
            <a:off x="25400" y="2420888"/>
            <a:ext cx="90110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In patients achieving a complete remission, the optimal duration of maintenance anti-HER2 therapy is unknown and needs to be balanced against treatment toxicity, logistical burden and cost. </a:t>
            </a:r>
            <a:b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b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Stopping anti-HER2 therapy, after several years of sustained complete remission, may be considered in some </a:t>
            </a:r>
            <a:r>
              <a:rPr kumimoji="0" lang="en-US" sz="2400" b="1" i="0" u="none" strike="noStrike" kern="0" cap="none" spc="0" normalizeH="0" baseline="0" noProof="0" dirty="0">
                <a:ln>
                  <a:noFill/>
                </a:ln>
                <a:solidFill>
                  <a:prstClr val="black"/>
                </a:solidFill>
                <a:effectLst/>
                <a:uLnTx/>
                <a:uFillTx/>
                <a:latin typeface="Calibri" pitchFamily="34" charset="0"/>
                <a:ea typeface="+mj-ea"/>
                <a:cs typeface="Calibri" pitchFamily="34" charset="0"/>
              </a:rPr>
              <a:t>patients, particularly </a:t>
            </a: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if treatment re-challenge is available in case of progression.</a:t>
            </a:r>
            <a: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a:t>
            </a:r>
            <a:br>
              <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endParaRPr kumimoji="0" lang="en-GB"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Expert Opinion/C) (93%)</a:t>
            </a:r>
            <a:endPar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31" name="TextBox 30"/>
          <p:cNvSpPr txBox="1"/>
          <p:nvPr/>
        </p:nvSpPr>
        <p:spPr>
          <a:xfrm>
            <a:off x="2771800" y="1196752"/>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9" name="Rectangle 8">
            <a:extLst>
              <a:ext uri="{FF2B5EF4-FFF2-40B4-BE49-F238E27FC236}">
                <a16:creationId xmlns:a16="http://schemas.microsoft.com/office/drawing/2014/main" id="{E18A82B0-519B-4CEB-87CF-8804F3C67231}"/>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1CCFD8D9-12F4-4416-8FB8-D4B3D9F259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46493023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27" name="TextBox 26"/>
          <p:cNvSpPr txBox="1"/>
          <p:nvPr/>
        </p:nvSpPr>
        <p:spPr>
          <a:xfrm>
            <a:off x="2771800" y="436196"/>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 </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MBC</a:t>
            </a:r>
          </a:p>
        </p:txBody>
      </p:sp>
      <p:sp>
        <p:nvSpPr>
          <p:cNvPr id="28" name="TPQuestion"/>
          <p:cNvSpPr txBox="1">
            <a:spLocks/>
          </p:cNvSpPr>
          <p:nvPr/>
        </p:nvSpPr>
        <p:spPr bwMode="auto">
          <a:xfrm>
            <a:off x="251520" y="1346866"/>
            <a:ext cx="8723064"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Patients who have received any type of (neo)adjuvant anti-HER2 therapy should not be excluded from clinical trials for HER-2+ ABC. These patients remain candidates for anti-HER2 therapies.</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23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b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I/B)  (100%)</a:t>
            </a:r>
          </a:p>
        </p:txBody>
      </p:sp>
      <p:sp>
        <p:nvSpPr>
          <p:cNvPr id="9" name="Rectangle 8">
            <a:extLst>
              <a:ext uri="{FF2B5EF4-FFF2-40B4-BE49-F238E27FC236}">
                <a16:creationId xmlns:a16="http://schemas.microsoft.com/office/drawing/2014/main" id="{AC0E045A-2EE1-46E6-963F-80EF036776BD}"/>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4B267E80-BE15-4C8B-BE5A-F586F32AE2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45854723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0" name="TPQuestion"/>
          <p:cNvSpPr txBox="1">
            <a:spLocks/>
          </p:cNvSpPr>
          <p:nvPr/>
        </p:nvSpPr>
        <p:spPr bwMode="auto">
          <a:xfrm>
            <a:off x="107504" y="1516142"/>
            <a:ext cx="892899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For the highly selected patients* with ER+/HER-2+ ABC, for whom ET + anti-HER2 therapy was chosen as 1</a:t>
            </a:r>
            <a:r>
              <a:rPr kumimoji="0" lang="en-US" sz="2400" b="1" i="0" u="none" strike="noStrike" kern="0" cap="none" spc="0" normalizeH="0" baseline="30000" noProof="0" dirty="0">
                <a:ln>
                  <a:noFill/>
                </a:ln>
                <a:solidFill>
                  <a:srgbClr val="000000"/>
                </a:solidFill>
                <a:effectLst/>
                <a:uLnTx/>
                <a:uFillTx/>
                <a:latin typeface="Calibri" pitchFamily="34" charset="0"/>
                <a:ea typeface="+mj-ea"/>
                <a:cs typeface="Calibri" pitchFamily="34" charset="0"/>
              </a:rPr>
              <a:t>st</a:t>
            </a: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line therapy, dual anti-HER2 blockade (with either pertuzumab + trastuzumab or lapatinib + trastuzumab) can be used since it provides a benefit in PFS.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This decision must be balanced against the higher side effects, higher costs and lack of OS benefit so far, as compared to ET + anti-HER2 monotherapy.</a:t>
            </a:r>
            <a:b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b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4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 </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I/B) (80%)</a:t>
            </a:r>
            <a:endPar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31" name="TextBox 30"/>
          <p:cNvSpPr txBox="1"/>
          <p:nvPr/>
        </p:nvSpPr>
        <p:spPr>
          <a:xfrm>
            <a:off x="2843808" y="366801"/>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 / HER-2+</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11" name="Rectangle 10">
            <a:extLst>
              <a:ext uri="{FF2B5EF4-FFF2-40B4-BE49-F238E27FC236}">
                <a16:creationId xmlns:a16="http://schemas.microsoft.com/office/drawing/2014/main" id="{FF856239-0C0B-4C40-9081-CAE3EBA134CF}"/>
              </a:ext>
            </a:extLst>
          </p:cNvPr>
          <p:cNvSpPr/>
          <p:nvPr/>
        </p:nvSpPr>
        <p:spPr>
          <a:xfrm>
            <a:off x="6372200" y="6391335"/>
            <a:ext cx="259808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Defined in the manuscript</a:t>
            </a:r>
          </a:p>
        </p:txBody>
      </p:sp>
      <p:sp>
        <p:nvSpPr>
          <p:cNvPr id="10" name="Rectangle 9">
            <a:extLst>
              <a:ext uri="{FF2B5EF4-FFF2-40B4-BE49-F238E27FC236}">
                <a16:creationId xmlns:a16="http://schemas.microsoft.com/office/drawing/2014/main" id="{7B989686-CAD1-47BF-973D-C39E6CC571FB}"/>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7E20F46D-79F2-457E-97A0-AC70BA526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2774923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accent2"/>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0" name="TPQuestion"/>
          <p:cNvSpPr txBox="1">
            <a:spLocks/>
          </p:cNvSpPr>
          <p:nvPr/>
        </p:nvSpPr>
        <p:spPr bwMode="auto">
          <a:xfrm>
            <a:off x="107504" y="888565"/>
            <a:ext cx="892899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For patients with ER+/HER-2+ ABC, for whom CT + anti-HER2 therapy was chosen as 1</a:t>
            </a:r>
            <a:r>
              <a:rPr kumimoji="0" lang="en-US" sz="2400" b="1" i="0" u="none" strike="noStrike" kern="0" cap="none" spc="0" normalizeH="0" baseline="30000" noProof="0" dirty="0">
                <a:ln>
                  <a:noFill/>
                </a:ln>
                <a:solidFill>
                  <a:srgbClr val="000000"/>
                </a:solidFill>
                <a:effectLst/>
                <a:uLnTx/>
                <a:uFillTx/>
                <a:latin typeface="Calibri" pitchFamily="34" charset="0"/>
                <a:ea typeface="+mj-ea"/>
                <a:cs typeface="Calibri" pitchFamily="34" charset="0"/>
              </a:rPr>
              <a:t>st</a:t>
            </a: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 line therapy and provided a benefit, it is reasonable to use ET + anti-HER2 therapy as maintenance therapy, after stopping CT, although this strategy has not been studied in randomized trials.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Duration of maintenance therapy should be </a:t>
            </a:r>
            <a:r>
              <a:rPr kumimoji="0" lang="en-US" sz="2400" b="1" i="0" u="none" strike="noStrike" kern="1200" cap="none" spc="0" normalizeH="0" baseline="0" noProof="0" dirty="0">
                <a:ln>
                  <a:noFill/>
                </a:ln>
                <a:solidFill>
                  <a:srgbClr val="000000"/>
                </a:solidFill>
                <a:effectLst/>
                <a:uLnTx/>
                <a:uFillTx/>
                <a:latin typeface="Calibri" pitchFamily="34" charset="0"/>
                <a:ea typeface="+mj-ea"/>
                <a:cs typeface="Calibri" pitchFamily="34" charset="0"/>
              </a:rPr>
              <a:t>until progression, unacceptable toxicity or patient request, and needs to be evaluated in clinical trials.</a:t>
            </a:r>
            <a:b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b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LoE</a:t>
            </a:r>
            <a:r>
              <a:rPr kumimoji="0" lang="en-US" sz="2400" b="1" i="0" u="none" strike="noStrike" kern="1200" cap="none" spc="0" normalizeH="0" baseline="0" noProof="0" dirty="0">
                <a:ln>
                  <a:noFill/>
                </a:ln>
                <a:solidFill>
                  <a:srgbClr val="0070C0"/>
                </a:solidFill>
                <a:effectLst/>
                <a:uLnTx/>
                <a:uFillTx/>
                <a:latin typeface="Calibri" pitchFamily="34" charset="0"/>
                <a:ea typeface="+mj-ea"/>
                <a:cs typeface="Calibri" pitchFamily="34" charset="0"/>
              </a:rPr>
              <a:t>/</a:t>
            </a:r>
            <a:r>
              <a:rPr kumimoji="0" lang="en-US" sz="2400" b="1" i="0" u="none" strike="noStrike" kern="1200" cap="none" spc="0" normalizeH="0" baseline="0" noProof="0" dirty="0" err="1">
                <a:ln>
                  <a:noFill/>
                </a:ln>
                <a:solidFill>
                  <a:srgbClr val="0070C0"/>
                </a:solidFill>
                <a:effectLst/>
                <a:uLnTx/>
                <a:uFillTx/>
                <a:latin typeface="Calibri" pitchFamily="34" charset="0"/>
                <a:ea typeface="+mj-ea"/>
                <a:cs typeface="Calibri" pitchFamily="34" charset="0"/>
              </a:rPr>
              <a:t>GoR</a:t>
            </a:r>
            <a:r>
              <a:rPr kumimoji="0" lang="en-US" sz="2400" b="1" i="0" u="none" strike="noStrike" kern="0" cap="none" spc="0" normalizeH="0" baseline="0" noProof="0" dirty="0">
                <a:ln>
                  <a:noFill/>
                </a:ln>
                <a:solidFill>
                  <a:srgbClr val="0070C0"/>
                </a:solidFill>
                <a:effectLst/>
                <a:uLnTx/>
                <a:uFillTx/>
                <a:latin typeface="Calibri" pitchFamily="34" charset="0"/>
                <a:ea typeface="+mj-ea"/>
                <a:cs typeface="Calibri" pitchFamily="34" charset="0"/>
              </a:rPr>
              <a:t>: NA/B) (80%)</a:t>
            </a:r>
            <a:endPar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endParaRPr>
          </a:p>
        </p:txBody>
      </p:sp>
      <p:sp>
        <p:nvSpPr>
          <p:cNvPr id="31" name="TextBox 30"/>
          <p:cNvSpPr txBox="1"/>
          <p:nvPr/>
        </p:nvSpPr>
        <p:spPr>
          <a:xfrm>
            <a:off x="2627784" y="250486"/>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ER + / HER-2+</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28" name="TPQuestion">
            <a:extLst>
              <a:ext uri="{FF2B5EF4-FFF2-40B4-BE49-F238E27FC236}">
                <a16:creationId xmlns:a16="http://schemas.microsoft.com/office/drawing/2014/main" id="{17D7D193-90C0-4E61-9EA0-EC8D63E534F1}"/>
              </a:ext>
            </a:extLst>
          </p:cNvPr>
          <p:cNvSpPr txBox="1">
            <a:spLocks/>
          </p:cNvSpPr>
          <p:nvPr/>
        </p:nvSpPr>
        <p:spPr bwMode="auto">
          <a:xfrm>
            <a:off x="133509" y="4769106"/>
            <a:ext cx="89289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fontAlgn="base">
              <a:spcBef>
                <a:spcPct val="0"/>
              </a:spcBef>
              <a:spcAft>
                <a:spcPct val="0"/>
              </a:spcAft>
              <a:defRPr sz="2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j-ea"/>
                <a:cs typeface="Calibri" pitchFamily="34" charset="0"/>
              </a:rPr>
              <a:t>There are no data to decide between single agent anti-HER2 or dual blockade, to combine with maintenance ET after stopping CT, in ER+/HER2+ ABC.</a:t>
            </a:r>
          </a:p>
        </p:txBody>
      </p:sp>
      <p:sp>
        <p:nvSpPr>
          <p:cNvPr id="2" name="Rectangle 1">
            <a:extLst>
              <a:ext uri="{FF2B5EF4-FFF2-40B4-BE49-F238E27FC236}">
                <a16:creationId xmlns:a16="http://schemas.microsoft.com/office/drawing/2014/main" id="{9DE06455-1027-47BF-9F6C-2D521F72A1C7}"/>
              </a:ext>
            </a:extLst>
          </p:cNvPr>
          <p:cNvSpPr/>
          <p:nvPr/>
        </p:nvSpPr>
        <p:spPr>
          <a:xfrm>
            <a:off x="251520" y="6268960"/>
            <a:ext cx="8640960"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Note in manuscript: in Cleopatra, maintenance was done with dual blockade alone (without ET)</a:t>
            </a:r>
          </a:p>
        </p:txBody>
      </p:sp>
      <p:sp>
        <p:nvSpPr>
          <p:cNvPr id="10" name="Rectangle 9">
            <a:extLst>
              <a:ext uri="{FF2B5EF4-FFF2-40B4-BE49-F238E27FC236}">
                <a16:creationId xmlns:a16="http://schemas.microsoft.com/office/drawing/2014/main" id="{75EC5494-6549-40FA-9365-288CFCD221A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7C5ECC0E-1401-45F7-8130-FF8F694EE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989501816"/>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TPCountdown" hidden="1"/>
          <p:cNvGrpSpPr/>
          <p:nvPr>
            <p:custDataLst>
              <p:tags r:id="rId2"/>
            </p:custDataLst>
          </p:nvPr>
        </p:nvGrpSpPr>
        <p:grpSpPr>
          <a:xfrm>
            <a:off x="5472000" y="5682952"/>
            <a:ext cx="1206000" cy="914400"/>
            <a:chOff x="8318500" y="6032500"/>
            <a:chExt cx="838200" cy="635000"/>
          </a:xfrm>
        </p:grpSpPr>
        <p:sp>
          <p:nvSpPr>
            <p:cNvPr id="6" name="CountdownShape" hidden="1"/>
            <p:cNvSpPr/>
            <p:nvPr/>
          </p:nvSpPr>
          <p:spPr>
            <a:xfrm>
              <a:off x="8318500" y="6032500"/>
              <a:ext cx="838200" cy="609600"/>
            </a:xfrm>
            <a:prstGeom prst="ellipse">
              <a:avLst/>
            </a:prstGeom>
            <a:gradFill flip="none" rotWithShape="1">
              <a:gsLst>
                <a:gs pos="0">
                  <a:schemeClr val="bg1">
                    <a:lumMod val="75000"/>
                  </a:schemeClr>
                </a:gs>
                <a:gs pos="100000">
                  <a:srgbClr val="FFFF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untdownText" hidden="1"/>
            <p:cNvSpPr txBox="1"/>
            <p:nvPr/>
          </p:nvSpPr>
          <p:spPr>
            <a:xfrm>
              <a:off x="8318500" y="6032500"/>
              <a:ext cx="838200" cy="635000"/>
            </a:xfrm>
            <a:prstGeom prst="rect">
              <a:avLst/>
            </a:prstGeom>
            <a:noFill/>
          </p:spPr>
          <p:txBody>
            <a:bodyPr vert="horz"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2000" b="1" i="0" u="none" strike="noStrike" kern="1200" cap="none" spc="0" normalizeH="0" baseline="0" noProof="0">
                  <a:ln>
                    <a:noFill/>
                  </a:ln>
                  <a:solidFill>
                    <a:prstClr val="black"/>
                  </a:solidFill>
                  <a:effectLst/>
                  <a:uLnTx/>
                  <a:uFillTx/>
                  <a:latin typeface="Tahoma"/>
                  <a:ea typeface="+mn-ea"/>
                  <a:cs typeface="Arial" pitchFamily="34" charset="0"/>
                </a:rPr>
                <a:t>1</a:t>
              </a:r>
            </a:p>
          </p:txBody>
        </p:sp>
      </p:grpSp>
      <p:sp>
        <p:nvSpPr>
          <p:cNvPr id="30" name="TextBox 29"/>
          <p:cNvSpPr txBox="1"/>
          <p:nvPr/>
        </p:nvSpPr>
        <p:spPr>
          <a:xfrm>
            <a:off x="2699792" y="980728"/>
            <a:ext cx="3312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a:t>
            </a:r>
          </a:p>
        </p:txBody>
      </p:sp>
      <p:sp>
        <p:nvSpPr>
          <p:cNvPr id="31" name="TPQuestion"/>
          <p:cNvSpPr txBox="1">
            <a:spLocks/>
          </p:cNvSpPr>
          <p:nvPr/>
        </p:nvSpPr>
        <p:spPr bwMode="auto">
          <a:xfrm>
            <a:off x="132904" y="2060848"/>
            <a:ext cx="901109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In the </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1</a:t>
            </a:r>
            <a:r>
              <a:rPr kumimoji="0" lang="en-US" sz="2300" b="1" i="0" u="sng" strike="noStrike" kern="0" cap="none" spc="0" normalizeH="0" baseline="30000" noProof="0" dirty="0">
                <a:ln>
                  <a:noFill/>
                </a:ln>
                <a:solidFill>
                  <a:prstClr val="black"/>
                </a:solidFill>
                <a:effectLst/>
                <a:uLnTx/>
                <a:uFillTx/>
                <a:latin typeface="Calibri" pitchFamily="34" charset="0"/>
                <a:ea typeface="+mn-ea"/>
                <a:cs typeface="Calibri" pitchFamily="34" charset="0"/>
              </a:rPr>
              <a:t>st</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 line setting</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for HER2+ ABC previously treated (in the adjuvant setting with DFI &gt;12 ms) or untreated with trastuzumab, combinations of CT + trastuzumab are superior to combinations of CT + lapatinib in terms of PFS and OS.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a:ln>
                <a:noFill/>
              </a:ln>
              <a:solidFill>
                <a:srgbClr val="0070C0"/>
              </a:solidFill>
              <a:effectLst/>
              <a:uLnTx/>
              <a:uFillTx/>
              <a:latin typeface="Calibri"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Arial" pitchFamily="34" charset="0"/>
              </a:rPr>
              <a:t>LoE</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a:t>
            </a:r>
            <a:r>
              <a:rPr kumimoji="0" lang="en-US" sz="2300" b="1" i="0" u="none" strike="noStrike" kern="1200" cap="none" spc="0" normalizeH="0" baseline="0" noProof="0" dirty="0" err="1">
                <a:ln>
                  <a:noFill/>
                </a:ln>
                <a:solidFill>
                  <a:srgbClr val="0070C0"/>
                </a:solidFill>
                <a:effectLst/>
                <a:uLnTx/>
                <a:uFillTx/>
                <a:latin typeface="Calibri" pitchFamily="34" charset="0"/>
                <a:ea typeface="+mn-ea"/>
                <a:cs typeface="Arial" pitchFamily="34" charset="0"/>
              </a:rPr>
              <a:t>GoR</a:t>
            </a:r>
            <a:r>
              <a:rPr kumimoji="0" lang="en-US" sz="2300" b="1" i="0" u="none" strike="noStrike" kern="1200" cap="none" spc="0" normalizeH="0" baseline="0" noProof="0" dirty="0">
                <a:ln>
                  <a:noFill/>
                </a:ln>
                <a:solidFill>
                  <a:srgbClr val="0070C0"/>
                </a:solidFill>
                <a:effectLst/>
                <a:uLnTx/>
                <a:uFillTx/>
                <a:latin typeface="Calibri" pitchFamily="34" charset="0"/>
                <a:ea typeface="+mn-ea"/>
                <a:cs typeface="Arial" pitchFamily="34" charset="0"/>
              </a:rPr>
              <a:t>: I/A) (95%)</a:t>
            </a:r>
            <a:endPar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p:txBody>
      </p:sp>
      <p:sp>
        <p:nvSpPr>
          <p:cNvPr id="9" name="Rectangle 8">
            <a:extLst>
              <a:ext uri="{FF2B5EF4-FFF2-40B4-BE49-F238E27FC236}">
                <a16:creationId xmlns:a16="http://schemas.microsoft.com/office/drawing/2014/main" id="{7A398852-2DD9-4F31-A423-6E39D39F5014}"/>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3938A1AE-8D42-41CB-A5EA-8BE32A6F2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170370386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2519772" y="980728"/>
            <a:ext cx="410445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9900"/>
                </a:solidFill>
                <a:effectLst/>
                <a:uLnTx/>
                <a:uFillTx/>
                <a:latin typeface="Calibri" pitchFamily="34" charset="0"/>
                <a:ea typeface="+mn-ea"/>
                <a:cs typeface="Calibri" pitchFamily="34" charset="0"/>
              </a:rPr>
              <a:t>HER-2 POSITIVE</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MBC: 1</a:t>
            </a:r>
            <a:r>
              <a:rPr kumimoji="0" lang="en-US" sz="2400" b="1" i="0" u="none" strike="noStrike" kern="1200" cap="none" spc="0" normalizeH="0" baseline="30000" noProof="0" dirty="0">
                <a:ln>
                  <a:noFill/>
                </a:ln>
                <a:solidFill>
                  <a:srgbClr val="FF9900"/>
                </a:solidFill>
                <a:effectLst/>
                <a:uLnTx/>
                <a:uFillTx/>
                <a:latin typeface="Calibri" pitchFamily="34" charset="0"/>
                <a:ea typeface="+mn-ea"/>
                <a:cs typeface="Calibri" pitchFamily="34" charset="0"/>
              </a:rPr>
              <a:t>st</a:t>
            </a:r>
            <a:r>
              <a:rPr kumimoji="0" lang="en-US" sz="2400" b="1" i="0" u="none" strike="noStrike" kern="1200" cap="none" spc="0" normalizeH="0" baseline="0" noProof="0" dirty="0">
                <a:ln>
                  <a:noFill/>
                </a:ln>
                <a:solidFill>
                  <a:srgbClr val="FF9900"/>
                </a:solidFill>
                <a:effectLst/>
                <a:uLnTx/>
                <a:uFillTx/>
                <a:latin typeface="Calibri" pitchFamily="34" charset="0"/>
                <a:ea typeface="+mn-ea"/>
                <a:cs typeface="Calibri" pitchFamily="34" charset="0"/>
              </a:rPr>
              <a:t> line</a:t>
            </a:r>
          </a:p>
        </p:txBody>
      </p:sp>
      <p:sp>
        <p:nvSpPr>
          <p:cNvPr id="28" name="TPQuestion"/>
          <p:cNvSpPr txBox="1">
            <a:spLocks/>
          </p:cNvSpPr>
          <p:nvPr/>
        </p:nvSpPr>
        <p:spPr bwMode="auto">
          <a:xfrm>
            <a:off x="68604" y="2060848"/>
            <a:ext cx="9108504"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The </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standard</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1</a:t>
            </a:r>
            <a:r>
              <a:rPr kumimoji="0" lang="en-US" sz="2300" b="1" i="0" u="sng" strike="noStrike" kern="0" cap="none" spc="0" normalizeH="0" baseline="30000" noProof="0" dirty="0">
                <a:ln>
                  <a:noFill/>
                </a:ln>
                <a:solidFill>
                  <a:prstClr val="black"/>
                </a:solidFill>
                <a:effectLst/>
                <a:uLnTx/>
                <a:uFillTx/>
                <a:latin typeface="Calibri" pitchFamily="34" charset="0"/>
                <a:ea typeface="+mn-ea"/>
                <a:cs typeface="Calibri" pitchFamily="34" charset="0"/>
              </a:rPr>
              <a:t>st</a:t>
            </a:r>
            <a:r>
              <a:rPr kumimoji="0" lang="en-US" sz="2300" b="1" i="0" u="sng" strike="noStrike" kern="0" cap="none" spc="0" normalizeH="0" baseline="0" noProof="0" dirty="0">
                <a:ln>
                  <a:noFill/>
                </a:ln>
                <a:solidFill>
                  <a:prstClr val="black"/>
                </a:solidFill>
                <a:effectLst/>
                <a:uLnTx/>
                <a:uFillTx/>
                <a:latin typeface="Calibri" pitchFamily="34" charset="0"/>
                <a:ea typeface="+mn-ea"/>
                <a:cs typeface="Calibri" pitchFamily="34" charset="0"/>
              </a:rPr>
              <a:t> line therapy </a:t>
            </a:r>
            <a:r>
              <a:rPr kumimoji="0" lang="en-US" sz="2300" b="1" i="0" u="none" strike="noStrike" kern="0" cap="none" spc="0" normalizeH="0" baseline="0" noProof="0" dirty="0">
                <a:ln>
                  <a:noFill/>
                </a:ln>
                <a:solidFill>
                  <a:prstClr val="black"/>
                </a:solidFill>
                <a:effectLst/>
                <a:uLnTx/>
                <a:uFillTx/>
                <a:latin typeface="Calibri" pitchFamily="34" charset="0"/>
                <a:ea typeface="+mn-ea"/>
                <a:cs typeface="Calibri" pitchFamily="34" charset="0"/>
              </a:rPr>
              <a:t>for patients </a:t>
            </a:r>
            <a:r>
              <a:rPr kumimoji="0" lang="en-US" sz="2300" b="1" i="0" u="sng" strike="noStrike" kern="0" cap="none" spc="0" normalizeH="0" baseline="0" noProof="0" dirty="0">
                <a:ln>
                  <a:noFill/>
                </a:ln>
                <a:effectLst/>
                <a:uLnTx/>
                <a:uFillTx/>
                <a:latin typeface="Calibri" pitchFamily="34" charset="0"/>
                <a:ea typeface="+mn-ea"/>
                <a:cs typeface="Calibri" pitchFamily="34" charset="0"/>
              </a:rPr>
              <a:t>previously untreated</a:t>
            </a:r>
            <a:r>
              <a:rPr kumimoji="0" lang="en-US" sz="2300" b="1" i="0" u="none" strike="noStrike" kern="0" cap="none" spc="0" normalizeH="0" baseline="0" noProof="0" dirty="0">
                <a:ln>
                  <a:noFill/>
                </a:ln>
                <a:effectLst/>
                <a:uLnTx/>
                <a:uFillTx/>
                <a:latin typeface="Calibri" pitchFamily="34" charset="0"/>
                <a:ea typeface="+mn-ea"/>
                <a:cs typeface="Calibri" pitchFamily="34" charset="0"/>
              </a:rPr>
              <a:t> with anti-HER2 therapy is the combination of CT + trastuzumab and pertuzumab, because it has proven to be superior to CT +  trastuzumab in terms of OS in this population. </a:t>
            </a:r>
            <a:br>
              <a:rPr kumimoji="0" lang="en-US" sz="2300" b="1" i="0" u="none" strike="noStrike" kern="0" cap="none" spc="0" normalizeH="0" baseline="0" noProof="0" dirty="0">
                <a:ln>
                  <a:noFill/>
                </a:ln>
                <a:effectLst/>
                <a:uLnTx/>
                <a:uFillTx/>
                <a:latin typeface="Calibri" pitchFamily="34" charset="0"/>
                <a:ea typeface="+mn-ea"/>
                <a:cs typeface="Calibri" pitchFamily="34" charset="0"/>
              </a:rPr>
            </a:br>
            <a:endParaRPr kumimoji="0" lang="en-US" sz="2300" b="1" i="0" u="none" strike="noStrike" kern="0" cap="none" spc="0" normalizeH="0" baseline="0" noProof="0" dirty="0">
              <a:ln>
                <a:noFill/>
              </a:ln>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LoE</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a:t>
            </a:r>
            <a:r>
              <a:rPr kumimoji="0" lang="en-US" sz="2300" b="1" i="0" u="none" strike="noStrike" kern="0" cap="none" spc="0" normalizeH="0" baseline="0" noProof="0" dirty="0" err="1">
                <a:ln>
                  <a:noFill/>
                </a:ln>
                <a:solidFill>
                  <a:srgbClr val="0070C0"/>
                </a:solidFill>
                <a:effectLst/>
                <a:uLnTx/>
                <a:uFillTx/>
                <a:latin typeface="Calibri" pitchFamily="34" charset="0"/>
                <a:ea typeface="+mn-ea"/>
                <a:cs typeface="Calibri" pitchFamily="34" charset="0"/>
              </a:rPr>
              <a:t>GoR</a:t>
            </a:r>
            <a:r>
              <a:rPr kumimoji="0" lang="en-US" sz="2300"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 I/A) (86%)</a:t>
            </a:r>
          </a:p>
        </p:txBody>
      </p:sp>
      <p:sp>
        <p:nvSpPr>
          <p:cNvPr id="6" name="Rectangle 5">
            <a:extLst>
              <a:ext uri="{FF2B5EF4-FFF2-40B4-BE49-F238E27FC236}">
                <a16:creationId xmlns:a16="http://schemas.microsoft.com/office/drawing/2014/main" id="{7A6D2B1A-B8E5-403D-B632-F7D07F3BD5EA}"/>
              </a:ext>
            </a:extLst>
          </p:cNvPr>
          <p:cNvSpPr/>
          <p:nvPr/>
        </p:nvSpPr>
        <p:spPr>
          <a:xfrm>
            <a:off x="6516216" y="260648"/>
            <a:ext cx="2303836" cy="369332"/>
          </a:xfrm>
          <a:prstGeom prst="rect">
            <a:avLst/>
          </a:prstGeom>
        </p:spPr>
        <p:txBody>
          <a:bodyPr wrap="none">
            <a:spAutoFit/>
          </a:bodyPr>
          <a:lstStyle/>
          <a:p>
            <a:r>
              <a:rPr lang="en-US" b="1" kern="0" dirty="0">
                <a:solidFill>
                  <a:srgbClr val="00B050"/>
                </a:solidFill>
                <a:latin typeface="Calibri" pitchFamily="34" charset="0"/>
              </a:rPr>
              <a:t>Unchanged statement</a:t>
            </a:r>
            <a:endParaRPr lang="en-US" b="1" dirty="0">
              <a:solidFill>
                <a:srgbClr val="00B050"/>
              </a:solidFill>
              <a:latin typeface="Calibri"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ECB082F6-9527-47BC-AB6B-6D4784A06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1901428" cy="635047"/>
          </a:xfrm>
          <a:prstGeom prst="rect">
            <a:avLst/>
          </a:prstGeom>
        </p:spPr>
      </p:pic>
    </p:spTree>
    <p:custDataLst>
      <p:tags r:id="rId1"/>
    </p:custDataLst>
    <p:extLst>
      <p:ext uri="{BB962C8B-B14F-4D97-AF65-F5344CB8AC3E}">
        <p14:creationId xmlns:p14="http://schemas.microsoft.com/office/powerpoint/2010/main" val="33825963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he addition of the CDK4/6 inhibitor palbociclib to an aromatase inhibitor, as 1st line therapy, for post-menopausal patients, provided important PFS benefit in a randomized phase 2 study. Results from the phase 3 trial (PFS and OS) are awaited before it can be considered as a recommended treatment opt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The addition of the CDK4/6 inhibitor palbociclib to an aromatase inhibitor, as 1st line therapy, for post-menopausal patients, provided important PFS benefit in a randomized phase 2 study. Results from the phase 3 trial (PFS and OS) are awaited before it can be considered as a recommended treatment option.[;crlf;]43[;]45[;]43[;]False[;]0[;][;crlf;]1,58139534883721[;]1[;]0,655302455981645[;]0,429421308815576[;crlf;]22[;]0[;]YES1[;]YES[;][;crlf;]17[;]0[;]NO2[;]NO[;][;crlf;]4[;]0[;]ABSTAIN3[;]ABSTAIN[;]"/>
  <p:tag name="HASRESULTS" val="True"/>
</p:tagLst>
</file>

<file path=ppt/tags/tag1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00.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0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EF1DD8DA4F648E8BE94C601E152080A&lt;/guid&gt;&#10;            &lt;repollguid&gt;98ED06EAEC514F248497AF07DB329941&lt;/repollguid&gt;&#10;            &lt;sourceid&gt;7B10A88814C64F0BBD18C9803ACE6E84&lt;/sourceid&gt;&#10;            &lt;questiontext&gt;ALPELISIB associated with fulvestrant is a treatment option for patients with PIK3CA-mutant tumors (in exons 9 or 20), previously exposed to an AI and with appropriate HbA1C levels, since it provided about 5 months benefit in PFS.The decision should be made on a case-by-case basis, considering the important toxicity of this agent and the lack of OS benefit so far.Its efficacy after exposure to CDK4/6 inhibitors is unknown, since only 7% of patients in the Solar-1 trial had been previously treated with those agents.(LoE/GoR: I/B)&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ALPELISIB associated with fulvestrant is a treatment option for patients with PIK3CA-mutant tumors (in exons 9 or 20), previously exposed to an AI and with appropriate HbA1C levels, since it provided about 5 months benefit in PFS.The decision should be made on a case-by-case basis, considering the important toxicity of this agent and the lack of OS benefit so far.Its efficacy after exposure to CDK4/6 inhibitors is unknown, since only 7% of patients in the Solar-1 trial had been previously treated with those agents.(LoE/GoR: I/B)[;crlf;]41[;]42[;]41[;]False[;]0[;][;crlf;]1,24390243902439[;]1[;]0,654458920243841[;]0,428316478286734[;crlf;]36[;]0[;]Yes1[;]Yes[;][;crlf;]0[;]0[;]No2[;]No[;][;crlf;]5[;]0[;]Abstain3[;]Abstain[;]"/>
  <p:tag name="HASRESULTS" val="True"/>
  <p:tag name="LIVECHARTING" val="False"/>
  <p:tag name="AUTOOPENPOLL" val="True"/>
  <p:tag name="AUTOFORMATCHART" val="True"/>
</p:tagLst>
</file>

<file path=ppt/tags/tag10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45311B97095448EB35C6E89B1B605FA&lt;/guid&gt;&#10;            &lt;repollguid&gt;98ED06EAEC514F248497AF07DB329941&lt;/repollguid&gt;&#10;            &lt;sourceid&gt;7B10A88814C64F0BBD18C9803ACE6E84&lt;/sourceid&gt;&#10;            &lt;questiontext&gt;Patients receiving ALPELISIB in combination with endocrine therapy for PIK3CA mutated ABC should be instructed to take non-sedating antihistamines to prevent rash at start of therapy.  Antihistamines can be discontinued after 4 weeks as the risk for rash is primarily in the first 2 weeks of therapy.(LoE/GoR: I/B)&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Patients receiving ALPELISIB in combination with endocrine therapy for PIK3CA mutated ABC should be instructed to take non-sedating antihistamines to prevent rash at start of therapy.  Antihistamines can be discontinued after 4 weeks as the risk for rash is primarily in the first 2 weeks of therapy.(LoE/GoR: I/B)[;crlf;]41[;]42[;]41[;]False[;]0[;][;crlf;]1,1219512195122[;]1[;]0,45237163392662[;]0,20464009518144[;crlf;]38[;]0[;]Yes1[;]Yes[;][;crlf;]1[;]0[;]No2[;]No[;][;crlf;]2[;]0[;]Abstain3[;]Abstain[;]"/>
  <p:tag name="HASRESULTS" val="True"/>
  <p:tag name="LIVECHARTING" val="False"/>
  <p:tag name="AUTOOPENPOLL" val="True"/>
  <p:tag name="AUTOFORMATCHART" val="True"/>
</p:tagLst>
</file>

<file path=ppt/tags/tag10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he addition of CDK4/6 inhibitor palbociclib to Fulvestrant, beyond 1st line therapy, for pre/peri/post-menopausal patients, provided significant improvement in PFS (about 5 months) as well as improvement of QoL, and is a treatment option. OS results are awaited. For pre/peri-menopausal pts, an LHRH-agonist must also be used.(LoE: 1 B) At present, no predictive biomarker other than hormone receptor status exists to identify patients who will benefit from these type of agents and research efforts must continue.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The addition of CDK4/6 inhibitor palbociclib to Fulvestrant, beyond 1st line therapy, for pre/peri/post-menopausal patients, provided significant improvement in PFS (about 5 months) as well as improvement of QoL, and is a treatment option. OS results are awaited. For pre/peri-menopausal pts, an LHRH-agonist must also be used.(LoE: 1 B) At present, no predictive biomarker other than hormone receptor status exists to identify patients who will benefit from these type of agents and research efforts must continue. [;crlf;]42[;]45[;]42[;]False[;]0[;][;crlf;]1,23809523809524[;]1[;]0,609821355945986[;]0,3718820861678[;crlf;]36[;]0[;]YES1[;]YES[;][;crlf;]2[;]0[;]NO2[;]NO[;][;crlf;]4[;]0[;]ABSTAIN3[;]ABSTAIN[;]"/>
  <p:tag name="HASRESULTS" val="True"/>
</p:tagLst>
</file>

<file path=ppt/tags/tag104.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0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AB276164A1415E96088F29F4859EF8&lt;/guid&gt;&#10;            &lt;repollguid&gt;98ED06EAEC514F248497AF07DB329941&lt;/repollguid&gt;&#10;            &lt;sourceid&gt;7B10A88814C64F0BBD18C9803ACE6E84&lt;/sourceid&gt;&#10;            &lt;questiontext&gt;The combination of a nonsteroidal AI and fulvestrant as first-line therapy for post-menopausal patients resulted in significant improvement in both PFS and OS compared to AI alone in one phase III trial and no benefit in a second trial with a similar design.  Subset analysis suggested that the benefit was limited to patients without prior exposure to adjuvant ET (tamoxifen). Based on these data, combination ET may be offered to some patients with MBC without prior exposure to adjuvant ET, for whom CDK4/6 inhibitors are not available.(LoE/GoR: II/C) (Previously No consensus: Y: 33%, N: 53%, Abstain: 14%)&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The combination of a nonsteroidal AI and fulvestrant as first-line therapy for post-menopausal patients resulted in significant improvement in both PFS and OS compared to AI alone in one phase III trial and no benefit in a second trial with a similar design.  Subset analysis suggested that the benefit was limited to patients without prior exposure to adjuvant ET (tamoxifen). Based on these data, combination ET may be offered to some patients with MBC without prior exposure to adjuvant ET, for whom CDK4/6 inhibitors are not available.(LoE/GoR: II/C) (Previously No consensus: Y: 33%, N: 53%, Abstain: 14%)[;crlf;]40[;]42[;]40[;]False[;]0[;][;crlf;]1,65[;]2[;]0,526782687642637[;]0,2775[;crlf;]15[;]0[;]Yes1[;]Yes[;][;crlf;]24[;]0[;]No2[;]No[;][;crlf;]1[;]0[;]Abstain3[;]Abstain[;]"/>
  <p:tag name="HASRESULTS" val="True"/>
  <p:tag name="LIVECHARTING" val="False"/>
  <p:tag name="AUTOOPENPOLL" val="True"/>
  <p:tag name="AUTOFORMATCHART" val="True"/>
</p:tagLst>
</file>

<file path=ppt/tags/tag10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D7130EC70DD4A26B76AFDB7ABF5D0BB&lt;/guid&gt;&#10;            &lt;repollguid&gt;98ED06EAEC514F248497AF07DB329941&lt;/repollguid&gt;&#10;            &lt;sourceid&gt;7B10A88814C64F0BBD18C9803ACE6E84&lt;/sourceid&gt;&#10;            &lt;questiontext&gt;The optimal sequence of endocrine-based therapy is uncertain. It depends on which agents were previously used (in the (neo)adjuvant or advanced settings), the burden of the disease, patients’ preference, costs and availability. Available options include AI/fulvestrant + CDK4/6 inhibitor, AI/tamoxifen/fulvestrant + everolimus, fulvestrant + alpelisib (for Pi3Kmut), AI, tamoxifen, fulvestrant. In later lines, also megestrol acetate and estradiol, as well as repetition of previously used endocrine agents, may be used.(LoE/GoR : I/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The optimal sequence of endocrine-based therapy is uncertain. It depends on which agents were previously used (in the (neo)adjuvant or advanced settings), the burden of the disease, patients’ preference, costs and availability. Available options include AI/fulvestrant + CDK4/6 inhibitor, AI/tamoxifen/fulvestrant + everolimus, fulvestrant + alpelisib (for Pi3Kmut), AI, tamoxifen, fulvestrant. In later lines, also megestrol acetate and estradiol, as well as repetition of previously used endocrine agents, may be used.(LoE/GoR : I/A)[;crlf;]38[;]42[;]38[;]False[;]0[;][;crlf;]1[;]1[;]0[;]0[;crlf;]38[;]0[;]Yes1[;]Yes[;][;crlf;]0[;]0[;]No2[;]No[;][;crlf;]0[;]0[;]Abstain3[;]Abstain[;]"/>
  <p:tag name="HASRESULTS" val="True"/>
  <p:tag name="LIVECHARTING" val="False"/>
  <p:tag name="AUTOOPENPOLL" val="True"/>
  <p:tag name="AUTOFORMATCHART" val="True"/>
</p:tagLst>
</file>

<file path=ppt/tags/tag10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EBF5A59C07640F98BEA378B7333EF8D&lt;/guid&gt;&#10;            &lt;repollguid&gt;98ED06EAEC514F248497AF07DB329941&lt;/repollguid&gt;&#10;            &lt;sourceid&gt;7B10A88814C64F0BBD18C9803ACE6E84&lt;/sourceid&gt;&#10;            &lt;questiontext&gt;Options for treatment of ER positive disease beyond second line include single agents not previously used (NSAI, SAI, tamoxifen, fulvestrant, megesterol acetate, low dose estrogen).  Single agent abemaciclib is also a potential option.  Rechallenging a patient with an agent on which the patient previously progressed is occasionally considered, but there are no robust data to support this approach.&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Options for treatment of ER positive disease beyond second line include single agents not previously used (NSAI, SAI, tamoxifen, fulvestrant, megesterol acetate, low dose estrogen).  Single agent abemaciclib is also a potential option.  Rechallenging a patient with an agent on which the patient previously progressed is occasionally considered, but there are no robust data to support this approach.[;crlf;]41[;]42[;]41[;]False[;]0[;][;crlf;]1,02439024390244[;]1[;]0,154257446837482[;]0,0237953599048186[;crlf;]40[;]0[;]Yes1[;]Yes[;][;crlf;]1[;]0[;]No2[;]No[;][;crlf;]0[;]0[;]Abstain3[;]Abstain[;]"/>
  <p:tag name="HASRESULTS" val="True"/>
</p:tagLst>
</file>

<file path=ppt/tags/tag108.xml><?xml version="1.0" encoding="utf-8"?>
<p:tagLst xmlns:a="http://schemas.openxmlformats.org/drawingml/2006/main" xmlns:r="http://schemas.openxmlformats.org/officeDocument/2006/relationships" xmlns:p="http://schemas.openxmlformats.org/presentationml/2006/main">
  <p:tag name="TYPE" val="MultiChoiceSlide"/>
  <p:tag name="RESULTS" val="XXXXXXXXXXXXXXXXXXXXXXXXXXXXXXXXXXXXXXXXXXXXXXXXXX[;crlf;]30[;]30[;]30[;]False[;]0[;][;crlf;]1,73333333333333[;]1,5[;]0,813770374382247[;]0,662222222222222[;crlf;]15[;]0[;]Yes1[;]Yes[;][;crlf;]8[;]0[;]No2[;]No[;][;crlf;]7[;]0[;]Abstain3[;]Abstain[;]"/>
  <p:tag name="HASRESULTS" val="Fals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AE609B667A146F98F87E8D75215BF54&lt;/guid&gt;&#10;            &lt;repollguid&gt;98ED06EAEC514F248497AF07DB329941&lt;/repollguid&gt;&#10;            &lt;sourceid&gt;7B10A88814C64F0BBD18C9803ACE6E84&lt;/sourceid&gt;&#10;            &lt;questiontext&gt;Trials comparing the different combinations of endocrine + targeted agents with single agent CT are ongoing. Initial results from phase 2 randomized trials seem to indicate that combinations of endocrine + targeted agents compare favorably with single agent CT, in terms of efficacy and safety.(LoE/GoR : II/B) &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Lst>
</file>

<file path=ppt/tags/tag10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17"/>
  <p:tag name="SLIDEGUID" val="EFC1FE55E6C1479FAD13BAB5183AA83C"/>
  <p:tag name="QUESTIONALIAS" val="Concomitant CT + ET should not be performed."/>
  <p:tag name="CHARTCOLORINDICES" val="38,41,48,41,15,10,40,37,7,38,10,3"/>
  <p:tag name="ANONYMOUSTEMP" val="False"/>
  <p:tag name="RESTORECOUNTDOWNTIMER" val="True"/>
  <p:tag name="COUNTDOWNHEIGHT" val="80"/>
  <p:tag name="COUNTDOWNWIDTH" val="100"/>
  <p:tag name="RESPONSESGATHERED" val="True"/>
  <p:tag name="TOTALRESPONSES" val="30"/>
  <p:tag name="RESPONSECOUNT" val="30"/>
  <p:tag name="SLICED" val="False"/>
  <p:tag name="RESPONSES" val="1;1;1;1;1;1;1;1;1;1;1;-;1;1;1;1;1;1;1;1;1;1;1;1;1;1;-;1;-;1;1;1;1;-;"/>
  <p:tag name="CHARTSTRINGSTD" val="30 0 0"/>
  <p:tag name="CHARTSTRINGREV" val="0 0 30"/>
  <p:tag name="CHARTSTRINGSTDPER" val="1 0 0"/>
  <p:tag name="CHARTSTRINGREVPER" val="0 0 1"/>
  <p:tag name="VALUES" val="No Value|smicln|No Value|smicln|No Value"/>
</p:tagLst>
</file>

<file path=ppt/tags/tag11.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6"/>
  <p:tag name="SLIDEGUID" val="2B2ED2A9AEE5471F9F6536C30C8BB37C"/>
  <p:tag name="CHARTCOLORINDICES" val="38,41,48,41,15,10,40,37,7,38,10,3"/>
  <p:tag name="ANONYMOUSTEMP" val="False"/>
  <p:tag name="QUESTIONALIAS" val="Following thorough assessment and confirmation of MetaBC, the potential treatment goals and the fact that MetaBC is almost always incurable must be explained and discussed with the patient. This must be done in accessible language, respecting  patient privacy and cultural differecies , and whenever possible a written treatment plan should be provided. (LoE: Expert opinion)"/>
  <p:tag name="VALUES" val="No Value|smicln|No Value|smicln|No Value"/>
  <p:tag name="RESTORECOUNTDOWNTIMER" val="True"/>
  <p:tag name="COUNTDOWNHEIGHT" val="80"/>
  <p:tag name="COUNTDOWNWIDTH" val="100"/>
  <p:tag name="RESPONSESGATHERED" val="True"/>
  <p:tag name="TOTALRESPONSES" val="31"/>
  <p:tag name="RESPONSECOUNT" val="31"/>
  <p:tag name="SLICED" val="False"/>
  <p:tag name="RESPONSES" val="-;1;1;1;1;1;1;1;1;1;1;-;1;1;1;1;1;1;1;1;1;1;1;1;1;3;1;1;1;1;1;1;1;"/>
  <p:tag name="CHARTSTRINGSTD" val="30 0 1"/>
  <p:tag name="CHARTSTRINGREV" val="1 0 30"/>
  <p:tag name="CHARTSTRINGSTDPER" val="0.967741935483871 0 0.032258064516129"/>
  <p:tag name="CHARTSTRINGREVPER" val="0.032258064516129 0 0.967741935483871"/>
</p:tagLst>
</file>

<file path=ppt/tags/tag11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11.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16"/>
  <p:tag name="SLIDEGUID" val="DE6C924E46BA4A59A5E0530BD793DFD1"/>
  <p:tag name="QUESTIONALIAS" val="Endocrine treatment after CT to maintain benefit (maintenance ET), although not studied in randomized trials, is a reasonable option. (LoE: expert opinion)"/>
  <p:tag name="CHARTCOLORINDICES" val="38,41,48,41,15,10,40,37,7,38,10,3"/>
  <p:tag name="ANONYMOUSTEMP" val="False"/>
  <p:tag name="RESTORECOUNTDOWNTIMER" val="True"/>
  <p:tag name="COUNTDOWNHEIGHT" val="80"/>
  <p:tag name="COUNTDOWNWIDTH" val="100"/>
  <p:tag name="RESPONSESGATHERED" val="True"/>
  <p:tag name="TOTALRESPONSES" val="32"/>
  <p:tag name="RESPONSECOUNT" val="32"/>
  <p:tag name="SLICED" val="False"/>
  <p:tag name="RESPONSES" val="-;1;1;1;2;3;1;1;1;1;1;1;1;1;1;1;1;1;1;1;1;1;1;3;1;1;3;1;1;1;1;1;1;-;"/>
  <p:tag name="CHARTSTRINGSTD" val="28 1 3"/>
  <p:tag name="CHARTSTRINGREV" val="3 1 28"/>
  <p:tag name="CHARTSTRINGSTDPER" val="0.875 0.03125 0.09375"/>
  <p:tag name="CHARTSTRINGREVPER" val="0.09375 0.03125 0.875"/>
  <p:tag name="VALUES" val="No Value|smicln|No Value|smicln|No Value"/>
</p:tagLst>
</file>

<file path=ppt/tags/tag112.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1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195BF6015124C87813DE92A7AAC1D9D&lt;/guid&gt;&#10;            &lt;repollguid&gt;F4B99A0C44A64757BDB07BDF8207FDE0&lt;/repollguid&gt;&#10;            &lt;sourceid&gt;DD0EEF78D9474C9FB9CF6335CB7BC85C&lt;/sourceid&gt;&#10;            &lt;questiontext&gt;Anti-HER-2 therapy should be offered early (as 1st line) to all patients with HER-2+ ABC, except in the presence of contra-indications to the use of such therapy (LoE: 1 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Anti-HER-2 therapy should be offered early (as 1st line) to all patients with HER-2+ ABC, except in the presence of contra-indications to the use of such therapy (LoE: 1 A).[;crlf;]43[;]45[;]43[;]False[;]0[;][;crlf;]1,04651162790698[;]1[;]0,301429799925947[;]0,0908599242833964[;crlf;]42[;]0[;]YES1[;]YES[;][;crlf;]0[;]0[;]NO2[;]NO[;][;crlf;]1[;]0[;]ABSTAIN3[;]ABSTAIN[;]"/>
  <p:tag name="HASRESULTS" val="True"/>
</p:tagLst>
</file>

<file path=ppt/tags/tag114.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1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559106D8C7041DBB469913683D319BC&lt;/guid&gt;&#10;            &lt;repollguid&gt;F4B99A0C44A64757BDB07BDF8207FDE0&lt;/repollguid&gt;&#10;            &lt;sourceid&gt;DD0EEF78D9474C9FB9CF6335CB7BC85C&lt;/sourceid&gt;&#10;            &lt;questiontext&gt;Patients progressing on an anti-HER-2 therapy combined with a cytotoxic or endocrine agent should be offered additional anti-HER-2 therapy with subsequent treatment since it is beneficial to continue suppression of the HER-2 pathway. (LoE: 1 B) The optimal duration of anti-HER-2 therapy for MBC (i.e. when to stop these agents) is currently unknow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Patients progressing on an anti-HER-2 therapy combined with a cytotoxic or endocrine agent should be offered additional anti-HER-2 therapy with subsequent treatment since it is beneficial to continue suppression of the HER-2 pathway. (LoE: 1 B) The optimal duration of anti-HER-2 therapy for MBC (i.e. when to stop these agents) is currently unknown.[;crlf;]43[;]45[;]43[;]False[;]0[;][;crlf;]1,16279069767442[;]1[;]0,525190222820289[;]0,275824770146025[;crlf;]39[;]0[;]YES1[;]YES[;][;crlf;]1[;]0[;]NO2[;]NO[;][;crlf;]3[;]0[;]ABSTAIN3[;]ABSTAIN[;]"/>
  <p:tag name="HASRESULTS" val="True"/>
</p:tagLst>
</file>

<file path=ppt/tags/tag116.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EECC5F4D1F54687AF54813F3C5499E3&lt;/guid&gt;&#10;            &lt;repollguid&gt;F4B99A0C44A64757BDB07BDF8207FDE0&lt;/repollguid&gt;&#10;            &lt;sourceid&gt;DD0EEF78D9474C9FB9CF6335CB7BC85C&lt;/sourceid&gt;&#10;            &lt;questiontext&gt;In patients achieving a complete remission, the optimal duration of maintenance anti-HER2 therapy is unknown and needs to be balanced against treatment toxicity, logistical burden and cost. Stopping anti-HER2 therapy, after several years of sustained complete remission, may be considered in some patients, if treatment re-challenge is available in case of progression.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patients achieving a complete remission, the optimal duration of maintenance anti-HER2 therapy is unknown and needs to be balanced against treatment toxicity, logistical burden and cost. Stopping anti-HER2 therapy, after several years of sustained complete remission, may be considered in some patients, if treatment re-challenge is available in case of progression. (LoE: Expert Opinion)[;crlf;]42[;]45[;]42[;]False[;]0[;][;crlf;]1,07142857142857[;]1[;]0,257539376818856[;]0,0663265306122449[;crlf;]39[;]0[;]YES1[;]YES[;][;crlf;]3[;]0[;]NO2[;]NO[;][;crlf;]0[;]0[;]ABSTAIN3[;]ABSTAIN[;]"/>
  <p:tag name="HASRESULTS" val="True"/>
</p:tagLst>
</file>

<file path=ppt/tags/tag118.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1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Patients who have received any type of (neo)adjuvant anti-HER-2 therapy should not be excluded from clinical trials for HER-2+ MBC as they remain candidates for anti-HER-2 therapies.(LoE: 1 B)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Patients who have received any type of (neo)adjuvant anti-HER-2 therapy should not be excluded from clinical trials for HER-2+ MBC as they remain candidates for anti-HER-2 therapies.(LoE: 1 B)  [;crlf;]40[;]45[;]40[;]False[;]0[;][;crlf;]1[;]1[;]0[;]0[;crlf;]40[;]0[;]YES1[;]YES[;][;crlf;]0[;]0[;]NO2[;]NO[;][;crlf;]0[;]0[;]ABSTAIN3[;]ABSTAIN[;]"/>
  <p:tag name="HASRESULTS" val="True"/>
</p:tagLst>
</file>

<file path=ppt/tags/tag12.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20.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2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792EEE054004E70AC192C7FFCD1D08C&lt;/guid&gt;&#10;            &lt;repollguid&gt;F4B99A0C44A64757BDB07BDF8207FDE0&lt;/repollguid&gt;&#10;            &lt;sourceid&gt;DD0EEF78D9474C9FB9CF6335CB7BC85C&lt;/sourceid&gt;&#10;            &lt;questiontext&gt;For patients with ER+/HER-2+ MBC, for whom CT + anti-HER2 therapy was chosen as 1st line therapy and provided a benefit, it is reasonable to use ET + anti-HER2 therapy as maintenance therapy, after stopping CT, although this strategy has not been studied in randomized trials.(LoE: 1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For patients with ER+/HER-2+ MBC, for whom CT + anti-HER2 therapy was chosen as 1st line therapy and provided a benefit, it is reasonable to use ET + anti-HER2 therapy as maintenance therapy, after stopping CT, although this strategy has not been studied in randomized trials.(LoE: 1 C)[;crlf;]39[;]45[;]39[;]False[;]0[;][;crlf;]1,30769230769231[;]1[;]0,646642062200948[;]0,418145956607495[;crlf;]31[;]0[;]YES1[;]YES[;][;crlf;]4[;]0[;]NO2[;]NO[;][;crlf;]4[;]0[;]ABSTAIN3[;]ABSTAIN[;]"/>
  <p:tag name="HASRESULTS" val="True"/>
</p:tagLst>
</file>

<file path=ppt/tags/tag122.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2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792EEE054004E70AC192C7FFCD1D08C&lt;/guid&gt;&#10;            &lt;repollguid&gt;F4B99A0C44A64757BDB07BDF8207FDE0&lt;/repollguid&gt;&#10;            &lt;sourceid&gt;DD0EEF78D9474C9FB9CF6335CB7BC85C&lt;/sourceid&gt;&#10;            &lt;questiontext&gt;For patients with ER+/HER-2+ MBC, for whom CT + anti-HER2 therapy was chosen as 1st line therapy and provided a benefit, it is reasonable to use ET + anti-HER2 therapy as maintenance therapy, after stopping CT, although this strategy has not been studied in randomized trials.(LoE: 1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For patients with ER+/HER-2+ MBC, for whom CT + anti-HER2 therapy was chosen as 1st line therapy and provided a benefit, it is reasonable to use ET + anti-HER2 therapy as maintenance therapy, after stopping CT, although this strategy has not been studied in randomized trials.(LoE: 1 C)[;crlf;]39[;]45[;]39[;]False[;]0[;][;crlf;]1,30769230769231[;]1[;]0,646642062200948[;]0,418145956607495[;crlf;]31[;]0[;]YES1[;]YES[;][;crlf;]4[;]0[;]NO2[;]NO[;][;crlf;]4[;]0[;]ABSTAIN3[;]ABSTAIN[;]"/>
  <p:tag name="HASRESULTS" val="True"/>
</p:tagLst>
</file>

<file path=ppt/tags/tag124.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2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1FF058C6B7449B8AB1F419A363F6DD2&lt;/guid&gt;&#10;            &lt;repollguid&gt;F4B99A0C44A64757BDB07BDF8207FDE0&lt;/repollguid&gt;&#10;            &lt;sourceid&gt;DD0EEF78D9474C9FB9CF6335CB7BC85C&lt;/sourceid&gt;&#10;            &lt;questiontext&gt;In the 1st line setting, for HER-2+ MBC previously treated (in the adjuvant setting with DFI &amp;gt;12 ms) or untreated with trastuzumab, combinations of CT + trastuzumab are superior to combinations of CT + lapatinib in terms of PFS and OS. (LoE: 1 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In the 1st line setting, for HER-2+ MBC previously treated (in the adjuvant setting with DFI &gt;12 ms) or untreated with trastuzumab, combinations of CT + trastuzumab are superior to combinations of CT + lapatinib in terms of PFS and OS. (LoE: 1 A)[;crlf;]44[;]45[;]44[;]False[;]0[;][;crlf;]1,09090909090909[;]1[;]0,416597790450531[;]0,173553719008264[;crlf;]42[;]0[;]YES1[;]YES[;][;crlf;]0[;]0[;]NO2[;]NO[;][;crlf;]2[;]0[;]ABSTAIN3[;]ABSTAIN[;]"/>
  <p:tag name="HASRESULTS" val="True"/>
  <p:tag name="LIVECHARTING" val="False"/>
  <p:tag name="AUTOOPENPOLL" val="True"/>
  <p:tag name="AUTOFORMATCHART" val="True"/>
</p:tagLst>
</file>

<file path=ppt/tags/tag126.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2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82B653730D7449997FFFF4D59F72E87&lt;/guid&gt;&#10;            &lt;repollguid&gt;F4B99A0C44A64757BDB07BDF8207FDE0&lt;/repollguid&gt;&#10;            &lt;sourceid&gt;DD0EEF78D9474C9FB9CF6335CB7BC85C&lt;/sourceid&gt;&#10;            &lt;questiontext&gt;The standard 1st line therapy for patients previously untreated with anti-HER-2 therapy is the combination of CT + trastuzumab and pertuzumab, since it has proven to be superior to CT +  trastuzumab in terms of OS in this population. (LoE: 1 A)For patients previously treated (in the (neo)adjuvant setting) with anti-HER-2 therapy, the combination of CT + trastuzumab and pertuzumab is an important option for 1st line therapy (LoE: 1 A); few of these pts were treated in the Cleopatra trial (all with DFI &amp;gt; 12 months) and dual blockade with T-DM1 + pertuzumab did not prove to be beneficial in the Marianne Trial.It is currently unknown how CT + trastuzumab and pertuzumab compares to T-DM1.For patients who relapse either on or within 12 months of adjuvant trastuzumab there is currently no data regarding efficacy of pertuzumab + trastuzumab and CT (as these patients were excluded from the Cleopatra trial).It is currently unknown how CT + trastuzumab and pertuzumab compares to T-DM1, as 1st line therapy.&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The standard 1st line therapy for patients previously untreated with anti-HER-2 therapy is the combination of CT + trastuzumab and pertuzumab, since it has proven to be superior to CT +  trastuzumab in terms of OS in this population. (LoE: 1 A)For patients previously treated (in the (neo)adjuvant setting) with anti-HER-2 therapy, the combination of CT + trastuzumab and pertuzumab is an important option for 1st line therapy (LoE: 1 A); few of these pts were treated in the Cleopatra trial (all with DFI &gt; 12 months) and dual blockade with T-DM1 + pertuzumab did not prove to be beneficial in the Marianne Trial.It is currently unknown how CT + trastuzumab and pertuzumab compares to T-DM1.For patients who relapse either on or within 12 months of adjuvant trastuzumab there is currently no data regarding efficacy of pertuzumab + trastuzumab and CT (as these patients were excluded from the Cleopatra trial).It is currently unknown how CT + trastuzumab and pertuzumab compares to T-DM1, as 1st line therapy.[;crlf;]41[;]45[;]41[;]False[;]0[;][;crlf;]1,46341463414634[;]1[;]0,829268292682927[;]0,687685901249256[;crlf;]31[;]0[;]YES1[;]YES[;][;crlf;]1[;]0[;]NO2[;]NO[;][;crlf;]9[;]0[;]ABSTAIN3[;]ABSTAIN[;]"/>
  <p:tag name="HASRESULTS" val="False"/>
  <p:tag name="LIVECHARTING" val="False"/>
  <p:tag name="AUTOOPENPOLL" val="True"/>
  <p:tag name="AUTOFORMATCHART" val="True"/>
</p:tagLst>
</file>

<file path=ppt/tags/tag12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82B653730D7449997FFFF4D59F72E87&lt;/guid&gt;&#10;            &lt;repollguid&gt;F4B99A0C44A64757BDB07BDF8207FDE0&lt;/repollguid&gt;&#10;            &lt;sourceid&gt;DD0EEF78D9474C9FB9CF6335CB7BC85C&lt;/sourceid&gt;&#10;            &lt;questiontext&gt;The standard 1st line therapy for patients previously untreated with anti-HER-2 therapy is the combination of CT + trastuzumab and pertuzumab, since it has proven to be superior to CT +  trastuzumab in terms of OS in this population. (LoE: 1 A)For patients previously treated (in the (neo)adjuvant setting) with anti-HER-2 therapy, the combination of CT + trastuzumab and pertuzumab is an important option for 1st line therapy (LoE: 1 A); few of these pts were treated in the Cleopatra trial (all with DFI &amp;gt; 12 months) and dual blockade with T-DM1 + pertuzumab did not prove to be beneficial in the Marianne Trial.It is currently unknown how CT + trastuzumab and pertuzumab compares to T-DM1.For patients who relapse either on or within 12 months of adjuvant trastuzumab there is currently no data regarding efficacy of pertuzumab + trastuzumab and CT (as these patients were excluded from the Cleopatra trial).It is currently unknown how CT + trastuzumab and pertuzumab compares to T-DM1, as 1st line therapy.&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The standard 1st line therapy for patients previously untreated with anti-HER-2 therapy is the combination of CT + trastuzumab and pertuzumab, since it has proven to be superior to CT +  trastuzumab in terms of OS in this population. (LoE: 1 A)For patients previously treated (in the (neo)adjuvant setting) with anti-HER-2 therapy, the combination of CT + trastuzumab and pertuzumab is an important option for 1st line therapy (LoE: 1 A); few of these pts were treated in the Cleopatra trial (all with DFI &gt; 12 months) and dual blockade with T-DM1 + pertuzumab did not prove to be beneficial in the Marianne Trial.It is currently unknown how CT + trastuzumab and pertuzumab compares to T-DM1.For patients who relapse either on or within 12 months of adjuvant trastuzumab there is currently no data regarding efficacy of pertuzumab + trastuzumab and CT (as these patients were excluded from the Cleopatra trial).It is currently unknown how CT + trastuzumab and pertuzumab compares to T-DM1, as 1st line therapy.[;crlf;]41[;]45[;]41[;]False[;]0[;][;crlf;]1,46341463414634[;]1[;]0,829268292682927[;]0,687685901249256[;crlf;]31[;]0[;]YES1[;]YES[;][;crlf;]1[;]0[;]NO2[;]NO[;][;crlf;]9[;]0[;]ABSTAIN3[;]ABSTAIN[;]"/>
  <p:tag name="HASRESULTS" val="False"/>
  <p:tag name="LIVECHARTING" val="False"/>
  <p:tag name="AUTOOPENPOLL" val="True"/>
  <p:tag name="AUTOFORMATCHART" val="True"/>
</p:tagLst>
</file>

<file path=ppt/tags/tag1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E1BADEC1E6B4315B1C9285D2AF9F578&lt;/guid&gt;&#10;            &lt;repollguid&gt;F4B99A0C44A64757BDB07BDF8207FDE0&lt;/repollguid&gt;&#10;            &lt;sourceid&gt;DD0EEF78D9474C9FB9CF6335CB7BC85C&lt;/sourceid&gt;&#10;            &lt;questiontext&gt;There are currently no data supporting the use of dual blockade with trastuzumab + pertuzumab associated with CT beyond 1st line, after treatment with trastuzumab + pertuzumab + CT in 1st line (i.e. continuing dual blockade beyond progression) and therefore this 3 drug regimen should not be given beyond 1st line outside clinical trials.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There are currently no data supporting the use of dual blockade with trastuzumab + pertuzumab associated with CT beyond 1st line, after treatment with trastuzumab + pertuzumab + CT in 1st line (i.e. continuing dual blockade beyond progression) and therefore this 3 drug regimen should not be given beyond 1st line outside clinical trials. [;crlf;]43[;]45[;]43[;]False[;]0[;][;crlf;]1,23255813953488[;]1[;]0,603756045848706[;]0,364521362898864[;crlf;]37[;]0[;]YES1[;]YES[;][;crlf;]2[;]0[;]NO2[;]NO[;][;crlf;]4[;]0[;]ABSTAIN3[;]ABSTAIN[;]"/>
  <p:tag name="HASRESULTS" val="True"/>
  <p:tag name="LIVECHARTING" val="False"/>
  <p:tag name="AUTOOPENPOLL" val="True"/>
  <p:tag name="AUTOFORMATCHART" val="True"/>
</p:tagLst>
</file>

<file path=ppt/tags/tag1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8"/>
  <p:tag name="SLIDEGUID" val="723ED7AD1AEE4AB4954EE35C970D1A4E"/>
  <p:tag name="QUESTIONALIAS" val="The age of the patient should not be a reason to withhold effective therapy."/>
  <p:tag name="CHARTCOLORINDICES" val="38,41,48,41,15,10,40,37,7,38,10,3"/>
  <p:tag name="ANONYMOUSTEMP" val="False"/>
  <p:tag name="RESTORECOUNTDOWNTIMER" val="True"/>
  <p:tag name="COUNTDOWNHEIGHT" val="80"/>
  <p:tag name="COUNTDOWNWIDTH" val="100"/>
  <p:tag name="RESPONSESGATHERED" val="True"/>
  <p:tag name="TOTALRESPONSES" val="30"/>
  <p:tag name="RESPONSECOUNT" val="30"/>
  <p:tag name="SLICED" val="False"/>
  <p:tag name="RESPONSES" val="-;1;1;1;1;1;-;2;1;1;1;-;1;1;1;1;1;1;1;3;1;1;1;1;1;1;1;1;1;1;1;1;1;"/>
  <p:tag name="CHARTSTRINGSTD" val="28 1 1"/>
  <p:tag name="CHARTSTRINGREV" val="1 1 28"/>
  <p:tag name="CHARTSTRINGSTDPER" val="0.933333333333333 0.0333333333333333 0.0333333333333333"/>
  <p:tag name="CHARTSTRINGREVPER" val="0.0333333333333333 0.0333333333333333 0.933333333333333"/>
  <p:tag name="VALUES" val="No Value|smicln|No Value|smicln|No Value"/>
</p:tagLst>
</file>

<file path=ppt/tags/tag130.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3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B5ACD9720984E22A28178F54712E2BF&lt;/guid&gt;&#10;            &lt;repollguid&gt;F4B99A0C44A64757BDB07BDF8207FDE0&lt;/repollguid&gt;&#10;            &lt;sourceid&gt;DD0EEF78D9474C9FB9CF6335CB7BC85C&lt;/sourceid&gt;&#10;            &lt;questiontext&gt;In a HER-2+ MBC patient, previously untreated with the combination of CT + trastuzumab + pertuzumab, it is acceptable to use this treatment after 1st line.(LoE: 2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In a HER-2+ MBC patient, previously untreated with the combination of CT + trastuzumab + pertuzumab, it is acceptable to use this treatment after 1st line.(LoE: 2 C)[;crlf;]37[;]45[;]37[;]False[;]0[;][;crlf;]1,40540540540541[;]1[;]0,7519150131483[;]0,565376186997809[;crlf;]28[;]0[;]YES1[;]YES[;][;crlf;]3[;]0[;]NO2[;]NO[;][;crlf;]6[;]0[;]ABSTAIN3[;]ABSTAIN[;]"/>
  <p:tag name="HASRESULTS" val="True"/>
  <p:tag name="LIVECHARTING" val="False"/>
  <p:tag name="AUTOOPENPOLL" val="True"/>
  <p:tag name="AUTOFORMATCHART" val="True"/>
</p:tagLst>
</file>

<file path=ppt/tags/tag132.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3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F877C90F0754469AAC2985288DCD3A7&lt;/guid&gt;&#10;            &lt;repollguid&gt;F4B99A0C44A64757BDB07BDF8207FDE0&lt;/repollguid&gt;&#10;            &lt;sourceid&gt;DD0EEF78D9474C9FB9CF6335CB7BC85C&lt;/sourceid&gt;&#10;            &lt;questiontext&gt;After 1st line trastuzumab-based therapy, T-DM1 provides superior efficacy relative to other HER-2-based therapies in the 2nd line (vs. lapatinib + capecitabine) and beyond (vs. treatment of physician’s choice). T-DM1 should be preferred in patients who have progressed through at least 1 line of trastuzumab-based therapy, since it provides an OS benefit.(LoE: 1 A)However, there is no data on the use of T-DM1 after dual blockade with trastuzumab + pertuzumab.&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After 1st line trastuzumab-based therapy, T-DM1 provides superior efficacy relative to other HER-2-based therapies in the 2nd line (vs. lapatinib + capecitabine) and beyond (vs. treatment of physician’s choice). T-DM1 should be preferred in patients who have progressed through at least 1 line of trastuzumab-based therapy, since it provides an OS benefit.(LoE: 1 A)However, there is no data on the use of T-DM1 after dual blockade with trastuzumab + pertuzumab.[;crlf;]42[;]45[;]42[;]False[;]0[;][;crlf;]1,23809523809524[;]1[;]0,647689071844545[;]0,419501133786848[;crlf;]37[;]0[;]YES1[;]YES[;][;crlf;]0[;]0[;]NO2[;]NO[;][;crlf;]5[;]0[;]ABSTAIN3[;]ABSTAIN[;]"/>
  <p:tag name="HASRESULTS" val="True"/>
  <p:tag name="LIVECHARTING" val="False"/>
  <p:tag name="AUTOOPENPOLL" val="True"/>
  <p:tag name="AUTOFORMATCHART" val="True"/>
</p:tagLst>
</file>

<file path=ppt/tags/tag13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DE1CDA5AF914D1CBFC23FA32CD66781&lt;/guid&gt;&#10;            &lt;repollguid&gt;F4B99A0C44A64757BDB07BDF8207FDE0&lt;/repollguid&gt;&#10;            &lt;sourceid&gt;DD0EEF78D9474C9FB9CF6335CB7BC85C&lt;/sourceid&gt;&#10;            &lt;questiontext&gt;In case of progression on trastuzumab-based therapy, the combination trastuzumab + lapatinib is a reasonable treatment option for some patients (LoE: 1 B). There is however, no data on the use of this combination after progression on pertuzumab or TDM1.&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In case of progression on trastuzumab-based therapy, the combination trastuzumab + lapatinib is a reasonable treatment option for some patients (LoE: 1 B). There is however, no data on the use of this combination after progression on pertuzumab or TDM1.[;crlf;]43[;]45[;]43[;]False[;]0[;][;crlf;]1,27906976744186[;]1[;]0,658595453884014[;]0,43374797187669[;crlf;]36[;]0[;]YES1[;]YES[;][;crlf;]2[;]0[;]NO2[;]NO[;][;crlf;]5[;]0[;]ABSTAIN3[;]ABSTAIN[;]"/>
  <p:tag name="HASRESULTS" val="True"/>
  <p:tag name="LIVECHARTING" val="False"/>
  <p:tag name="AUTOOPENPOLL" val="True"/>
  <p:tag name="AUTOFORMATCHART" val="True"/>
</p:tagLst>
</file>

<file path=ppt/tags/tag135.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D359585C812401CA895B6066BACE651&lt;/guid&gt;&#10;            &lt;repollguid&gt;98ED06EAEC514F248497AF07DB329941&lt;/repollguid&gt;&#10;            &lt;sourceid&gt;7B10A88814C64F0BBD18C9803ACE6E84&lt;/sourceid&gt;&#10;            &lt;questiontext&gt;The combination of neratinib + capecitabine was compared to lapatinib + capecitabine, as 3rd line or beyond therapy for HER2+ ABC, showing a marginal 2.2 months benefit in PFS, without significant difference in OS. There was no comparison with trastuzumab + capecitabine, already shown to be superior in OS, to lapatinib + capecitabine. Therefore, the combination of neratinib + capecitabine is not recommended for routine clinical practice.(LoE/GoR: I/D) Additional studies are needed to clearly establish the potential role of this combination in the treatment of brain metastases, as well as the role of neratinib for ABC.&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The combination of neratinib + capecitabine was compared to lapatinib + capecitabine, as 3rd line or beyond therapy for HER2+ ABC, showing a marginal 2.2 months benefit in PFS, without significant difference in OS. There was no comparison with trastuzumab + capecitabine, already shown to be superior in OS, to lapatinib + capecitabine. Therefore, the combination of neratinib + capecitabine is not recommended for routine clinical practice.(LoE/GoR: I/D) Additional studies are needed to clearly establish the potential role of this combination in the treatment of brain metastases, as well as the role of neratinib for ABC.[;crlf;]40[;]42[;]40[;]False[;]0[;][;crlf;]1,125[;]1[;]0,399217985566783[;]0,159375[;crlf;]36[;]0[;]Yes1[;]Yes[;][;crlf;]3[;]0[;]No2[;]No[;][;crlf;]1[;]0[;]Abstain3[;]Abstain[;]"/>
  <p:tag name="HASRESULTS" val="True"/>
</p:tagLst>
</file>

<file path=ppt/tags/tag13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D359585C812401CA895B6066BACE651&lt;/guid&gt;&#10;            &lt;repollguid&gt;98ED06EAEC514F248497AF07DB329941&lt;/repollguid&gt;&#10;            &lt;sourceid&gt;7B10A88814C64F0BBD18C9803ACE6E84&lt;/sourceid&gt;&#10;            &lt;questiontext&gt;The combination of neratinib + capecitabine was compared to lapatinib + capecitabine, as 3rd line or beyond therapy for HER2+ ABC, showing a marginal 2.2 months benefit in PFS, without significant difference in OS. There was no comparison with trastuzumab + capecitabine, already shown to be superior in OS, to lapatinib + capecitabine. Therefore, the combination of neratinib + capecitabine is not recommended for routine clinical practice.(LoE/GoR: I/D) Additional studies are needed to clearly establish the potential role of this combination in the treatment of brain metastases, as well as the role of neratinib for ABC.&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The combination of neratinib + capecitabine was compared to lapatinib + capecitabine, as 3rd line or beyond therapy for HER2+ ABC, showing a marginal 2.2 months benefit in PFS, without significant difference in OS. There was no comparison with trastuzumab + capecitabine, already shown to be superior in OS, to lapatinib + capecitabine. Therefore, the combination of neratinib + capecitabine is not recommended for routine clinical practice.(LoE/GoR: I/D) Additional studies are needed to clearly establish the potential role of this combination in the treatment of brain metastases, as well as the role of neratinib for ABC.[;crlf;]40[;]42[;]40[;]False[;]0[;][;crlf;]1,125[;]1[;]0,399217985566783[;]0,159375[;crlf;]36[;]0[;]Yes1[;]Yes[;][;crlf;]3[;]0[;]No2[;]No[;][;crlf;]1[;]0[;]Abstain3[;]Abstain[;]"/>
  <p:tag name="HASRESULTS" val="True"/>
</p:tagLst>
</file>

<file path=ppt/tags/tag13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D359585C812401CA895B6066BACE651&lt;/guid&gt;&#10;            &lt;repollguid&gt;98ED06EAEC514F248497AF07DB329941&lt;/repollguid&gt;&#10;            &lt;sourceid&gt;7B10A88814C64F0BBD18C9803ACE6E84&lt;/sourceid&gt;&#10;            &lt;questiontext&gt;The combination of neratinib + capecitabine was compared to lapatinib + capecitabine, as 3rd line or beyond therapy for HER2+ ABC, showing a marginal 2.2 months benefit in PFS, without significant difference in OS. There was no comparison with trastuzumab + capecitabine, already shown to be superior in OS, to lapatinib + capecitabine. Therefore, the combination of neratinib + capecitabine is not recommended for routine clinical practice.(LoE/GoR: I/D) Additional studies are needed to clearly establish the potential role of this combination in the treatment of brain metastases, as well as the role of neratinib for ABC.&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The combination of neratinib + capecitabine was compared to lapatinib + capecitabine, as 3rd line or beyond therapy for HER2+ ABC, showing a marginal 2.2 months benefit in PFS, without significant difference in OS. There was no comparison with trastuzumab + capecitabine, already shown to be superior in OS, to lapatinib + capecitabine. Therefore, the combination of neratinib + capecitabine is not recommended for routine clinical practice.(LoE/GoR: I/D) Additional studies are needed to clearly establish the potential role of this combination in the treatment of brain metastases, as well as the role of neratinib for ABC.[;crlf;]40[;]42[;]40[;]False[;]0[;][;crlf;]1,125[;]1[;]0,399217985566783[;]0,159375[;crlf;]36[;]0[;]Yes1[;]Yes[;][;crlf;]3[;]0[;]No2[;]No[;][;crlf;]1[;]0[;]Abstain3[;]Abstain[;]"/>
  <p:tag name="HASRESULTS" val="True"/>
</p:tagLst>
</file>

<file path=ppt/tags/tag1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D359585C812401CA895B6066BACE651&lt;/guid&gt;&#10;            &lt;repollguid&gt;98ED06EAEC514F248497AF07DB329941&lt;/repollguid&gt;&#10;            &lt;sourceid&gt;7B10A88814C64F0BBD18C9803ACE6E84&lt;/sourceid&gt;&#10;            &lt;questiontext&gt;The combination of neratinib + capecitabine was compared to lapatinib + capecitabine, as 3rd line or beyond therapy for HER2+ ABC, showing a marginal 2.2 months benefit in PFS, without significant difference in OS. There was no comparison with trastuzumab + capecitabine, already shown to be superior in OS, to lapatinib + capecitabine. Therefore, the combination of neratinib + capecitabine is not recommended for routine clinical practice.(LoE/GoR: I/D) Additional studies are needed to clearly establish the potential role of this combination in the treatment of brain metastases, as well as the role of neratinib for ABC.&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The combination of neratinib + capecitabine was compared to lapatinib + capecitabine, as 3rd line or beyond therapy for HER2+ ABC, showing a marginal 2.2 months benefit in PFS, without significant difference in OS. There was no comparison with trastuzumab + capecitabine, already shown to be superior in OS, to lapatinib + capecitabine. Therefore, the combination of neratinib + capecitabine is not recommended for routine clinical practice.(LoE/GoR: I/D) Additional studies are needed to clearly establish the potential role of this combination in the treatment of brain metastases, as well as the role of neratinib for ABC.[;crlf;]40[;]42[;]40[;]False[;]0[;][;crlf;]1,125[;]1[;]0,399217985566783[;]0,159375[;crlf;]36[;]0[;]Yes1[;]Yes[;][;crlf;]3[;]0[;]No2[;]No[;][;crlf;]1[;]0[;]Abstain3[;]Abstain[;]"/>
  <p:tag name="HASRESULTS" val="True"/>
</p:tagLst>
</file>

<file path=ppt/tags/tag1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4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C2CC52CFEFD4B38ACBA0CA7B0DD5056&lt;/guid&gt;&#10;            &lt;repollguid&gt;F4B99A0C44A64757BDB07BDF8207FDE0&lt;/repollguid&gt;&#10;            &lt;sourceid&gt;DD0EEF78D9474C9FB9CF6335CB7BC85C&lt;/sourceid&gt;&#10;            &lt;questiontext&gt;If pertuzumab is not available 1st line regimens for HER-2+MBC can include trestuzumab with a texane or vinoreobine.Diferences in toxicity between these regimens should be considered and discussed with the patient in making a final decision. Other quiomoterapy regimens can be administered with trestuzumab but are not as well studied and are not prefered.&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f pertuzumab is not available 1st line regimens for HER-2+MBC can include trestuzumab with a texane or vinoreobine.Diferences in toxicity between these regimens should be considered and discussed with the patient in making a final decision. Other quiomoterapy regimens can be administered with trestuzumab but are not as well studied and are not prefered.[;crlf;]41[;]45[;]41[;]False[;]0[;][;crlf;]1,21951219512195[;]1[;]0,605349933950774[;]0,366448542534206[;crlf;]36[;]0[;]YES1[;]YES[;][;crlf;]1[;]0[;]NO2[;]NO[;][;crlf;]4[;]0[;]ABSTAIN3[;]ABSTAIN[;]"/>
  <p:tag name="HASRESULTS" val="True"/>
</p:tagLst>
</file>

<file path=ppt/tags/tag14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C2CC52CFEFD4B38ACBA0CA7B0DD5056&lt;/guid&gt;&#10;            &lt;repollguid&gt;F4B99A0C44A64757BDB07BDF8207FDE0&lt;/repollguid&gt;&#10;            &lt;sourceid&gt;DD0EEF78D9474C9FB9CF6335CB7BC85C&lt;/sourceid&gt;&#10;            &lt;questiontext&gt;For later line terapy trestuzumab can be administered with taxines, liposomal anthracyclines, eribulin, capeccitabine, gemcitabine, or metronomic CM.Toxicity profiles should be carefully considered.&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For later line terapy trestuzumab can be administered with taxines, liposomal anthracyclines, eribulin, capeccitabine, gemcitabine, or metronomic CM.Toxicity profiles should be carefully considered.[;crlf;]43[;]45[;]43[;]False[;]0[;][;crlf;]1,18604651162791[;]1[;]0,580930046362642[;]0,337479718766901[;crlf;]39[;]0[;]YES1[;]YES[;][;crlf;]0[;]0[;]NO2[;]NO[;][;crlf;]4[;]0[;]ABSTAIN3[;]ABSTAIN[;]"/>
  <p:tag name="HASRESULTS" val="True"/>
</p:tagLst>
</file>

<file path=ppt/tags/tag14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Possible CT agents to combine with a dual blockade of trastuzumab + pertuzumab are docetaxel (LoE: 1 A), paclitaxel (LoE: 1 B), vinorelbine (LoE: 1 B) and nab-paclitaxel (LoE: 2 B).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Possible CT agents to combine with a dual blockade of trastuzumab + pertuzumab are docetaxel (LoE: 1 A), paclitaxel (LoE: 1 B), vinorelbine (LoE: 1 B) and nab-paclitaxel (LoE: 2 B). [;crlf;]43[;]45[;]43[;]False[;]0[;][;crlf;]1,25581395348837[;]1[;]0,65033169553998[;]0,422931314223905[;crlf;]37[;]0[;]YES1[;]YES[;][;crlf;]1[;]0[;]NO2[;]NO[;][;crlf;]5[;]0[;]ABSTAIN3[;]ABSTAIN[;]"/>
  <p:tag name="HASRESULTS" val="True"/>
  <p:tag name="LIVECHARTING" val="False"/>
  <p:tag name="AUTOOPENPOLL" val="True"/>
  <p:tag name="AUTOFORMATCHART" val="True"/>
</p:tagLst>
</file>

<file path=ppt/tags/tag143.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4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In triple-negative ABC patients (regardless of BRCA status), previously treated with anthracyclines and taxanes in the (neo)adjuvant setting, carboplatin demonstrated comparable efficacy and a more favorable toxicity profile, compared to docetaxel, and is therefore a treatment option.(LoE: 1 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triple-negative ABC patients (regardless of BRCA status), previously treated with anthracyclines and taxanes in the (neo)adjuvant setting, carboplatin demonstrated comparable efficacy and a more favorable toxicity profile, compared to docetaxel, and is therefore a treatment option.(LoE: 1 A)[;crlf;]43[;]45[;]43[;]False[;]0[;][;crlf;]1,13953488372093[;]1[;]0,461614726541377[;]0,21308815575987[;crlf;]39[;]0[;]YES1[;]YES[;][;crlf;]2[;]0[;]NO2[;]NO[;][;crlf;]2[;]0[;]ABSTAIN3[;]ABSTAIN[;]"/>
  <p:tag name="HASRESULTS" val="True"/>
</p:tagLst>
</file>

<file path=ppt/tags/tag145.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4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For non-BRCA-associated triple negative ABC, there are no data supporting different or specific CT recommendations. Therefore, all CT recommendations for HER-2 negative disease also apply for triple negative ABC.(LoE: 1 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For non-BRCA-associated triple negative ABC, there are no data supporting different or specific CT recommendations. Therefore, all CT recommendations for HER-2 negative disease also apply for triple negative ABC.(LoE: 1 A)[;crlf;]44[;]45[;]44[;]False[;]0[;][;crlf;]1,04545454545455[;]1[;]0,298065387468273[;]0,0888429752066116[;crlf;]43[;]0[;]YES1[;]YES[;][;crlf;]0[;]0[;]NO2[;]NO[;][;crlf;]1[;]0[;]ABSTAIN3[;]ABSTAIN[;]"/>
  <p:tag name="HASRESULTS" val="True"/>
</p:tagLst>
</file>

<file path=ppt/tags/tag14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For non-BRCA-associated triple negative ABC, there are no data supporting different or specific CT recommendations. Therefore, all CT recommendations for HER-2 negative disease also apply for triple negative ABC.(LoE: 1 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For non-BRCA-associated triple negative ABC, there are no data supporting different or specific CT recommendations. Therefore, all CT recommendations for HER-2 negative disease also apply for triple negative ABC.(LoE: 1 A)[;crlf;]44[;]45[;]44[;]False[;]0[;][;crlf;]1,04545454545455[;]1[;]0,298065387468273[;]0,0888429752066116[;crlf;]43[;]0[;]YES1[;]YES[;][;crlf;]0[;]0[;]NO2[;]NO[;][;crlf;]1[;]0[;]ABSTAIN3[;]ABSTAIN[;]"/>
  <p:tag name="HASRESULTS" val="True"/>
</p:tagLst>
</file>

<file path=ppt/tags/tag14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RESULTS" val="Immunotherapy, with a checkpoint inhibitor, combined with chemotherapy (i.e. atezolizumab + taxane), is an option for 1st line therapy for PDL1+* triple negative ABC, since it provided a small benefit in PFS. The impact in OS needs to be confirmed.(LoE/GoR: I/C)[;crlf;]39[;]42[;]39[;]False[;]0[;][;crlf;]1,1025641025641[;]1[;]0,441144885489365[;]0,194608809993425[;crlf;]37[;]0[;]Yes1[;]Yes[;][;crlf;]0[;]0[;]No2[;]No[;][;crlf;]2[;]0[;]Abstain3[;]Abstain[;]"/>
  <p:tag name="HASRESULTS" val="Tru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3B1FC7726834835B47CB1ECA5B5BEB9&lt;/guid&gt;&#10;            &lt;repollguid&gt;98ED06EAEC514F248497AF07DB329941&lt;/repollguid&gt;&#10;            &lt;sourceid&gt;7B10A88814C64F0BBD18C9803ACE6E84&lt;/sourceid&gt;&#10;            &lt;questiontext&gt;Immunotherapy, with a checkpoint inhibitor, combined with chemotherapy (i.e. atezolizumab + taxane), is an option for 1st line therapy for PDL1+* triple negative ABC, since it provided a small benefit in PFS. The impact in OS needs to be confirmed.(LoE/GoR: I/C)Its use as monotherapy in later lines of therapy for triple negative ABC is not recommended, due to low response rates.(LoE/GoR: I/E)Several ongoing trials are evaluating the role of this type of treatment in other ABC subtypes and, for the moment, it is not recommended outside clinical trials.(LoE/GoR: NA/E)&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Lst>
</file>

<file path=ppt/tags/tag14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3B1FC7726834835B47CB1ECA5B5BEB9&lt;/guid&gt;&#10;            &lt;repollguid&gt;98ED06EAEC514F248497AF07DB329941&lt;/repollguid&gt;&#10;            &lt;sourceid&gt;7B10A88814C64F0BBD18C9803ACE6E84&lt;/sourceid&gt;&#10;            &lt;questiontext&gt;Its use as monotherapy in later lines of therapy for triple negative ABC is not recommended, due to low response rates.(LoE/GoR: I/E)&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Its use as monotherapy in later lines of therapy for triple negative ABC is not recommended, due to low response rates.(LoE/GoR: I/E)[;crlf;]38[;]42[;]38[;]False[;]0[;][;crlf;]1,15789473684211[;]1[;]0,488085183973458[;]0,238227146814404[;crlf;]34[;]0[;]Yes1[;]Yes[;][;crlf;]2[;]0[;]No2[;]No[;][;crlf;]2[;]0[;]Abstain3[;]Abstain[;]"/>
  <p:tag name="HASRESULTS" val="True"/>
</p:tagLst>
</file>

<file path=ppt/tags/tag1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7"/>
  <p:tag name="SLIDEGUID" val="2C6006082B604DDE84B8E3B49420AA41"/>
  <p:tag name="CHARTCOLORINDICES" val="38,41,48,41,15,10,40,37,7,38,10,3"/>
  <p:tag name="ANONYMOUSTEMP" val="False"/>
  <p:tag name="VALUES" val="No Value|smicln|No Value|smicln|No Value"/>
  <p:tag name="QUESTIONALIAS" val="Patients (and their families, caregivers or support network, if patient agrees) should be invited to participate in the decision-making process at all times (LoE: Expert opinion).  When possible, patients should be encouraged to be accompanied by persons who can support them and share treatment decisions (e.g. family members, caregivers, support network) (LoE: Expert opinion)."/>
  <p:tag name="RESTORECOUNTDOWNTIMER" val="True"/>
  <p:tag name="COUNTDOWNHEIGHT" val="80"/>
  <p:tag name="COUNTDOWNWIDTH" val="100"/>
  <p:tag name="RESPONSESGATHERED" val="True"/>
  <p:tag name="TOTALRESPONSES" val="30"/>
  <p:tag name="RESPONSECOUNT" val="30"/>
  <p:tag name="SLICED" val="False"/>
  <p:tag name="RESPONSES" val="-;1;1;1;1;1;-;1;1;1;1;1;1;1;1;1;-;1;1;1;1;1;1;1;1;1;1;1;1;1;1;1;1;"/>
  <p:tag name="CHARTSTRINGSTD" val="30 0 0"/>
  <p:tag name="CHARTSTRINGREV" val="0 0 30"/>
  <p:tag name="CHARTSTRINGSTDPER" val="1 0 0"/>
  <p:tag name="CHARTSTRINGREVPER" val="0 0 1"/>
</p:tagLst>
</file>

<file path=ppt/tags/tag15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3B1FC7726834835B47CB1ECA5B5BEB9&lt;/guid&gt;&#10;            &lt;repollguid&gt;98ED06EAEC514F248497AF07DB329941&lt;/repollguid&gt;&#10;            &lt;sourceid&gt;7B10A88814C64F0BBD18C9803ACE6E84&lt;/sourceid&gt;&#10;            &lt;questiontext&gt;Several ongoing trials are evaluating the role of this type of treatment in other ABC subtypes and, for the moment, it is not recommended outside clinical trials.(LoE/GoR: NA/E)&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Several ongoing trials are evaluating the role of this type of treatment in other ABC subtypes and, for the moment, it is not recommended outside clinical trials.(LoE/GoR: NA/E)[;crlf;]40[;]42[;]40[;]False[;]0[;][;crlf;]1,05[;]1[;]0,31224989991992[;]0,0975[;crlf;]39[;]0[;]Yes1[;]Yes[;][;crlf;]0[;]0[;]No2[;]No[;][;crlf;]1[;]0[;]Abstain3[;]Abstain[;]"/>
  <p:tag name="HASRESULTS" val="True"/>
</p:tagLst>
</file>

<file path=ppt/tags/tag15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44D4ADE88604262B78C2799904D2F09&lt;/guid&gt;&#10;            &lt;repollguid&gt;98ED06EAEC514F248497AF07DB329941&lt;/repollguid&gt;&#10;            &lt;sourceid&gt;7B10A88814C64F0BBD18C9803ACE6E84&lt;/sourceid&gt;&#10;            &lt;questiontext&gt;For ABC patients, results from genetic testing have therapeutic implications and should therefore be performed as early as possible, in settings with access to the targeted therapeutic options.(LoE/GoR: I/A) &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For ABC patients, results from genetic testing have therapeutic implications and should therefore be performed as early as possible, in settings with access to the targeted therapeutic options.(LoE/GoR: I/A) [;crlf;]41[;]42[;]41[;]False[;]0[;][;crlf;]1,14634146341463[;]1[;]0,416780670503294[;]0,173706127305175[;crlf;]36[;]0[;]Yes1[;]Yes[;][;crlf;]4[;]0[;]No2[;]No[;][;crlf;]1[;]0[;]Abstain3[;]Abstain[;]"/>
  <p:tag name="HASRESULTS" val="True"/>
</p:tagLst>
</file>

<file path=ppt/tags/tag15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In patients with BRCA-associated triple negative or endocrine-resistant MBC previously treated with an anthracycline and a taxane (in the adjuvant and/or metastatic setting), a platinum regimen is the preferred option, if not previously administered and no suitable clinical trial is available. (LoE: 1 A)All other treatment recommendations are similar to sporadic MB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patients with BRCA-associated triple negative or endocrine-resistant MBC previously treated with an anthracycline and a taxane (in the adjuvant and/or metastatic setting), a platinum regimen is the preferred option, if not previously administered and no suitable clinical trial is available. (LoE: 1 A)All other treatment recommendations are similar to sporadic MBC.[;crlf;]44[;]45[;]44[;]False[;]0[;][;crlf;]1,22727272727273[;]1[;]0,597861201725723[;]0,357438016528926[;crlf;]38[;]0[;]YES1[;]YES[;][;crlf;]2[;]0[;]NO2[;]NO[;][;crlf;]4[;]0[;]ABSTAIN3[;]ABSTAIN[;]"/>
  <p:tag name="HASRESULTS" val="True"/>
</p:tagLst>
</file>

<file path=ppt/tags/tag15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In patients with BRCA-associated triple negative or endocrine-resistant MBC previously treated with an anthracycline and a taxane (in the adjuvant and/or metastatic setting), a platinum regimen is the preferred option, if not previously administered and no suitable clinical trial is available. (LoE: 1 A)All other treatment recommendations are similar to sporadic MB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patients with BRCA-associated triple negative or endocrine-resistant MBC previously treated with an anthracycline and a taxane (in the adjuvant and/or metastatic setting), a platinum regimen is the preferred option, if not previously administered and no suitable clinical trial is available. (LoE: 1 A)All other treatment recommendations are similar to sporadic MBC.[;crlf;]44[;]45[;]44[;]False[;]0[;][;crlf;]1,22727272727273[;]1[;]0,597861201725723[;]0,357438016528926[;crlf;]38[;]0[;]YES1[;]YES[;][;crlf;]2[;]0[;]NO2[;]NO[;][;crlf;]4[;]0[;]ABSTAIN3[;]ABSTAIN[;]"/>
  <p:tag name="HASRESULTS" val="True"/>
</p:tagLst>
</file>

<file path=ppt/tags/tag15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In patients with BRCA-associated triple negative or endocrine-resistant MBC previously treated with an anthracycline and a taxane (in the adjuvant and/or metastatic setting), a platinum regimen is the preferred option, if not previously administered and no suitable clinical trial is available. (LoE: 1 A)All other treatment recommendations are similar to sporadic MB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patients with BRCA-associated triple negative or endocrine-resistant MBC previously treated with an anthracycline and a taxane (in the adjuvant and/or metastatic setting), a platinum regimen is the preferred option, if not previously administered and no suitable clinical trial is available. (LoE: 1 A)All other treatment recommendations are similar to sporadic MBC.[;crlf;]44[;]45[;]44[;]False[;]0[;][;crlf;]1,22727272727273[;]1[;]0,597861201725723[;]0,357438016528926[;crlf;]38[;]0[;]YES1[;]YES[;][;crlf;]2[;]0[;]NO2[;]NO[;][;crlf;]4[;]0[;]ABSTAIN3[;]ABSTAIN[;]"/>
  <p:tag name="HASRESULTS" val="True"/>
</p:tagLst>
</file>

<file path=ppt/tags/tag15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F94924B1BB54390898CBBDD75926F10&lt;/guid&gt;&#10;            &lt;repollguid&gt;98ED06EAEC514F248497AF07DB329941&lt;/repollguid&gt;&#10;            &lt;sourceid&gt;7B10A88814C64F0BBD18C9803ACE6E84&lt;/sourceid&gt;&#10;            &lt;questiontext&gt;Single agent PARP inhibitor (olaparib or talozaparib) is the preferred treatment option for gBRCA mutated patients with HER-2 negative ABC, unless the use of CT is required (i.e. visceral crisis), since its use is associated with a PFS benefit, improvement in QoL and a favorable toxicity profile. Results suggest that any benefit in OS may be limited to the 1st line setting, i.e. in patients not previously exposed to platinum in the metastatic setting.(LoE/GoR: I/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Single agent PARP inhibitor (olaparib or talozaparib) is the preferred treatment option for gBRCA mutated patients with HER-2 negative ABC, unless the use of CT is required (i.e. visceral crisis), since its use is associated with a PFS benefit, improvement in QoL and a favorable toxicity profile. Results suggest that any benefit in OS may be limited to the 1st line setting, i.e. in patients not previously exposed to platinum in the metastatic setting.(LoE/GoR: I/A)[;crlf;]41[;]42[;]41[;]False[;]0[;][;crlf;]1,26829268292683[;]1[;]0,542100262704704[;]0,293872694824509[;crlf;]32[;]0[;]Yes1[;]Yes[;][;crlf;]7[;]0[;]No2[;]No[;][;crlf;]2[;]0[;]Abstain3[;]Abstain[;]"/>
  <p:tag name="HASRESULTS" val="False"/>
  <p:tag name="LIVECHARTING" val="False"/>
  <p:tag name="AUTOOPENPOLL" val="True"/>
  <p:tag name="AUTOFORMATCHART" val="True"/>
</p:tagLst>
</file>

<file path=ppt/tags/tag15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11DEFE5F0B947AC8A3BF89A55C74B2B&lt;/guid&gt;&#10;            &lt;repollguid&gt;98ED06EAEC514F248497AF07DB329941&lt;/repollguid&gt;&#10;            &lt;sourceid&gt;7B10A88814C64F0BBD18C9803ACE6E84&lt;/sourceid&gt;&#10;            &lt;questiontext&gt;It is unknown how PARP inhibitors (olaparib or talozaparib) compare with platinum compounds in this setting, the optimal use with platinum (combined or sequential), and their efficacy in tumors progressing after platinum.Until more data is available, the panel recommends the initial use of platinum in situations of visceral crisis or rapidly progressive disease, and the initial use of PARPi in all other situations.In ER+ gBRCA-associated ABC, the optimal sequence between PARPi and ET with or without CDK4/6i is unknown. Given the OS benefit seen with CDK4/6i, the panel recommends their use before a PARPi.More research is needed to adequacy answer questions related to sequencing.(LoE/GoR: Expert Opinion/N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It is unknown how PARP inhibitors (olaparib or talozaparib) compare with platinum compounds in this setting, the optimal use with platinum (combined or sequential), and their efficacy in tumors progressing after platinum.Until more data is available, the panel recommends the initial use of platinum in situations of visceral crisis or rapidly progressive disease, and the initial use of PARPi in all other situations.In ER+ gBRCA-associated ABC, the optimal sequence between PARPi and ET with or without CDK4/6i is unknown. Given the OS benefit seen with CDK4/6i, the panel recommends their use before a PARPi.More research is needed to adequacy answer questions related to sequencing.(LoE/GoR: Expert Opinion/NA)[;crlf;]41[;]42[;]41[;]False[;]0[;][;crlf;]1,1219512195122[;]1[;]0,394790586737528[;]0,155859607376562[;crlf;]37[;]0[;]Yes1[;]Yes[;][;crlf;]3[;]0[;]No2[;]No[;][;crlf;]1[;]0[;]Abstain3[;]Abstain[;]"/>
  <p:tag name="HASRESULTS" val="True"/>
</p:tagLst>
</file>

<file path=ppt/tags/tag157.xml><?xml version="1.0" encoding="utf-8"?>
<p:tagLst xmlns:a="http://schemas.openxmlformats.org/drawingml/2006/main" xmlns:r="http://schemas.openxmlformats.org/officeDocument/2006/relationships" xmlns:p="http://schemas.openxmlformats.org/presentationml/2006/main">
  <p:tag name="TYPE" val="MultiChoiceSlide"/>
  <p:tag name="RESULTS" val="XXXXXXXXXXXXXXXXXXXXXXXXXXXXXXXXXXXXXXXXXXXXXXXXXX[;crlf;]30[;]30[;]30[;]False[;]0[;][;crlf;]1,73333333333333[;]1,5[;]0,813770374382247[;]0,662222222222222[;crlf;]15[;]0[;]Yes1[;]Yes[;][;crlf;]8[;]0[;]No2[;]No[;][;crlf;]7[;]0[;]Abstain3[;]Abstain[;]"/>
  <p:tag name="HASRESULTS" val="Fals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A996213AEEC4E2DA1A5D4EDC8B27BAC&lt;/guid&gt;&#10;            &lt;repollguid&gt;98ED06EAEC514F248497AF07DB329941&lt;/repollguid&gt;&#10;            &lt;sourceid&gt;7B10A88814C64F0BBD18C9803ACE6E84&lt;/sourceid&gt;&#10;            &lt;questiontext&gt;BROCADE3 was the first phase 3 trial testing a PARP inhibitor (Veliparib) in gBRCA MBC that included platinum. Initial presentation of results showed a small median PFS difference (1.9 ms). However, durable PFS at 3 years was seen in a significant minority (1/4 patients) during veliparib maintenance, which could provide patients lacking other maintenance treatment options with chemotherapy-free time.Publication and mature OS data are needed before this regimen can be recommended for clinical practice.(LoE/GoR: I/D)&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Lst>
</file>

<file path=ppt/tags/tag15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Next Generation Sequencing (NGS) information on evolving molecular changes in  ABC patients has not yet proven beneficial in randomized clinical trials, its impact on outcome remains undefined and should be considered investigational.(LoE: 1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Next Generation Sequencing (NGS) information on evolving molecular changes in  ABC patients has not yet proven beneficial in randomized clinical trials, its impact on outcome remains undefined and should be considered investigational.(LoE: 1 C)[;crlf;]44[;]45[;]44[;]False[;]0[;][;crlf;]1,09090909090909[;]1[;]0,416597790450531[;]0,173553719008264[;crlf;]42[;]0[;]YES1[;]YES[;][;crlf;]0[;]0[;]NO2[;]NO[;][;crlf;]2[;]0[;]ABSTAIN3[;]ABSTAIN[;]"/>
  <p:tag name="HASRESULTS" val="True"/>
</p:tagLst>
</file>

<file path=ppt/tags/tag15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F9E600776564C7E8DFBA38D02FB9AAD&lt;/guid&gt;&#10;            &lt;repollguid&gt;98ED06EAEC514F248497AF07DB329941&lt;/repollguid&gt;&#10;            &lt;sourceid&gt;7B10A88814C64F0BBD18C9803ACE6E84&lt;/sourceid&gt;&#10;            &lt;questiontext&gt;Circulating tumour DNA (ctDNA) assessment is not recommended for demonstration of disease progression.(LoE/GoR: I/D)Circulating tumour DNA (ctDNA) assessment is an option for the detection of PIK3CA mutations, for selection of patients eligible for Alpelisib.(LoE/GoR: ???)&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Circulating tumour DNA (ctDNA) assessment is not recommended for demonstration of disease progression.(LoE/GoR: I/D)Circulating tumour DNA (ctDNA) assessment is an option for the detection of PIK3CA mutations, for selection of patients eligible for Alpelisib.(LoE/GoR: ???)[;crlf;]41[;]42[;]41[;]False[;]0[;][;crlf;]1,09756097560976[;]1[;]0,369896363124466[;]0,136823319452707[;crlf;]38[;]0[;]Yes1[;]Yes[;][;crlf;]2[;]0[;]No2[;]No[;][;crlf;]1[;]0[;]Abstain3[;]Abstain[;]"/>
  <p:tag name="HASRESULTS" val="True"/>
</p:tagLst>
</file>

<file path=ppt/tags/tag1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60.xml><?xml version="1.0" encoding="utf-8"?>
<p:tagLst xmlns:a="http://schemas.openxmlformats.org/drawingml/2006/main" xmlns:r="http://schemas.openxmlformats.org/officeDocument/2006/relationships" xmlns:p="http://schemas.openxmlformats.org/presentationml/2006/main">
  <p:tag name="RESULTS" val="XXXXXXXXXXXXXXXXXXXXXXXXXXXXXXXXXXXXXXXXXXXXXXXXXX[;crlf;]30[;]30[;]30[;]False[;]0[;][;crlf;]1,73333333333333[;]1,5[;]0,813770374382247[;]0,662222222222222[;crlf;]15[;]0[;]Yes1[;]Yes[;][;crlf;]8[;]0[;]No2[;]No[;][;crlf;]7[;]0[;]Abstain3[;]Abstain[;]"/>
  <p:tag name="HASRESULTS" val="False"/>
  <p:tag name="LIVECHARTING" val="False"/>
  <p:tag name="AUTOOPENPOLL" val="True"/>
  <p:tag name="AUTOFORMATCHART" val="True"/>
</p:tagLst>
</file>

<file path=ppt/tags/tag16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D5F92BF10944653BBC5879F19825A8D&lt;/guid&gt;&#10;            &lt;repollguid&gt;98ED06EAEC514F248497AF07DB329941&lt;/repollguid&gt;&#10;            &lt;sourceid&gt;7B10A88814C64F0BBD18C9803ACE6E84&lt;/sourceid&gt;&#10;            &lt;questiontext&gt;ESR1 mutation status assessment is not ready for routine clinical practice use and is not recommended, either for demonstration of disease progression or selection of hormonal treatment (such as switch from AI to fulvestrant or SERDs).(LoE/GoR: I/D)&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ESR1 mutation status assessment is not ready for routine clinical practice use and is not recommended, either for demonstration of disease progression or selection of hormonal treatment (such as switch from AI to fulvestrant or SERDs).(LoE/GoR: I/D)[;crlf;]41[;]42[;]41[;]False[;]0[;][;crlf;]1,14634146341463[;]1[;]0,471684868434481[;]0,222486615110054[;crlf;]37[;]0[;]Yes1[;]Yes[;][;crlf;]2[;]0[;]No2[;]No[;][;crlf;]2[;]0[;]Abstain3[;]Abstain[;]"/>
  <p:tag name="HASRESULTS" val="True"/>
</p:tagLst>
</file>

<file path=ppt/tags/tag16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EC5B93982234DB692307CE7256AB088&lt;/guid&gt;&#10;            &lt;repollguid&gt;98ED06EAEC514F248497AF07DB329941&lt;/repollguid&gt;&#10;            &lt;sourceid&gt;7B10A88814C64F0BBD18C9803ACE6E84&lt;/sourceid&gt;&#10;            &lt;questiontext&gt;PD-L1 status should be tested in cases of triple negative ABC, if treatment with immune checkpoint inhibitors is available. (LoE/GoR: I/A)PD-L1 status is the companion test for the use of the combination of atezolizumab and taxane, for 1st line therapy for triple negative ABC, using immunohistochemistry with the SP142 antibody (Ventana), and a cut-off of 1% of positive staining on immune cells.(LoE/GoR: I/A)For the use of other immune checkpoint inhibitors in triple negative ABC, PD-L1 IHC is not a companion test.&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PD-L1 status should be tested in cases of triple negative ABC, if treatment with immune checkpoint inhibitors is available. (LoE/GoR: I/A)PD-L1 status is the companion test for the use of the combination of atezolizumab and taxane, for 1st line therapy for triple negative ABC, using immunohistochemistry with the SP142 antibody (Ventana), and a cut-off of 1% of positive staining on immune cells.(LoE/GoR: I/A)For the use of other immune checkpoint inhibitors in triple negative ABC, PD-L1 IHC is not a companion test.[;crlf;]39[;]42[;]39[;]False[;]0[;][;crlf;]1,05128205128205[;]1[;]0,31612379502405[;]0,0999342537804076[;crlf;]38[;]0[;]Yes1[;]Yes[;][;crlf;]0[;]0[;]No2[;]No[;][;crlf;]1[;]0[;]Abstain3[;]Abstain[;]"/>
  <p:tag name="HASRESULTS" val="True"/>
</p:tagLst>
</file>

<file path=ppt/tags/tag16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77E406CDCC143DC89DA695D40503D0D&lt;/guid&gt;&#10;            &lt;repollguid&gt;98ED06EAEC514F248497AF07DB329941&lt;/repollguid&gt;&#10;            &lt;sourceid&gt;7B10A88814C64F0BBD18C9803ACE6E84&lt;/sourceid&gt;&#10;            &lt;questiontext&gt;Patients with low (1-10%) ER (and PR) positive, HER2 negative ABC should not be considered for endocrine therapy exclusively.Patients with low (1-10%) ER (and PR) positive, HER2 negative ABC should be considered as patients with triple negative ABC.(LoE/GoR: III/B) &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Patients with low (1-10%) ER (and PR) positive, HER2 negative ABC should not be considered for endocrine therapy exclusively.Patients with low (1-10%) ER (and PR) positive, HER2 negative ABC should be considered as patients with triple negative ABC.(LoE/GoR: III/B) [;crlf;]39[;]42[;]39[;]False[;]0[;][;crlf;]1,05128205128205[;]1[;]0,220572442744683[;]0,0486522024983563[;crlf;]37[;]0[;]Yes1[;]Yes[;][;crlf;]2[;]0[;]No2[;]No[;][;crlf;]0[;]0[;]Abstain3[;]Abstain[;]"/>
  <p:tag name="HASRESULTS" val="True"/>
</p:tagLst>
</file>

<file path=ppt/tags/tag16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Next Generation Sequencing (NGS) information on evolving molecular changes in  ABC patients has not yet proven beneficial in randomized clinical trials, its impact on outcome remains undefined and should be considered investigational.(LoE: 1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Next Generation Sequencing (NGS) information on evolving molecular changes in  ABC patients has not yet proven beneficial in randomized clinical trials, its impact on outcome remains undefined and should be considered investigational.(LoE: 1 C)[;crlf;]44[;]45[;]44[;]False[;]0[;][;crlf;]1,09090909090909[;]1[;]0,416597790450531[;]0,173553719008264[;crlf;]42[;]0[;]YES1[;]YES[;][;crlf;]0[;]0[;]NO2[;]NO[;][;crlf;]2[;]0[;]ABSTAIN3[;]ABSTAIN[;]"/>
  <p:tag name="HASRESULTS" val="True"/>
</p:tagLst>
</file>

<file path=ppt/tags/tag16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The available data for the combination of bevacizumab and capecitabine as 2nd line therapy is even weaker and for the majority of patients the harms may outweigh the modest benefits. (LoE: 1A)"/>
  <p:tag name="SLIDEORDER" val="33"/>
  <p:tag name="SLIDEGUID" val="8BBF97EC37254885B468A064D043B9BD"/>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1;-;1;1;-;1;1;1;1;1;1;1;-;1;1;1;1;1;1;1;1;1;1;-;1;1;3;1;-;-;"/>
  <p:tag name="CHARTSTRINGSTD" val="26 0 1"/>
  <p:tag name="CHARTSTRINGREV" val="1 0 26"/>
  <p:tag name="CHARTSTRINGSTDPER" val="0.962962962962963 0 0.037037037037037"/>
  <p:tag name="CHARTSTRINGREVPER" val="0.037037037037037 0 0.962962962962963"/>
  <p:tag name="VALUES" val="No Value|smicln|No Value|smicln|No Value"/>
</p:tagLst>
</file>

<file path=ppt/tags/tag16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67.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Denosumab is also a good option for MBC patients with multiple or symptomatic  bone metastases due to its efficacy, tolerability and ease of administration (LoE: 1 A)."/>
  <p:tag name="SLIDEORDER" val="36"/>
  <p:tag name="SLIDEGUID" val="BF0B535EBBB04CFE841E05F527BF77B5"/>
  <p:tag name="CHARTCOLORINDICES" val="38,41,48,41,15,10,40,37,7,38,10,3"/>
  <p:tag name="ANONYMOUSTEMP" val="False"/>
  <p:tag name="RESTORECOUNTDOWNTIMER" val="True"/>
  <p:tag name="COUNTDOWNHEIGHT" val="80"/>
  <p:tag name="COUNTDOWNWIDTH" val="100"/>
  <p:tag name="RESPONSESGATHERED" val="True"/>
  <p:tag name="TOTALRESPONSES" val="24"/>
  <p:tag name="RESPONSECOUNT" val="24"/>
  <p:tag name="SLICED" val="False"/>
  <p:tag name="RESPONSES" val="-;1;1;-;1;-;-;1;-;1;1;1;-;1;1;1;1;1;1;1;1;1;1;1;-;1;3;1;1;1;-;1;-;-;"/>
  <p:tag name="CHARTSTRINGSTD" val="23 0 1"/>
  <p:tag name="CHARTSTRINGREV" val="1 0 23"/>
  <p:tag name="CHARTSTRINGSTDPER" val="0.958333333333333 0 0.0416666666666667"/>
  <p:tag name="CHARTSTRINGREVPER" val="0.0416666666666667 0 0.958333333333333"/>
  <p:tag name="VALUES" val="No Value|smicln|No Value|smicln|No Value"/>
</p:tagLst>
</file>

<file path=ppt/tags/tag168.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6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Denosumab is also a good option for MBC patients with multiple or symptomatic  bone metastases due to its efficacy, tolerability and ease of administration (LoE: 1 A)."/>
  <p:tag name="SLIDEORDER" val="37"/>
  <p:tag name="SLIDEGUID" val="5AA849E7250E4D8C92D0DC48497B6560"/>
  <p:tag name="CHARTCOLORINDICES" val="38,41,48,41,15,10,40,37,7,38,10,3"/>
  <p:tag name="ANONYMOUSTEMP" val="False"/>
  <p:tag name="RESTORECOUNTDOWNTIMER" val="True"/>
  <p:tag name="COUNTDOWNHEIGHT" val="80"/>
  <p:tag name="COUNTDOWNWIDTH" val="100"/>
  <p:tag name="RESPONSESGATHERED" val="True"/>
  <p:tag name="TOTALRESPONSES" val="24"/>
  <p:tag name="RESPONSECOUNT" val="24"/>
  <p:tag name="SLICED" val="False"/>
  <p:tag name="RESPONSES" val="1;1;1;-;1;-;1;1;-;1;1;1;-;1;-;1;1;-;1;1;-;1;1;1;1;1;1;1;1;1;-;1;-;-;"/>
  <p:tag name="CHARTSTRINGSTD" val="24 0 0"/>
  <p:tag name="CHARTSTRINGREV" val="0 0 24"/>
  <p:tag name="CHARTSTRINGSTDPER" val="1 0 0"/>
  <p:tag name="CHARTSTRINGREVPER" val="0 0 1"/>
  <p:tag name="VALUES" val="No Value|smicln|No Value|smicln|No Valu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We strongly recommend the use of objective scales, such as the ESMO Magnitude of Clinical Benefit Scale or the ASCO Value Framework, to evaluate the real magnitude of benefit provided by a new treatment and help prioritize funding, particularly in countries with limited resources. (LoE: Expert opinion)Note for info, our previous statement about cost that still holds is:The medical community is aware of the problems raised by the cost of ABC treatment. Balanced decisions should be made in all instances; patients’ well being, length of life and patient’s preference should always guide decisions.(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We strongly recommend the use of objective scales, such as the ESMO Magnitude of Clinical Benefit Scale or the ASCO Value Framework, to evaluate the real magnitude of benefit provided by a new treatment and help prioritize funding, particularly in countries with limited resources. (LoE: Expert opinion)Note for info, our previous statement about cost that still holds is:The medical community is aware of the problems raised by the cost of ABC treatment. Balanced decisions should be made in all instances; patients’ well being, length of life and patient’s preference should always guide decisions.(LoE: Expert opinion)[;crlf;]40[;]42[;]40[;]False[;]0[;][;crlf;]1,175[;]1[;]0,49434299833213[;]0,244375[;crlf;]35[;]0[;]YES1[;]YES[;][;crlf;]3[;]0[;]NO2[;]NO[;][;crlf;]2[;]0[;]ABSTAIN3[;]ABSTAIN[;]"/>
  <p:tag name="HASRESULTS" val="True"/>
</p:tagLst>
</file>

<file path=ppt/tags/tag17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71.xml><?xml version="1.0" encoding="utf-8"?>
<p:tagLst xmlns:a="http://schemas.openxmlformats.org/drawingml/2006/main" xmlns:r="http://schemas.openxmlformats.org/officeDocument/2006/relationships" xmlns:p="http://schemas.openxmlformats.org/presentationml/2006/main">
  <p:tag name="TYPE" val="MultiChoiceSlide"/>
  <p:tag name="RESULTS" val="XXXXXXXXXXXXXXXXXXXXXXXXXXXXXXXXXXXXXXXXXXXXXXXXXX[;crlf;]30[;]30[;]30[;]False[;]0[;][;crlf;]1,73333333333333[;]1,5[;]0,813770374382247[;]0,662222222222222[;crlf;]15[;]0[;]Yes1[;]Yes[;][;crlf;]8[;]0[;]No2[;]No[;][;crlf;]7[;]0[;]Abstain3[;]Abstain[;]"/>
  <p:tag name="HASRESULTS" val="Fals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D317088D2864477A5DCE726768A7723&lt;/guid&gt;&#10;            &lt;repollguid&gt;98ED06EAEC514F248497AF07DB329941&lt;/repollguid&gt;&#10;            &lt;sourceid&gt;7B10A88814C64F0BBD18C9803ACE6E84&lt;/sourceid&gt;&#10;            &lt;questiontext&gt;A bone targeted agent (bisphosphonate, denosumab) should be routinely used in combination with other systemic therapy in patients with ABC and bone metastases. (LoE/GoR: I/A) (95%)Patients with a single bone lesion or predominately sclerotic lesions may benefit less from bone targeted agents and could be considered for a delayed start. (LoE/GoR??)&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Lst>
</file>

<file path=ppt/tags/tag172.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38"/>
  <p:tag name="SLIDEGUID" val="414A1B191D74477D9AC03F15FE1C570E"/>
  <p:tag name="QUESTIONALIAS" val="Patients with a single or small number of potentially resectable brain metastases can be treated with radiosurgery or with surgery."/>
  <p:tag name="CHARTCOLORINDICES" val="38,41,48,41,15,10,40,37,7,38,10,3"/>
  <p:tag name="ANONYMOUSTEMP" val="False"/>
  <p:tag name="RESTORECOUNTDOWNTIMER" val="True"/>
  <p:tag name="COUNTDOWNHEIGHT" val="80"/>
  <p:tag name="COUNTDOWNWIDTH" val="100"/>
  <p:tag name="RESPONSESGATHERED" val="True"/>
  <p:tag name="TOTALRESPONSES" val="24"/>
  <p:tag name="RESPONSECOUNT" val="24"/>
  <p:tag name="SLICED" val="False"/>
  <p:tag name="RESPONSES" val="1;2;1;-;1;-;1;1;-;1;1;-;-;1;1;1;1;1;-;1;-;1;1;1;1;1;3;1;1;1;-;1;-;-;"/>
  <p:tag name="CHARTSTRINGSTD" val="22 1 1"/>
  <p:tag name="CHARTSTRINGREV" val="1 1 22"/>
  <p:tag name="CHARTSTRINGSTDPER" val="0.916666666666667 0.0416666666666667 0.0416666666666667"/>
  <p:tag name="CHARTSTRINGREVPER" val="0.0416666666666667 0.0416666666666667 0.916666666666667"/>
  <p:tag name="VALUES" val="No Value|smicln|No Value|smicln|No Value"/>
</p:tagLst>
</file>

<file path=ppt/tags/tag173.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74.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39"/>
  <p:tag name="SLIDEGUID" val="BB0550CA3CBD420EB9A99C6126EFD151"/>
  <p:tag name="QUESTIONALIAS" val="If surgery is performed it should be followed by whole brain RT.  (LoE: 1 B)"/>
  <p:tag name="CHARTCOLORINDICES" val="38,41,48,41,15,10,40,37,7,38,10,3"/>
  <p:tag name="ANONYMOUSTEMP" val="False"/>
  <p:tag name="RESTORECOUNTDOWNTIMER" val="True"/>
  <p:tag name="COUNTDOWNHEIGHT" val="80"/>
  <p:tag name="COUNTDOWNWIDTH" val="100"/>
  <p:tag name="RESPONSESGATHERED" val="True"/>
  <p:tag name="TOTALRESPONSES" val="25"/>
  <p:tag name="RESPONSECOUNT" val="25"/>
  <p:tag name="SLICED" val="False"/>
  <p:tag name="RESPONSES" val="1;1;3;-;1;-;-;2;-;1;1;1;-;1;1;1;3;1;1;3;2;2;1;1;1;1;3;1;-;1;-;1;-;-;"/>
  <p:tag name="CHARTSTRINGSTD" val="18 3 4"/>
  <p:tag name="CHARTSTRINGREV" val="4 3 18"/>
  <p:tag name="CHARTSTRINGSTDPER" val="0.72 0.12 0.16"/>
  <p:tag name="CHARTSTRINGREVPER" val="0.16 0.12 0.72"/>
  <p:tag name="VALUES" val="No Value|smicln|No Value|smicln|No Value"/>
</p:tagLst>
</file>

<file path=ppt/tags/tag175.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76.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38"/>
  <p:tag name="SLIDEGUID" val="414A1B191D74477D9AC03F15FE1C570E"/>
  <p:tag name="QUESTIONALIAS" val="Patients with a single or small number of potentially resectable brain metastases can be treated with radiosurgery or with surgery."/>
  <p:tag name="CHARTCOLORINDICES" val="38,41,48,41,15,10,40,37,7,38,10,3"/>
  <p:tag name="ANONYMOUSTEMP" val="False"/>
  <p:tag name="RESTORECOUNTDOWNTIMER" val="True"/>
  <p:tag name="COUNTDOWNHEIGHT" val="80"/>
  <p:tag name="COUNTDOWNWIDTH" val="100"/>
  <p:tag name="RESPONSESGATHERED" val="True"/>
  <p:tag name="TOTALRESPONSES" val="24"/>
  <p:tag name="RESPONSECOUNT" val="24"/>
  <p:tag name="SLICED" val="False"/>
  <p:tag name="RESPONSES" val="1;2;1;-;1;-;1;1;-;1;1;-;-;1;1;1;1;1;-;1;-;1;1;1;1;1;3;1;1;1;-;1;-;-;"/>
  <p:tag name="CHARTSTRINGSTD" val="22 1 1"/>
  <p:tag name="CHARTSTRINGREV" val="1 1 22"/>
  <p:tag name="CHARTSTRINGSTDPER" val="0.916666666666667 0.0416666666666667 0.0416666666666667"/>
  <p:tag name="CHARTSTRINGREVPER" val="0.0416666666666667 0.0416666666666667 0.916666666666667"/>
  <p:tag name="VALUES" val="No Value|smicln|No Value|smicln|No Value"/>
</p:tagLst>
</file>

<file path=ppt/tags/tag177.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7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In patients with HER2 positive ABC with brain metastases and stable extracranial disease, systemic therapy should not be changed (LoE: 1 C).  For patients with HER2 positive cancers where brain metastases are the only site of recurrence, the addition of CT to local therapy is not known to alter the course of the disease. It is recommended to re-start the anti-HER2 therapy (trastuzumab) if this had been stopped (LoE: 1 C).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patients with HER2 positive ABC with brain metastases and stable extracranial disease, systemic therapy should not be changed (LoE: 1 C).  For patients with HER2 positive cancers where brain metastases are the only site of recurrence, the addition of CT to local therapy is not known to alter the course of the disease. It is recommended to re-start the anti-HER2 therapy (trastuzumab) if this had been stopped (LoE: 1 C). [;crlf;]42[;]45[;]42[;]False[;]0[;][;crlf;]1,23809523809524[;]1[;]0,569440987766733[;]0,324263038548753[;crlf;]35[;]0[;]YES1[;]YES[;][;crlf;]4[;]0[;]NO2[;]NO[;][;crlf;]3[;]0[;]ABSTAIN3[;]ABSTAIN[;]"/>
  <p:tag name="HASRESULTS" val="True"/>
</p:tagLst>
</file>

<file path=ppt/tags/tag17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In patients with HER2 positive ABC with brain metastases and stable extracranial disease, systemic therapy should not be changed (LoE: 1 C).  For patients with HER2 positive cancers where brain metastases are the only site of recurrence, the addition of CT to local therapy is not known to alter the course of the disease. It is recommended to re-start the anti-HER2 therapy (trastuzumab) if this had been stopped (LoE: 1 C).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patients with HER2 positive ABC with brain metastases and stable extracranial disease, systemic therapy should not be changed (LoE: 1 C).  For patients with HER2 positive cancers where brain metastases are the only site of recurrence, the addition of CT to local therapy is not known to alter the course of the disease. It is recommended to re-start the anti-HER2 therapy (trastuzumab) if this had been stopped (LoE: 1 C). [;crlf;]42[;]45[;]42[;]False[;]0[;][;crlf;]1,23809523809524[;]1[;]0,569440987766733[;]0,324263038548753[;crlf;]35[;]0[;]YES1[;]YES[;][;crlf;]4[;]0[;]NO2[;]NO[;][;crlf;]3[;]0[;]ABSTAIN3[;]ABSTAIN[;]"/>
  <p:tag name="HASRESULTS" val="True"/>
</p:tagLst>
</file>

<file path=ppt/tags/tag18.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18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Next Generation Sequencing (NGS) information on evolving molecular changes in  ABC patients has not yet proven beneficial in randomized clinical trials, its impact on outcome remains undefined and should be considered investigational.(LoE: 1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Next Generation Sequencing (NGS) information on evolving molecular changes in  ABC patients has not yet proven beneficial in randomized clinical trials, its impact on outcome remains undefined and should be considered investigational.(LoE: 1 C)[;crlf;]44[;]45[;]44[;]False[;]0[;][;crlf;]1,09090909090909[;]1[;]0,416597790450531[;]0,173553719008264[;crlf;]42[;]0[;]YES1[;]YES[;][;crlf;]0[;]0[;]NO2[;]NO[;][;crlf;]2[;]0[;]ABSTAIN3[;]ABSTAIN[;]"/>
  <p:tag name="HASRESULTS" val="True"/>
</p:tagLst>
</file>

<file path=ppt/tags/tag18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Next Generation Sequencing (NGS) information on evolving molecular changes in  ABC patients has not yet proven beneficial in randomized clinical trials, its impact on outcome remains undefined and should be considered investigational.(LoE: 1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Next Generation Sequencing (NGS) information on evolving molecular changes in  ABC patients has not yet proven beneficial in randomized clinical trials, its impact on outcome remains undefined and should be considered investigational.(LoE: 1 C)[;crlf;]44[;]45[;]44[;]False[;]0[;][;crlf;]1,09090909090909[;]1[;]0,416597790450531[;]0,173553719008264[;crlf;]42[;]0[;]YES1[;]YES[;][;crlf;]0[;]0[;]NO2[;]NO[;][;crlf;]2[;]0[;]ABSTAIN3[;]ABSTAIN[;]"/>
  <p:tag name="HASRESULTS" val="True"/>
</p:tagLst>
</file>

<file path=ppt/tags/tag18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888F2A388AF47F18C010FC96574306E&lt;/guid&gt;&#10;            &lt;repollguid&gt;98ED06EAEC514F248497AF07DB329941&lt;/repollguid&gt;&#10;            &lt;sourceid&gt;7B10A88814C64F0BBD18C9803ACE6E84&lt;/sourceid&gt;&#10;            &lt;questiontext&gt;There is no accepted standard of care for breast cancer LMDThe choice of treatment (radiotherapy, intra-CSF therapy, systemic therapy, supportive care) should consider prognostic evaluation and multidisciplinary discussion. (LoE/GoR: Expert Opinion)Focal RT should be considered for circumscribed, notably symptomatic lesions. (LoE/GoR: Expert Opinion)WBRT can be considered for extensive nodular or symptomatic linear LMD. (LoE/GoR: Expert Opinion)Addition of intra-CSF to systemic therapy has no OS and QoL advantage and no clinically meaningful effect on CSF-progression. (LoE/GoR: II/D)Intra-CSF therapy can be considered if systemic disease is stable and there is normal CSF flow, but important toxicity may occur. (LoE/GoR: Expert Opinion)&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There is no accepted standard of care for breast cancer LMDThe choice of treatment (radiotherapy, intra-CSF therapy, systemic therapy, supportive care) should consider prognostic evaluation and multidisciplinary discussion. (LoE/GoR: Expert Opinion)Focal RT should be considered for circumscribed, notably symptomatic lesions. (LoE/GoR: Expert Opinion)WBRT can be considered for extensive nodular or symptomatic linear LMD. (LoE/GoR: Expert Opinion)Addition of intra-CSF to systemic therapy has no OS and QoL advantage and no clinically meaningful effect on CSF-progression. (LoE/GoR: II/D)Intra-CSF therapy can be considered if systemic disease is stable and there is normal CSF flow, but important toxicity may occur. (LoE/GoR: Expert Opinion)[;crlf;]39[;]42[;]39[;]False[;]0[;][;crlf;]1,07692307692308[;]1[;]0,349696966589381[;]0,122287968441815[;crlf;]37[;]0[;]Yes1[;]Yes[;][;crlf;]1[;]0[;]No2[;]No[;][;crlf;]1[;]0[;]Abstain3[;]Abstain[;]"/>
  <p:tag name="HASRESULTS" val="True"/>
</p:tagLst>
</file>

<file path=ppt/tags/tag18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18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8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18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87.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188.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8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1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We strongly recommend the use of objective scales, such as the ESMO Magnitude of Clinical Benefit Scale or the ASCO Value Framework, to evaluate the real magnitude of benefit provided by a new treatment and help prioritize funding, particularly in countries with limited resources. (LoE: Expert opinion)Note for info, our previous statement about cost that still holds is:The medical community is aware of the problems raised by the cost of ABC treatment. Balanced decisions should be made in all instances; patients’ well being, length of life and patient’s preference should always guide decisions.(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We strongly recommend the use of objective scales, such as the ESMO Magnitude of Clinical Benefit Scale or the ASCO Value Framework, to evaluate the real magnitude of benefit provided by a new treatment and help prioritize funding, particularly in countries with limited resources. (LoE: Expert opinion)Note for info, our previous statement about cost that still holds is:The medical community is aware of the problems raised by the cost of ABC treatment. Balanced decisions should be made in all instances; patients’ well being, length of life and patient’s preference should always guide decisions.(LoE: Expert opinion)[;crlf;]40[;]42[;]40[;]False[;]0[;][;crlf;]1,175[;]1[;]0,49434299833213[;]0,244375[;crlf;]35[;]0[;]YES1[;]YES[;][;crlf;]3[;]0[;]NO2[;]NO[;][;crlf;]2[;]0[;]ABSTAIN3[;]ABSTAIN[;]"/>
  <p:tag name="HASRESULTS" val="True"/>
</p:tagLst>
</file>

<file path=ppt/tags/tag19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91.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192.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9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19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9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The available data for the combination of bevacizumab and capecitabine as 2nd line therapy is even weaker and for the majority of patients the harms may outweigh the modest benefits. (LoE: 1A)"/>
  <p:tag name="SLIDEORDER" val="33"/>
  <p:tag name="SLIDEGUID" val="8BBF97EC37254885B468A064D043B9BD"/>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1;-;1;1;-;1;1;1;1;1;1;1;-;1;1;1;1;1;1;1;1;1;1;-;1;1;3;1;-;-;"/>
  <p:tag name="CHARTSTRINGSTD" val="26 0 1"/>
  <p:tag name="CHARTSTRINGREV" val="1 0 26"/>
  <p:tag name="CHARTSTRINGSTDPER" val="0.962962962962963 0 0.037037037037037"/>
  <p:tag name="CHARTSTRINGREVPER" val="0.037037037037037 0 0.962962962962963"/>
  <p:tag name="VALUES" val="No Value|smicln|No Value|smicln|No Value"/>
</p:tagLst>
</file>

<file path=ppt/tags/tag19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97.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45"/>
  <p:tag name="SLIDEGUID" val="3AC9508650454EE8ABDF40EFA73DC9B2"/>
  <p:tag name="QUESTIONALIAS" val="Since Male MBC is in the majority of cases ER+, endocrine therapy is the preferred option, unless there is concern or proof of endocrine resistance or rapidly progressive disease needing a fast response. (LoE: Expert Opinion)"/>
  <p:tag name="CHARTCOLORINDICES" val="38,41,48,41,15,10,40,37,7,38,10,3"/>
  <p:tag name="ANONYMOUSTEMP" val="False"/>
  <p:tag name="RESTORECOUNTDOWNTIMER" val="True"/>
  <p:tag name="COUNTDOWNHEIGHT" val="80"/>
  <p:tag name="COUNTDOWNWIDTH" val="100"/>
  <p:tag name="RESPONSESGATHERED" val="True"/>
  <p:tag name="TOTALRESPONSES" val="25"/>
  <p:tag name="RESPONSECOUNT" val="25"/>
  <p:tag name="SLICED" val="False"/>
  <p:tag name="RESPONSES" val="1;1;1;-;1;-;-;1;-;1;1;1;-;1;1;1;1;-;1;1;1;1;1;1;1;1;1;1;1;1;-;1;-;-;"/>
  <p:tag name="CHARTSTRINGSTD" val="25 0 0"/>
  <p:tag name="CHARTSTRINGREV" val="0 0 25"/>
  <p:tag name="CHARTSTRINGSTDPER" val="1 0 0"/>
  <p:tag name="CHARTSTRINGREVPER" val="0 0 1"/>
  <p:tag name="VALUES" val="No Value|smicln|No Value|smicln|No Value"/>
</p:tagLst>
</file>

<file path=ppt/tags/tag198.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19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Since Male MBC is in the majority of cases ER+, endocrine therapy is the preferred option, unless there is concern or proof of endocrine resistance or rapidly progressive disease needing a fast response. (LoE: Expert Opinion)"/>
  <p:tag name="SLIDEORDER" val="46"/>
  <p:tag name="SLIDEGUID" val="1ACEF27B30654B3FB2FF7D0FA5463E61"/>
  <p:tag name="CHARTCOLORINDICES" val="38,41,48,41,15,10,40,37,7,38,10,3"/>
  <p:tag name="ANONYMOUSTEMP" val="False"/>
  <p:tag name="COUNTDOWNHEIGHT" val="80"/>
  <p:tag name="COUNTDOWNWIDTH" val="100"/>
  <p:tag name="RESTORECOUNTDOWNTIMER" val="True"/>
  <p:tag name="RESPONSESGATHERED" val="True"/>
  <p:tag name="TOTALRESPONSES" val="18"/>
  <p:tag name="RESPONSECOUNT" val="18"/>
  <p:tag name="SLICED" val="False"/>
  <p:tag name="RESPONSES" val="1;1;-;-;2;-;-;1;-;1;1;1;-;1;2;1;1;1;1;1;-;1;1;-;-;-;3;-;-;-;-;1;-;-;"/>
  <p:tag name="CHARTSTRINGSTD" val="15 2 1"/>
  <p:tag name="CHARTSTRINGREV" val="1 2 15"/>
  <p:tag name="CHARTSTRINGSTDPER" val="0.833333333333333 0.111111111111111 0.0555555555555556"/>
  <p:tag name="CHARTSTRINGREVPER" val="0.0555555555555556 0.111111111111111 0.833333333333333"/>
  <p:tag name="VALUES" val="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F221994FFE4FC897105F8694218F92&lt;/guid&gt;&#10;            &lt;repollguid&gt;98ED06EAEC514F248497AF07DB329941&lt;/repollguid&gt;&#10;            &lt;sourceid&gt;7B10A88814C64F0BBD18C9803ACE6E84&lt;/sourceid&gt;&#10;            &lt;questiontext&gt;VISCERAL CRISIS is defined as severe organ dysfunction as assessed by signs and symptoms, laboratory studies, and rapid progression of disease.Visceral crisis is not the mere presence of visceral metastases but implies important ORGAN compromise leading to a clinical indication for the most rapidly efficacious therapy.Examples: Liver visceral crisis: rapidly increasing bilirubin &amp;gt;1.5x ULN, in the absence of Gilbert Syndrome or biliary tract obstructionLung visceral crisis: rapidly increasing at rest, not alleviated by drainage of pleural effusion(LoE:  Expert opinion/N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VISCERAL CRISIS is defined as severe organ dysfunction as assessed by signs and symptoms, laboratory studies, and rapid progression of disease.Visceral crisis is not the mere presence of visceral metastases but implies important ORGAN compromise leading to a clinical indication for the most rapidly efficacious therapy.Examples: Liver visceral crisis: rapidly increasing bilirubin &gt;1.5x ULN, in the absence of Gilbert Syndrome or biliary tract obstructionLung visceral crisis: rapidly increasing at rest, not alleviated by drainage of pleural effusion(LoE:  Expert opinion/NA)[;crlf;]35[;]35[;]35[;]False[;]0[;][;crlf;]1,02857142857143[;]1[;]0,166598625567009[;]0,0277551020408163[;crlf;]34[;]0[;]Yes1[;]Yes[;][;crlf;]1[;]0[;]No2[;]No[;][;crlf;]0[;]0[;]Abstain3[;]Abstain[;]"/>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20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01.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Since Male MBC is in the majority of cases ER+, endocrine therapy is the preferred option, unless there is concern or proof of endocrine resistance or rapidly progressive disease needing a fast response. (LoE: Expert Opinion)"/>
  <p:tag name="SLIDEORDER" val="47"/>
  <p:tag name="SLIDEGUID" val="0A34419753D744C58BE2BC74BC805401"/>
  <p:tag name="CHARTCOLORINDICES" val="38,41,48,41,15,10,40,37,7,38,10,3"/>
  <p:tag name="ANONYMOUSTEMP" val="False"/>
  <p:tag name="RESTORECOUNTDOWNTIMER" val="True"/>
  <p:tag name="COUNTDOWNHEIGHT" val="80"/>
  <p:tag name="COUNTDOWNWIDTH" val="100"/>
  <p:tag name="RESPONSESGATHERED" val="True"/>
  <p:tag name="TOTALRESPONSES" val="24"/>
  <p:tag name="RESPONSECOUNT" val="24"/>
  <p:tag name="SLICED" val="False"/>
  <p:tag name="RESPONSES" val="2;1;3;-;1;-;2;1;-;3;3;2;-;1;-;3;1;1;3;-;1;1;1;1;3;1;3;1;1;-;-;1;-;-;"/>
  <p:tag name="CHARTSTRINGSTD" val="14 3 7"/>
  <p:tag name="CHARTSTRINGREV" val="7 3 14"/>
  <p:tag name="CHARTSTRINGSTDPER" val="0.583333333333333 0.125 0.291666666666667"/>
  <p:tag name="CHARTSTRINGREVPER" val="0.291666666666667 0.125 0.583333333333333"/>
  <p:tag name="VALUES" val="No Value|smicln|No Value|smicln|No Value"/>
</p:tagLst>
</file>

<file path=ppt/tags/tag202.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0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20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0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20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07.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208.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0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2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Strong consideration should be given to the use of validated PROMs (patient-reported outcome measures) for patients to record the symptoms of disease and side effects of treatment experienced as a regular part of clinical care. These PROMs should be simple, and user-friendly to facilitate their use in clinical practice, and thought given to the easiest collection platform e.g iPad or smart phones.Systematic monitoring would facilitate communication between patients and their treatment teams by better characterizing the toxicities of all anticancer therapies. This would permit early intervention of supportive care services enhancing QoL.(LoE:  I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Strong consideration should be given to the use of validated PROMs (patient-reported outcome measures) for patients to record the symptoms of disease and side effects of treatment experienced as a regular part of clinical care. These PROMs should be simple, and user-friendly to facilitate their use in clinical practice, and thought given to the easiest collection platform e.g iPad or smart phones.Systematic monitoring would facilitate communication between patients and their treatment teams by better characterizing the toxicities of all anticancer therapies. This would permit early intervention of supportive care services enhancing QoL.(LoE:  I C)[;crlf;]39[;]42[;]39[;]False[;]0[;][;crlf;]1,17948717948718[;]1[;]0,499835607426101[;]0,249835634451019[;crlf;]34[;]0[;]YES1[;]YES[;][;crlf;]3[;]0[;]NO2[;]NO[;][;crlf;]2[;]0[;]ABSTAIN3[;]ABSTAIN[;]"/>
  <p:tag name="HASRESULTS" val="True"/>
</p:tagLst>
</file>

<file path=ppt/tags/tag21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11.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212.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1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21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1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21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17.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218.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1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The available data for the combination of bevacizumab and capecitabine as 2nd line therapy is even weaker and for the majority of patients the harms may outweigh the modest benefits. (LoE: 1A)"/>
  <p:tag name="SLIDEORDER" val="33"/>
  <p:tag name="SLIDEGUID" val="8BBF97EC37254885B468A064D043B9BD"/>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1;-;1;1;-;1;1;1;1;1;1;1;-;1;1;1;1;1;1;1;1;1;1;-;1;1;3;1;-;-;"/>
  <p:tag name="CHARTSTRINGSTD" val="26 0 1"/>
  <p:tag name="CHARTSTRINGREV" val="1 0 26"/>
  <p:tag name="CHARTSTRINGSTDPER" val="0.962962962962963 0 0.037037037037037"/>
  <p:tag name="CHARTSTRINGREVPER" val="0.037037037037037 0 0.962962962962963"/>
  <p:tag name="VALUES" val="No Value|smicln|No Value|smicln|No Value"/>
</p:tagLst>
</file>

<file path=ppt/tags/tag22.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22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21.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41"/>
  <p:tag name="SLIDEGUID" val="AFADDB21B3554D2D9C2AC2EADFCCF181"/>
  <p:tag name="QUESTIONALIAS" val="Supportive care allowing safer and more tolerable delivery of appropriate treatments should always be part of the treatment plan. "/>
  <p:tag name="CHARTCOLORINDICES" val="38,41,48,41,15,10,40,37,7,38,10,3"/>
  <p:tag name="ANONYMOUSTEMP" val="False"/>
  <p:tag name="RESTORECOUNTDOWNTIMER" val="True"/>
  <p:tag name="COUNTDOWNHEIGHT" val="80"/>
  <p:tag name="COUNTDOWNWIDTH" val="100"/>
  <p:tag name="RESPONSESGATHERED" val="True"/>
  <p:tag name="TOTALRESPONSES" val="26"/>
  <p:tag name="RESPONSECOUNT" val="26"/>
  <p:tag name="SLICED" val="False"/>
  <p:tag name="RESPONSES" val="1;1;1;-;1;-;1;1;-;1;1;1;-;1;1;1;1;1;-;1;1;1;1;1;1;1;1;1;1;1;-;1;-;-;"/>
  <p:tag name="CHARTSTRINGSTD" val="26 0 0"/>
  <p:tag name="CHARTSTRINGREV" val="0 0 26"/>
  <p:tag name="CHARTSTRINGSTDPER" val="1 0 0"/>
  <p:tag name="CHARTSTRINGREVPER" val="0 0 1"/>
  <p:tag name="VALUES" val="No Value|smicln|No Value|smicln|No Value"/>
</p:tagLst>
</file>

<file path=ppt/tags/tag222.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2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Supportive care allowing safer and more tolerable delivery of appropriate treatments should always be part of the treatment plan. "/>
  <p:tag name="SLIDEORDER" val="42"/>
  <p:tag name="SLIDEGUID" val="5FE498CDCFD14F388E1AD8CA6C3C824B"/>
  <p:tag name="CHARTCOLORINDICES" val="38,41,48,41,15,10,40,37,7,38,10,3"/>
  <p:tag name="ANONYMOUSTEMP" val="False"/>
  <p:tag name="RESTORECOUNTDOWNTIMER" val="True"/>
  <p:tag name="COUNTDOWNHEIGHT" val="80"/>
  <p:tag name="COUNTDOWNWIDTH" val="100"/>
  <p:tag name="RESPONSESGATHERED" val="True"/>
  <p:tag name="TOTALRESPONSES" val="24"/>
  <p:tag name="RESPONSECOUNT" val="24"/>
  <p:tag name="SLICED" val="False"/>
  <p:tag name="RESPONSES" val="-;1;1;-;1;-;-;1;-;1;1;1;-;1;1;1;1;1;1;1;1;1;1;1;-;1;1;1;1;1;-;1;-;-;"/>
  <p:tag name="CHARTSTRINGSTD" val="24 0 0"/>
  <p:tag name="CHARTSTRINGREV" val="0 0 24"/>
  <p:tag name="CHARTSTRINGSTDPER" val="1 0 0"/>
  <p:tag name="CHARTSTRINGREVPER" val="0 0 1"/>
  <p:tag name="VALUES" val="No Value|smicln|No Value|smicln|No Value"/>
</p:tagLst>
</file>

<file path=ppt/tags/tag22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2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43"/>
  <p:tag name="SLIDEGUID" val="5B1619A5EC1C4F769BE6CD3BCF9E0E69"/>
  <p:tag name="QUESTIONALIAS" val="Access to cheap and effective pain treatment (such as morphine) should be facilitated to all patients in need."/>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1;-;1;1;-;1;1;1;-;1;1;1;1;1;1;1;1;1;1;1;1;1;1;1;1;1;-;1;-;-;"/>
  <p:tag name="CHARTSTRINGSTD" val="27 0 0"/>
  <p:tag name="CHARTSTRINGREV" val="0 0 27"/>
  <p:tag name="CHARTSTRINGSTDPER" val="1 0 0"/>
  <p:tag name="CHARTSTRINGREVPER" val="0 0 1"/>
  <p:tag name="VALUES" val="No Value|smicln|No Value|smicln|No Value"/>
</p:tagLst>
</file>

<file path=ppt/tags/tag22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2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2F4F425BD6A4D4AB9F69E32F212E7D7&lt;/guid&gt;&#10;            &lt;repollguid&gt;98ED06EAEC514F248497AF07DB329941&lt;/repollguid&gt;&#10;            &lt;sourceid&gt;7B10A88814C64F0BBD18C9803ACE6E84&lt;/sourceid&gt;&#10;            &lt;questiontext&gt;The ABC community is aware of the limitations that are being imposed worldwide, as a consequence of the perceived abuse of opioids in certain areas of the world.The ABC community is united in insisting that cancer patients should not have restrictions placed that will limit their access to adequate pain control.(LoE/GoR: Expert Opinion/N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The ABC community is aware of the limitations that are being imposed worldwide, as a consequence of the perceived abuse of opioids in certain areas of the world.The ABC community is united in insisting that cancer patients should not have restrictions placed that will limit their access to adequate pain control.(LoE/GoR: Expert Opinion/NA)[;crlf;]39[;]42[;]39[;]False[;]0[;][;crlf;]1[;]1[;]0[;]0[;crlf;]39[;]0[;]Yes1[;]Yes[;][;crlf;]0[;]0[;]No2[;]No[;][;crlf;]0[;]0[;]Abstain3[;]Abstain[;]"/>
  <p:tag name="HASRESULTS" val="True"/>
</p:tagLst>
</file>

<file path=ppt/tags/tag22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9D64C6220854B618C3F32760C6E1DAB&lt;/guid&gt;&#10;            &lt;repollguid&gt;98ED06EAEC514F248497AF07DB329941&lt;/repollguid&gt;&#10;            &lt;sourceid&gt;7B10A88814C64F0BBD18C9803ACE6E84&lt;/sourceid&gt;&#10;            &lt;questiontext&gt;The panel encourages research on the potential role of cannabis to assist for pain and symptom control but strongly stresses that it can not replace proven medicines such as morphine, for adequate pain control.(LoE/GoR: I/C)&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The panel encourages research on the potential role of cannabis to assist for pain and symptom control but strongly stresses that it can not replace proven medicines such as morphine, for adequate pain control.(LoE/GoR: I/C)[;crlf;]35[;]42[;]35[;]False[;]0[;][;crlf;]1,02857142857143[;]1[;]0,166598625567009[;]0,0277551020408163[;crlf;]34[;]0[;]Yes1[;]Yes[;][;crlf;]1[;]0[;]No2[;]No[;][;crlf;]0[;]0[;]Abstain3[;]Abstain[;]"/>
  <p:tag name="HASRESULTS" val="True"/>
</p:tagLst>
</file>

<file path=ppt/tags/tag22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44"/>
  <p:tag name="SLIDEGUID" val="3F48E651E49148DD825497010F2280CE"/>
  <p:tag name="QUESTIONALIAS" val="Optimally, discussions about patient preferences at the end of life should begin earlier in the course of metastatic disease.  However, when active treatment no longer is able to control widespread and life-threatening disease, and the toxicities of remaining options outweigh benefits, physicians and other members of the healthcare team should initiate discussions with the patient (and family members/friends, if the patient agrees) about END-OF-LIFE CARE. "/>
  <p:tag name="CHARTCOLORINDICES" val="38,41,48,41,15,10,40,37,7,38,10,3"/>
  <p:tag name="ANONYMOUSTEMP" val="False"/>
  <p:tag name="RESTORECOUNTDOWNTIMER" val="True"/>
  <p:tag name="COUNTDOWNHEIGHT" val="80"/>
  <p:tag name="COUNTDOWNWIDTH" val="100"/>
  <p:tag name="RESPONSESGATHERED" val="True"/>
  <p:tag name="TOTALRESPONSES" val="26"/>
  <p:tag name="RESPONSECOUNT" val="26"/>
  <p:tag name="SLICED" val="False"/>
  <p:tag name="RESPONSES" val="1;1;1;-;1;-;2;1;-;1;1;1;-;1;1;1;1;1;1;-;1;1;1;1;1;1;1;1;1;1;-;1;-;-;"/>
  <p:tag name="CHARTSTRINGSTD" val="25 1 0"/>
  <p:tag name="CHARTSTRINGREV" val="0 1 25"/>
  <p:tag name="CHARTSTRINGSTDPER" val="0.961538461538462 0.0384615384615385 0"/>
  <p:tag name="CHARTSTRINGREVPER" val="0 0.0384615384615385 0.961538461538462"/>
  <p:tag name="VALUES" val="No Value|smicln|No Value|smicln|No Value"/>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he addition of the CDK4/6 inhibitor palbociclib to an aromatase inhibitor, as 1st line therapy, for post-menopausal patients, provided important PFS benefit in a randomized phase 2 study. Results from the phase 3 trial (PFS and OS) are awaited before it can be considered as a recommended treatment opt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The addition of the CDK4/6 inhibitor palbociclib to an aromatase inhibitor, as 1st line therapy, for post-menopausal patients, provided important PFS benefit in a randomized phase 2 study. Results from the phase 3 trial (PFS and OS) are awaited before it can be considered as a recommended treatment option.[;crlf;]43[;]45[;]43[;]False[;]0[;][;crlf;]1,58139534883721[;]1[;]0,655302455981645[;]0,429421308815576[;crlf;]22[;]0[;]YES1[;]YES[;][;crlf;]17[;]0[;]NO2[;]NO[;][;crlf;]4[;]0[;]ABSTAIN3[;]ABSTAIN[;]"/>
  <p:tag name="HASRESULTS" val="True"/>
</p:tagLst>
</file>

<file path=ppt/tags/tag23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31.xml><?xml version="1.0" encoding="utf-8"?>
<p:tagLst xmlns:a="http://schemas.openxmlformats.org/drawingml/2006/main" xmlns:r="http://schemas.openxmlformats.org/officeDocument/2006/relationships" xmlns:p="http://schemas.openxmlformats.org/presentationml/2006/main">
  <p:tag name="TYPE" val="MultiChoiceSlide"/>
  <p:tag name="RESULTS" val="Cancer related fatigue is frequently experienced by patients with ABC, exerts a deleterious impact on QoL and limits physical, functional, psychological and social well-being. It should be acknowledged, properly assessed using appropriate PRO measures, and its effective management needs to be multidimensional. Basic management for CRF should include education and non-pharmacological interventions. Individual management mostly refers to pharmacological interventions, such as the psychostimulant methylphenidate, that may ease fatigue to a certain degree but is not universally efficacious.*(LoE: Expert opinion)[;crlf;]30[;]30[;]30[;]False[;]0[;][;crlf;]2[;]2[;]0,856348838577675[;]0,733333333333333[;crlf;]11[;]0[;]YES1[;]YES[;][;crlf;]8[;]0[;]NO2[;]NO[;][;crlf;]11[;]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Cancer related fatigue is frequently experienced by patients with ABC, exerts a deleterious impact on QoL and limits physical, functional, psychological and social well-being. It should be acknowledged, properly assessed using appropriate PRO measures, and its effective management needs to be multidimensional. Basic management for CRF should include education and non-pharmacological interventions. Individual management mostly refers to pharmacological interventions, such as the psychostimulant methylphenidate, that may ease fatigue to a certain degree but is not universally efficacious.*(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32.xml><?xml version="1.0" encoding="utf-8"?>
<p:tagLst xmlns:a="http://schemas.openxmlformats.org/drawingml/2006/main" xmlns:r="http://schemas.openxmlformats.org/officeDocument/2006/relationships" xmlns:p="http://schemas.openxmlformats.org/presentationml/2006/main">
  <p:tag name="TYPE" val="MultiChoiceSlide"/>
  <p:tag name="RESULTS" val="Neutropenia is the most common toxicity associated with CDK 4/6 inhibition and is not generally associated with febrile neutropenia although an increase in infections has been reported.  Treatment should be delayed until neutrophils have recovered to at least 1000/ul; dose reduction can also be considered. (LoE: 2A)[;crlf;]30[;]30[;]30[;]False[;]0[;][;crlf;]1,96666666666667[;]2[;]0,795124029458438[;]0,632222222222222[;crlf;]10[;]0[;]YES1[;]YES[;][;crlf;]11[;]0[;]NO2[;]NO[;][;crlf;]9[;]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Neutropenia is the most common toxicity associated with CDK 4/6 inhibition and is not generally associated with febrile neutropenia although an increase in infections has been reported.  Treatment should be delayed until neutrophils have recovered to at least 1000/ul; dose reduction can also be considered. (LoE: 2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33.xml><?xml version="1.0" encoding="utf-8"?>
<p:tagLst xmlns:a="http://schemas.openxmlformats.org/drawingml/2006/main" xmlns:r="http://schemas.openxmlformats.org/officeDocument/2006/relationships" xmlns:p="http://schemas.openxmlformats.org/presentationml/2006/main">
  <p:tag name="TYPE" val="MultiChoiceSlide"/>
  <p:tag name="RESULTS" val="NIP is an uncommon complication of mTOR inhibition.  Patient education is critical to ensure early reporting of respiratory symptoms.  Treatment interruption and dose reduction are generally effective for grade 2 symptomatic NIP with use of systemic steroids and treatment discontinuation for grade 3 or greater toxicity.(LoE: 2A)[;crlf;]30[;]30[;]30[;]False[;]0[;][;crlf;]2,03333333333333[;]2[;]0,795124029458438[;]0,632222222222222[;crlf;]9[;]0[;]YES1[;]YES[;][;crlf;]11[;]0[;]NO2[;]NO[;][;crlf;]10[;]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NIP is an uncommon complication of mTOR inhibition.  Patient education is critical to ensure early reporting of respiratory symptoms.  Treatment interruption and dose reduction are generally effective for grade 2 symptomatic NIP with use of systemic steroids and treatment discontinuation for grade 3 or greater toxicity.(LoE: 2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34.xml><?xml version="1.0" encoding="utf-8"?>
<p:tagLst xmlns:a="http://schemas.openxmlformats.org/drawingml/2006/main" xmlns:r="http://schemas.openxmlformats.org/officeDocument/2006/relationships" xmlns:p="http://schemas.openxmlformats.org/presentationml/2006/main">
  <p:tag name="TYPE" val="MultiChoiceSlide"/>
  <p:tag name="RESULTS" val="Treatable causes like pleural effusion, pulmonary emboli, cardiac insufficiency, drug toxicity must be ruled out.Patient support is essentialOxygen is of no use in non-hypoxic patientsOpioids are the drugs of choice in the palliation of dyspnea. (LoE: 1 A) Benzodiazepines can be used in patients experiencing anxiety. (LoE: 2A)Steroids’ can be effective in dyspnea caused by lymphangitis carcinomatosis, radiation or drug-induced pneumonitis, superior vena cava syndrome, an inflammatory component, or in (cancer-induced) obstruction of the airways (in which case laser/stent is to be considered). (LoE: Expert opinion)[;crlf;]30[;]30[;]30[;]False[;]0[;][;crlf;]1,96666666666667[;]2[;]0,795124029458438[;]0,632222222222222[;crlf;]10[;]0[;]YES1[;]YES[;][;crlf;]11[;]0[;]NO2[;]NO[;][;crlf;]9[;]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reatable causes like pleural effusion, pulmonary emboli, cardiac insufficiency, drug toxicity must be ruled out.Patient support is essentialOxygen is of no use in non-hypoxic patientsOpioids are the drugs of choice in the palliation of dyspnea. (LoE: 1 A) Benzodiazepines can be used in patients experiencing anxiety. (LoE: 2A)Steroids’ can be effective in dyspnea caused by lymphangitis carcinomatosis, radiation or drug-induced pneumonitis, superior vena cava syndrome, an inflammatory component, or in (cancer-induced) obstruction of the airways (in which case laser/stent is to be considered).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35.xml><?xml version="1.0" encoding="utf-8"?>
<p:tagLst xmlns:a="http://schemas.openxmlformats.org/drawingml/2006/main" xmlns:r="http://schemas.openxmlformats.org/officeDocument/2006/relationships" xmlns:p="http://schemas.openxmlformats.org/presentationml/2006/main">
  <p:tag name="TYPE" val="MultiChoiceSlide"/>
  <p:tag name="RESULTS" val="ESMO/MASCC GUIDELINES are available for management of chemotherapy-induced and morphine-induced nausea &amp; vomiting, and are endorsed.There is a need to study nausea &amp; vomiting related to chronic use of anticancer drugs. [;crlf;]30[;]30[;]30[;]False[;]0[;][;crlf;]2,03333333333333[;]2[;]0,795124029458438[;]0,632222222222222[;crlf;]9[;]0[;]YES1[;]YES[;][;crlf;]11[;]0[;]NO2[;]NO[;][;crlf;]10[;]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ESMO/MASCC GUIDELINES are available for management of chemotherapy-induced and morphine-induced nausea &amp;amp; vomiting, and are endorsed.There is a need to study nausea &amp;amp; vomiting related to chronic use of anticancer drugs.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36.xml><?xml version="1.0" encoding="utf-8"?>
<p:tagLst xmlns:a="http://schemas.openxmlformats.org/drawingml/2006/main" xmlns:r="http://schemas.openxmlformats.org/officeDocument/2006/relationships" xmlns:p="http://schemas.openxmlformats.org/presentationml/2006/main">
  <p:tag name="TYPE" val="MultiChoiceSlide"/>
  <p:tag name="RESULTS" val="ESMO/MASCC GUIDELINES are available for management of chemotherapy-induced and morphine-induced nausea &amp; vomiting, and are endorsed.There is a need to study nausea &amp; vomiting related to chronic use of anticancer drugs. [;crlf;]30[;]30[;]30[;]False[;]0[;][;crlf;]2,03333333333333[;]2[;]0,795124029458438[;]0,632222222222222[;crlf;]9[;]0[;]YES1[;]YES[;][;crlf;]11[;]0[;]NO2[;]NO[;][;crlf;]10[;]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ESMO/MASCC GUIDELINES are available for management of chemotherapy-induced and morphine-induced nausea &amp;amp; vomiting, and are endorsed.There is a need to study nausea &amp;amp; vomiting related to chronic use of anticancer drugs.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37.xml><?xml version="1.0" encoding="utf-8"?>
<p:tagLst xmlns:a="http://schemas.openxmlformats.org/drawingml/2006/main" xmlns:r="http://schemas.openxmlformats.org/officeDocument/2006/relationships" xmlns:p="http://schemas.openxmlformats.org/presentationml/2006/main">
  <p:tag name="TYPE" val="MultiChoiceSlide"/>
  <p:tag name="RESULTS" val="Mild toothpaste and gentle hygiene are recommended for the treatment of stomatitis. Early intervention is recommended.  For &gt; Grade 2 stomatitis, delaying treatment until the toxicity resolves and considering lowering the dose of the targeted agent are also recommended.  Although steroid mouthwash is being studied for prevention of stomatitis there are not yet published data. (LoE: Expert opinion)[;crlf;]30[;]30[;]30[;]False[;]0[;][;crlf;]1,83333333333333[;]2[;]0,77817450199525[;]0,605555555555556[;crlf;]12[;]0[;]YES1[;]YES[;][;crlf;]11[;]0[;]NO2[;]NO[;][;crlf;]7[;]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Mild toothpaste and gentle hygiene are recommended for the treatment of stomatitis. Early intervention is recommended.  For &amp;gt; Grade 2 stomatitis, delaying treatment until the toxicity resolves and considering lowering the dose of the targeted agent are also recommended.  Although steroid mouthwash is being studied for prevention of stomatitis there are not yet published data.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38.xml><?xml version="1.0" encoding="utf-8"?>
<p:tagLst xmlns:a="http://schemas.openxmlformats.org/drawingml/2006/main" xmlns:r="http://schemas.openxmlformats.org/officeDocument/2006/relationships" xmlns:p="http://schemas.openxmlformats.org/presentationml/2006/main">
  <p:tag name="TYPE" val="MultiChoiceSlide"/>
  <p:tag name="RESULTS" val="Cancer related fatigue is frequently experienced by patients with ABC, exerts a deleterious impact on QoL and limits physical, functional, psychological and social well-being. It should be acknowledged, properly assessed using appropriate PRO measures, and its effective management needs to be multidimensional. Basic management for CRF should include education and non-pharmacological interventions. Individual management mostly refers to pharmacological interventions, such as the psychostimulant methylphenidate, that may ease fatigue to a certain degree but is not universally efficacious.*(LoE: Expert opinion)[;crlf;]30[;]30[;]30[;]False[;]0[;][;crlf;]2[;]2[;]0,856348838577675[;]0,733333333333333[;crlf;]11[;]0[;]YES1[;]YES[;][;crlf;]8[;]0[;]NO2[;]NO[;][;crlf;]11[;]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Cancer related fatigue is frequently experienced by patients with ABC, exerts a deleterious impact on QoL and limits physical, functional, psychological and social well-being. It should be acknowledged, properly assessed using appropriate PRO measures, and its effective management needs to be multidimensional. Basic management for CRF should include education and non-pharmacological interventions. Individual management mostly refers to pharmacological interventions, such as the psychostimulant methylphenidate, that may ease fatigue to a certain degree but is not universally efficacious.*(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39.xml><?xml version="1.0" encoding="utf-8"?>
<p:tagLst xmlns:a="http://schemas.openxmlformats.org/drawingml/2006/main" xmlns:r="http://schemas.openxmlformats.org/officeDocument/2006/relationships" xmlns:p="http://schemas.openxmlformats.org/presentationml/2006/main">
  <p:tag name="TYPE" val="MultiChoiceSlide"/>
  <p:tag name="RESULTS" val="Cancer related fatigue is frequently experienced by patients with ABC, exerts a deleterious impact on QoL and limits physical, functional, psychological and social well-being. It should be acknowledged, properly assessed using appropriate PRO measures, and its effective management needs to be multidimensional. Basic management for CRF should include education and non-pharmacological interventions. Individual management mostly refers to pharmacological interventions, such as the psychostimulant methylphenidate, that may ease fatigue to a certain degree but is not universally efficacious.*(LoE: Expert opinion)[;crlf;]30[;]30[;]30[;]False[;]0[;][;crlf;]2[;]2[;]0,856348838577675[;]0,733333333333333[;crlf;]11[;]0[;]YES1[;]YES[;][;crlf;]8[;]0[;]NO2[;]NO[;][;crlf;]11[;]0[;]ABSTAIN3[;]ABSTAIN[;]"/>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Cancer related fatigue is frequently experienced by patients with ABC, exerts a deleterious impact on QoL and limits physical, functional, psychological and social well-being. It should be acknowledged, properly assessed using appropriate PRO measures, and its effective management needs to be multidimensional. Basic management for CRF should include education and non-pharmacological interventions. Individual management mostly refers to pharmacological interventions, such as the psychostimulant methylphenidate, that may ease fatigue to a certain degree but is not universally efficacious.*(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4.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8"/>
  <p:tag name="SLIDEGUID" val="336524445D3148DBA7CBB5DB67EB0CAA"/>
  <p:tag name="QUESTIONALIAS" val="There are few proven standards of care in ABC management. Therefore, inclusion of patients in well-designed, independent, prospective randomized trials must be a priority whenever available, after careful informed consent. (LoE: Expert opinion)"/>
  <p:tag name="CHARTCOLORINDICES" val="38,41,48,41,15,10,40,37,7,38,10,3"/>
  <p:tag name="ANONYMOUSTEMP" val="False"/>
  <p:tag name="VALUES" val="No Value|smicln|No Value|smicln|No Value"/>
  <p:tag name="RESTORECOUNTDOWNTIMER" val="True"/>
  <p:tag name="COUNTDOWNHEIGHT" val="80"/>
  <p:tag name="COUNTDOWNWIDTH" val="100"/>
  <p:tag name="RESPONSESGATHERED" val="True"/>
  <p:tag name="TOTALRESPONSES" val="30"/>
  <p:tag name="RESPONSECOUNT" val="30"/>
  <p:tag name="SLICED" val="False"/>
  <p:tag name="RESPONSES" val="1;1;1;1;1;-;1;1;1;1;1;1;1;1;1;1;-;1;1;1;1;1;1;1;1;1;1;1;1;1;-;1;1;"/>
  <p:tag name="CHARTSTRINGSTD" val="30 0 0"/>
  <p:tag name="CHARTSTRINGREV" val="0 0 30"/>
  <p:tag name="CHARTSTRINGSTDPER" val="1 0 0"/>
  <p:tag name="CHARTSTRINGREVPER" val="0 0 1"/>
</p:tagLst>
</file>

<file path=ppt/tags/tag240.xml><?xml version="1.0" encoding="utf-8"?>
<p:tagLst xmlns:a="http://schemas.openxmlformats.org/drawingml/2006/main" xmlns:r="http://schemas.openxmlformats.org/officeDocument/2006/relationships" xmlns:p="http://schemas.openxmlformats.org/presentationml/2006/main">
  <p:tag name="RESULTS" val="XXXXXXXXXXXXXXXXXXXXXXXXXXXXXXXXXXXXXXXXXXXXXXXXXX[;crlf;]30[;]30[;]30[;]False[;]0[;][;crlf;]1,73333333333333[;]1,5[;]0,813770374382247[;]0,662222222222222[;crlf;]15[;]0[;]Yes1[;]Yes[;][;crlf;]8[;]0[;]No2[;]No[;][;crlf;]7[;]0[;]Abstain3[;]Abstain[;]"/>
  <p:tag name="HASRESULTS" val="False"/>
  <p:tag name="LIVECHARTING" val="False"/>
  <p:tag name="AUTOOPENPOLL" val="True"/>
  <p:tag name="AUTOFORMATCHART" val="True"/>
</p:tagLst>
</file>

<file path=ppt/tags/tag241.xml><?xml version="1.0" encoding="utf-8"?>
<p:tagLst xmlns:a="http://schemas.openxmlformats.org/drawingml/2006/main" xmlns:r="http://schemas.openxmlformats.org/officeDocument/2006/relationships" xmlns:p="http://schemas.openxmlformats.org/presentationml/2006/main">
  <p:tag name="TYPE" val="MultiChoiceSlide"/>
  <p:tag name="RESULTS" val="XXXXXXXXXXXXXXXXXXXXXXXXXXXXXXXXXXXXXXXXXXXXXXXXXX[;crlf;]30[;]30[;]30[;]False[;]0[;][;crlf;]1,73333333333333[;]1,5[;]0,813770374382247[;]0,662222222222222[;crlf;]15[;]0[;]Yes1[;]Yes[;][;crlf;]8[;]0[;]No2[;]No[;][;crlf;]7[;]0[;]Abstain3[;]Abstain[;]"/>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D42C1F751DD4CE386E832EA9934F45E&lt;/guid&gt;&#10;            &lt;repollguid&gt;98ED06EAEC514F248497AF07DB329941&lt;/repollguid&gt;&#10;            &lt;sourceid&gt;7B10A88814C64F0BBD18C9803ACE6E84&lt;/sourceid&gt;&#10;            &lt;questiontext&gt;Sexuality is an experience on many levels and is not confined to the act itself. When life expectancy is limited, physical contact, affection, emotional communication and comfort are particularly important. ABC patients frequently experience impaired sexual health and need specific attention. Openly addressing misconceptions and sexual challenges after treatment, as well as educating patients, have shown to improve quality of life. Standardized instruments (questionnaires) may help assess grade of impairment. (LoE/GoR: Expert opinion /N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42.xml><?xml version="1.0" encoding="utf-8"?>
<p:tagLst xmlns:a="http://schemas.openxmlformats.org/drawingml/2006/main" xmlns:r="http://schemas.openxmlformats.org/officeDocument/2006/relationships" xmlns:p="http://schemas.openxmlformats.org/presentationml/2006/main">
  <p:tag name="RESULTS" val="XXXXXXXXXXXXXXXXXXXXXXXXXXXXXXXXXXXXXXXXXXXXXXXXXX[;crlf;]30[;]30[;]30[;]False[;]0[;][;crlf;]1,73333333333333[;]1,5[;]0,813770374382247[;]0,662222222222222[;crlf;]15[;]0[;]Yes1[;]Yes[;][;crlf;]8[;]0[;]No2[;]No[;][;crlf;]7[;]0[;]Abstain3[;]Abstain[;]"/>
  <p:tag name="HASRESULTS" val="False"/>
  <p:tag name="LIVECHARTING" val="False"/>
  <p:tag name="AUTOOPENPOLL" val="True"/>
  <p:tag name="AUTOFORMATCHART" val="True"/>
</p:tagLst>
</file>

<file path=ppt/tags/tag25.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We strongly recommend the use of objective scales, such as the ESMO Magnitude of Clinical Benefit Scale or the ASCO Value Framework, to evaluate the real magnitude of benefit provided by a new treatment and help prioritize funding, particularly in countries with limited resources. (LoE: Expert opinion)Note for info, our previous statement about cost that still holds is:The medical community is aware of the problems raised by the cost of ABC treatment. Balanced decisions should be made in all instances; patients’ well being, length of life and patient’s preference should always guide decisions.(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We strongly recommend the use of objective scales, such as the ESMO Magnitude of Clinical Benefit Scale or the ASCO Value Framework, to evaluate the real magnitude of benefit provided by a new treatment and help prioritize funding, particularly in countries with limited resources. (LoE: Expert opinion)Note for info, our previous statement about cost that still holds is:The medical community is aware of the problems raised by the cost of ABC treatment. Balanced decisions should be made in all instances; patients’ well being, length of life and patient’s preference should always guide decisions.(LoE: Expert opinion)[;crlf;]40[;]42[;]40[;]False[;]0[;][;crlf;]1,175[;]1[;]0,49434299833213[;]0,244375[;crlf;]35[;]0[;]YES1[;]YES[;][;crlf;]3[;]0[;]NO2[;]NO[;][;crlf;]2[;]0[;]ABSTAIN3[;]ABSTAIN[;]"/>
  <p:tag name="HASRESULTS" val="True"/>
</p:tagLst>
</file>

<file path=ppt/tags/tag27.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28.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9"/>
  <p:tag name="SLIDEGUID" val="17599F64ADAA49B1B5E2647F9B4A0017"/>
  <p:tag name="CHARTCOLORINDICES" val="38,41,48,41,15,10,40,37,7,38,10,3"/>
  <p:tag name="ANONYMOUSTEMP" val="False"/>
  <p:tag name="QUESTIONALIAS" val="The medical community is aware of the problems raised by the cost of ABC treatment.  Balanced decisions should be made in all instances but patients’ well being, length of life and patient’s preference should always guide decisions (LoE: Expert opinion)."/>
  <p:tag name="VALUES" val="No Value|smicln|No Value|smicln|No Value"/>
  <p:tag name="RESTORECOUNTDOWNTIMER" val="True"/>
  <p:tag name="COUNTDOWNHEIGHT" val="80"/>
  <p:tag name="COUNTDOWNWIDTH" val="100"/>
  <p:tag name="RESPONSESGATHERED" val="True"/>
  <p:tag name="TOTALRESPONSES" val="32"/>
  <p:tag name="RESPONSECOUNT" val="32"/>
  <p:tag name="SLICED" val="False"/>
  <p:tag name="RESPONSES" val="1;1;1;1;1;1;-;1;1;1;1;1;1;1;1;1;1;1;1;1;1;1;1;1;1;1;1;1;1;1;1;1;1;"/>
  <p:tag name="CHARTSTRINGSTD" val="32 0 0"/>
  <p:tag name="CHARTSTRINGREV" val="0 0 32"/>
  <p:tag name="CHARTSTRINGSTDPER" val="1 0 0"/>
  <p:tag name="CHARTSTRINGREVPER" val="0 0 1"/>
</p:tagLst>
</file>

<file path=ppt/tags/tag29.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3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We strongly recommend the use of objective scales, such as the ESMO Magnitude of Clinical Benefit Scale or the ASCO Value Framework, to evaluate the real magnitude of benefit provided by a new treatment and help prioritize funding, particularly in countries with limited resources. (LoE: Expert opinion)Note for info, our previous statement about cost that still holds is:The medical community is aware of the problems raised by the cost of ABC treatment. Balanced decisions should be made in all instances; patients’ well being, length of life and patient’s preference should always guide decisions.(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We strongly recommend the use of objective scales, such as the ESMO Magnitude of Clinical Benefit Scale or the ASCO Value Framework, to evaluate the real magnitude of benefit provided by a new treatment and help prioritize funding, particularly in countries with limited resources. (LoE: Expert opinion)Note for info, our previous statement about cost that still holds is:The medical community is aware of the problems raised by the cost of ABC treatment. Balanced decisions should be made in all instances; patients’ well being, length of life and patient’s preference should always guide decisions.(LoE: Expert opinion)[;crlf;]40[;]42[;]40[;]False[;]0[;][;crlf;]1,175[;]1[;]0,49434299833213[;]0,244375[;crlf;]35[;]0[;]YES1[;]YES[;][;crlf;]3[;]0[;]NO2[;]NO[;][;crlf;]2[;]0[;]ABSTAIN3[;]ABSTAIN[;]"/>
  <p:tag name="HASRESULTS" val="True"/>
</p:tagLst>
</file>

<file path=ppt/tags/tag31.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In patients with BRCA-associated triple negative or endocrine-resistant MBC previously treated with an anthracycline and a taxane (in the adjuvant and/or metastatic setting), a platinum regimen is the preferred option, if not previously administered and no suitable clinical trial is available. (LoE: 1 A)All other treatment recommendations are similar to sporadic MB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patients with BRCA-associated triple negative or endocrine-resistant MBC previously treated with an anthracycline and a taxane (in the adjuvant and/or metastatic setting), a platinum regimen is the preferred option, if not previously administered and no suitable clinical trial is available. (LoE: 1 A)All other treatment recommendations are similar to sporadic MBC.[;crlf;]44[;]45[;]44[;]False[;]0[;][;crlf;]1,22727272727273[;]1[;]0,597861201725723[;]0,357438016528926[;crlf;]38[;]0[;]YES1[;]YES[;][;crlf;]2[;]0[;]NO2[;]NO[;][;crlf;]4[;]0[;]ABSTAIN3[;]ABSTAIN[;]"/>
  <p:tag name="HASRESULTS" val="True"/>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As survival is improving in many patients with ABC, consideration of survivorship issues should be part of the routine care of these patients.Health professionals should therefore be ready to change and adapt treatment strategies to disease status, treatment adverse effects and QoL, patients’ priorities and life plans.Attention to chronic needs for home and family care, job and social requirements, should be incorporated in the treatment planning and periodically updated.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As survival is improving in many patients with ABC, consideration of survivorship issues should be part of the routine care of these patients.Health professionals should therefore be ready to change and adapt treatment strategies to disease status, treatment adverse effects and QoL, patients’ priorities and life plans.Attention to chronic needs for home and family care, job and social requirements, should be incorporated in the treatment planning and periodically updated. (LoE: Expert opinion)[;crlf;]40[;]42[;]40[;]False[;]0[;][;crlf;]1,1[;]1[;]0,435889894354067[;]0,19[;crlf;]38[;]0[;]YES1[;]YES[;][;crlf;]0[;]0[;]NO2[;]NO[;][;crlf;]2[;]0[;]ABSTAIN3[;]ABSTAIN[;]"/>
  <p:tag name="HASRESULTS" val="True"/>
</p:tagLst>
</file>

<file path=ppt/tags/tag34.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3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ABC patients who desire to work or need to work for financial reasons should have the opportunity to do, with needed and reasonable flexibility in their working schedules to accommodate continuous treatment and hospital visits.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ABC patients who desire to work or need to work for financial reasons should have the opportunity to do, with needed and reasonable flexibility in their working schedules to accommodate continuous treatment and hospital visits.  (LoE: Expert opinion)[;crlf;]42[;]43[;]42[;]False[;]0[;][;crlf;]1[;]1[;]0[;]0[;crlf;]42[;]0[;]YES1[;]YES[;][;crlf;]0[;]0[;]NO2[;]NO[;][;crlf;]0[;]0[;]ABSTAIN3[;]ABSTAIN[;]"/>
  <p:tag name="HASRESULTS" val="True"/>
</p:tagLst>
</file>

<file path=ppt/tags/tag36.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ABC patients with stable disease, being treated as a “chronic condition”, should have the option to undergo onco-plastic breast reconstruction.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ABC patients with stable disease, being treated as a “chronic condition”, should have the option to undergo onco-plastic breast reconstruction.  (LoE: Expert opinion)[;crlf;]39[;]44[;]39[;]False[;]0[;][;crlf;]1,25641025641026[;]1[;]0,586949904731261[;]0,344510190664037[;crlf;]32[;]0[;]YES1[;]YES[;][;crlf;]4[;]0[;]NO2[;]NO[;][;crlf;]3[;]0[;]ABSTAIN3[;]ABSTAIN[;]"/>
  <p:tag name="HASRESULTS" val="True"/>
  <p:tag name="LIVECHARTING" val="False"/>
  <p:tag name="AUTOOPENPOLL" val="True"/>
  <p:tag name="AUTOFORMATCHART" val="True"/>
</p:tagLst>
</file>

<file path=ppt/tags/tag38.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7DFC56EDEF64ED5B770D07A0278C260&lt;/guid&gt;&#10;            &lt;repollguid&gt;98ED06EAEC514F248497AF07DB329941&lt;/repollguid&gt;&#10;            &lt;sourceid&gt;7B10A88814C64F0BBD18C9803ACE6E84&lt;/sourceid&gt;&#10;            &lt;questiontext&gt;In ABC patients with long-standing stable or complete remission disease, breast imaging is an option, in particular since breasts are not properly observed in commonly used imaging exams such as CTs and PET-CT. (LoE/GoR: Expert opinion/C)&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In ABC patients with long-standing stable or complete remission disease, breast imaging is an option, in particular since breasts are not properly observed in commonly used imaging exams such as CTs and PET-CT. (LoE/GoR: Expert opinion/C)[;crlf;]42[;]42[;]42[;]False[;]0[;][;crlf;]1,21428571428571[;]1[;]0,513425206020186[;]0,263605442176871[;crlf;]35[;]0[;]Yes1[;]Yes[;][;crlf;]5[;]0[;]No2[;]No[;][;crlf;]2[;]0[;]Abstain3[;]Abstain[;]"/>
  <p:tag name="HASRESULTS" val="True"/>
</p:tagLst>
</file>

<file path=ppt/tags/tag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4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In ABC patients with stable disease, breast imaging should continue to be performed on an annual basis. Breast imaging should also be performed whenever  there is a suspicion of loco-regional progression.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In ABC patients with stable disease, breast imaging should continue to be performed on an annual basis. Breast imaging should also be performed whenever  there is a suspicion of loco-regional progression.  (LoE: Expert opinion)[;crlf;]14[;]44[;]14[;]False[;]0[;][;crlf;]1,35714285714286[;]1[;]0,479157423749955[;]0,229591836734694[;crlf;]9[;]0[;]YES1[;]YES[;][;crlf;]5[;]0[;]NO2[;]NO[;][;crlf;]0[;]0[;]ABSTAIN3[;]ABSTAIN[;]"/>
  <p:tag name="HASRESULTS" val="True"/>
</p:tagLst>
</file>

<file path=ppt/tags/tag41.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4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792EEE054004E70AC192C7FFCD1D08C&lt;/guid&gt;&#10;            &lt;repollguid&gt;F4B99A0C44A64757BDB07BDF8207FDE0&lt;/repollguid&gt;&#10;            &lt;sourceid&gt;DD0EEF78D9474C9FB9CF6335CB7BC85C&lt;/sourceid&gt;&#10;            &lt;questiontext&gt;For patients with ER+/HER-2+ MBC, for whom CT + anti-HER2 therapy was chosen as 1st line therapy and provided a benefit, it is reasonable to use ET + anti-HER2 therapy as maintenance therapy, after stopping CT, although this strategy has not been studied in randomized trials.(LoE: 1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For patients with ER+/HER-2+ MBC, for whom CT + anti-HER2 therapy was chosen as 1st line therapy and provided a benefit, it is reasonable to use ET + anti-HER2 therapy as maintenance therapy, after stopping CT, although this strategy has not been studied in randomized trials.(LoE: 1 C)[;crlf;]39[;]45[;]39[;]False[;]0[;][;crlf;]1,30769230769231[;]1[;]0,646642062200948[;]0,418145956607495[;crlf;]31[;]0[;]YES1[;]YES[;][;crlf;]4[;]0[;]NO2[;]NO[;][;crlf;]4[;]0[;]ABSTAIN3[;]ABSTAIN[;]"/>
  <p:tag name="HASRESULTS" val="True"/>
</p:tagLst>
</file>

<file path=ppt/tags/tag43.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44.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8"/>
  <p:tag name="SLIDEGUID" val="723ED7AD1AEE4AB4954EE35C970D1A4E"/>
  <p:tag name="QUESTIONALIAS" val="The age of the patient should not be a reason to withhold effective therapy."/>
  <p:tag name="CHARTCOLORINDICES" val="38,41,48,41,15,10,40,37,7,38,10,3"/>
  <p:tag name="ANONYMOUSTEMP" val="False"/>
  <p:tag name="RESTORECOUNTDOWNTIMER" val="True"/>
  <p:tag name="COUNTDOWNHEIGHT" val="80"/>
  <p:tag name="COUNTDOWNWIDTH" val="100"/>
  <p:tag name="RESPONSESGATHERED" val="True"/>
  <p:tag name="TOTALRESPONSES" val="30"/>
  <p:tag name="RESPONSECOUNT" val="30"/>
  <p:tag name="SLICED" val="False"/>
  <p:tag name="RESPONSES" val="-;1;1;1;1;1;-;2;1;1;1;-;1;1;1;1;1;1;1;3;1;1;1;1;1;1;1;1;1;1;1;1;1;"/>
  <p:tag name="CHARTSTRINGSTD" val="28 1 1"/>
  <p:tag name="CHARTSTRINGREV" val="1 1 28"/>
  <p:tag name="CHARTSTRINGSTDPER" val="0.933333333333333 0.0333333333333333 0.0333333333333333"/>
  <p:tag name="CHARTSTRINGREVPER" val="0.0333333333333333 0.0333333333333333 0.933333333333333"/>
  <p:tag name="VALUES" val="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4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The use of telemedicine oncology to help management of patients with ABC living in remote places, is an important option to consider in when geographic distances are a problem and provided that issues of connectivity are solved.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The use of telemedicine oncology to help management of patients with ABC living in remote places, is an important option to consider in when geographic distances are a problem and provided that issues of connectivity are solved. (LoE: Expert opinion)[;crlf;]42[;]42[;]42[;]False[;]0[;][;crlf;]1,11904761904762[;]1[;]0,447340338763237[;]0,200113378684807[;crlf;]39[;]0[;]YES1[;]YES[;][;crlf;]1[;]0[;]NO2[;]NO[;][;crlf;]2[;]0[;]ABSTAIN3[;]ABSTAIN[;]"/>
  <p:tag name="HASRESULTS" val="True"/>
</p:tagLst>
</file>

<file path=ppt/tags/tag47.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48.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10"/>
  <p:tag name="SLIDEGUID" val="32971698A26C4793B05D01C01EE371D3"/>
  <p:tag name="QUESTIONALIAS" val="Minimal staging workup for MBC includes a history and physical examination, complete hematology &amp; biochemistry, imaging of chest (x-ray or CT), abdomen (US or CT) and bone (bone scan) (LoE: 2 C)."/>
  <p:tag name="CHARTCOLORINDICES" val="38,41,48,41,15,10,40,37,7,38,10,3"/>
  <p:tag name="ANONYMOUSTEMP" val="False"/>
  <p:tag name="VALUES" val="No Value|smicln|No Value|smicln|No Value"/>
  <p:tag name="RESTORECOUNTDOWNTIMER" val="True"/>
  <p:tag name="COUNTDOWNHEIGHT" val="80"/>
  <p:tag name="COUNTDOWNWIDTH" val="100"/>
  <p:tag name="RESPONSESGATHERED" val="True"/>
  <p:tag name="TOTALRESPONSES" val="30"/>
  <p:tag name="RESPONSECOUNT" val="30"/>
  <p:tag name="SLICED" val="False"/>
  <p:tag name="RESPONSES" val="1;1;2;1;1;2;-;1;2;1;1;1;1;2;-;2;1;1;1;1;3;1;1;1;1;2;2;2;-;1;2;1;1;"/>
  <p:tag name="CHARTSTRINGSTD" val="20 9 1"/>
  <p:tag name="CHARTSTRINGREV" val="1 9 20"/>
  <p:tag name="CHARTSTRINGSTDPER" val="0.666666666666667 0.3 0.0333333333333333"/>
  <p:tag name="CHARTSTRINGREVPER" val="0.0333333333333333 0.3 0.666666666666667"/>
</p:tagLst>
</file>

<file path=ppt/tags/tag49.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OLIGO-METASTATIC DISEASE is defined as low volume metastatic disease with limited number of metastatic lesions (up to 5 and not necessarily in the same organ), potentially amenable for local treatment, aimed at achieving a complete remission status.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OLIGO-METASTATIC DISEASE is defined as low volume metastatic disease with limited number of metastatic lesions (up to 5 and not necessarily in the same organ), potentially amenable for local treatment, aimed at achieving a complete remission status. (LoE:  Expert opinion)[;crlf;]36[;]45[;]36[;]False[;]0[;][;crlf;]1,27777777777778[;]1[;]0,558326423395605[;]0,311728395061728[;crlf;]28[;]0[;]YES1[;]YES[;][;crlf;]6[;]0[;]NO2[;]NO[;][;crlf;]2[;]0[;]ABSTAIN3[;]ABSTAIN[;]"/>
  <p:tag name="HASRESULTS" val="True"/>
</p:tagLst>
</file>

<file path=ppt/tags/tag50.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3"/>
  <p:tag name="SLIDEGUID" val="30AB241A4D454FF188CB2E2450B12AC2"/>
  <p:tag name="QUESTIONALIAS" val="Brain imaging should be routinely performed in HER-2+ and TNBC MBC patients. (LoE: Expert opinion)"/>
  <p:tag name="CHARTCOLORINDICES" val="38,41,48,41,15,10,40,37,7,38,10,3"/>
  <p:tag name="ANONYMOUSTEMP" val="False"/>
  <p:tag name="VALUES" val="No Value|smicln|No Value|smicln|No Value"/>
  <p:tag name="RESTORECOUNTDOWNTIMER" val="True"/>
  <p:tag name="COUNTDOWNHEIGHT" val="80"/>
  <p:tag name="COUNTDOWNWIDTH" val="100"/>
  <p:tag name="RESPONSESGATHERED" val="True"/>
  <p:tag name="TOTALRESPONSES" val="32"/>
  <p:tag name="RESPONSECOUNT" val="32"/>
  <p:tag name="SLICED" val="False"/>
  <p:tag name="RESPONSES" val="2;2;2;2;2;2;2;2;2;2;2;2;2;2;2;2;2;2;2;2;1;2;2;2;2;2;2;2;2;1;2;2;-;"/>
  <p:tag name="CHARTSTRINGSTD" val="2 30 0"/>
  <p:tag name="CHARTSTRINGREV" val="0 30 2"/>
  <p:tag name="CHARTSTRINGSTDPER" val="0.0625 0.9375 0"/>
  <p:tag name="CHARTSTRINGREVPER" val="0 0.9375 0.0625"/>
</p:tagLst>
</file>

<file path=ppt/tags/tag51.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52.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4"/>
  <p:tag name="SLIDEGUID" val="6C4B4A43C3BF4FF6B203E012F3E01B01"/>
  <p:tag name="QUESTIONALIAS" val="The clinical value of tumor markers is not well established for diagnosis or follow-up, but their use (if elevated) as an aid to evaluate response to treatment, particularly in patients with non-measurable disease, is a reasonable option. However, change in tumor markers alone should not be used solely for decision-making. (LoE: 2 C)"/>
  <p:tag name="VALUES" val="No Value|smicln|No Value|smicln|No Value"/>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3;-;2;1;-;-;1;1;1;1;-;1;-;1;1;1;1;1;1;1;1;1;1;1;2;1;1;1;1;1;1;-;"/>
  <p:tag name="CHARTSTRINGSTD" val="24 2 1"/>
  <p:tag name="CHARTSTRINGREV" val="1 2 24"/>
  <p:tag name="CHARTSTRINGSTDPER" val="0.888888888888889 0.0740740740740741 0.037037037037037"/>
  <p:tag name="CHARTSTRINGREVPER" val="0.037037037037037 0.0740740740740741 0.888888888888889"/>
</p:tagLst>
</file>

<file path=ppt/tags/tag53.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54.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5"/>
  <p:tag name="SLIDEGUID" val="83E17931AC2D4934974F853D2A30A048"/>
  <p:tag name="CHARTCOLORINDICES" val="38,41,48,41,15,10,40,37,7,38,10,3"/>
  <p:tag name="ANONYMOUSTEMP" val="False"/>
  <p:tag name="VALUES" val="No Value|smicln|No Value|smicln|No Value"/>
  <p:tag name="QUESTIONALIAS" val="Evaluation of response to therapy should generally be every 2-4 months for HT or after 2-4 cycles for CT, depending on the dynamics of the disease, the location and extent of metastatic involvement, and type of treatment. Imaging of a target lesion might be sufficient. In certain patients, such as those with indolent disease, less frequent monitoring is acceptable. Additional testing should be performed in a timely manner, irrespective of the planned intervals, if PD is suspected (LoE: Expert opinion)."/>
  <p:tag name="RESTORECOUNTDOWNTIMER" val="True"/>
  <p:tag name="COUNTDOWNHEIGHT" val="80"/>
  <p:tag name="COUNTDOWNWIDTH" val="100"/>
  <p:tag name="RESPONSESGATHERED" val="True"/>
  <p:tag name="TOTALRESPONSES" val="31"/>
  <p:tag name="RESPONSECOUNT" val="31"/>
  <p:tag name="SLICED" val="False"/>
  <p:tag name="RESPONSES" val="1;1;1;1;1;1;2;1;1;2;1;-;1;1;-;1;3;1;1;1;3;1;1;1;3;1;1;1;2;1;1;1;1;"/>
  <p:tag name="CHARTSTRINGSTD" val="25 3 3"/>
  <p:tag name="CHARTSTRINGREV" val="3 3 25"/>
  <p:tag name="CHARTSTRINGSTDPER" val="0.806451612903226 0.0967741935483871 0.0967741935483871"/>
  <p:tag name="CHARTSTRINGREVPER" val="0.0967741935483871 0.0967741935483871 0.806451612903226"/>
</p:tagLst>
</file>

<file path=ppt/tags/tag55.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5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A biopsy (preferably providing histology) of a metastatic lesion should be performed, if easily accessible, to confirm diagnosis particularly when metastasis is diagnosed for the first time (LoE: 1 B).&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A biopsy (preferably providing histology) of a metastatic lesion should be performed, if easily accessible, to confirm diagnosis particularly when metastasis is diagnosed for the first time (LoE: 1 B).[;crlf;]43[;]45[;]43[;]False[;]0[;][;crlf;]1,02325581395349[;]1[;]0,150714899962973[;]0,0227149810708491[;crlf;]42[;]0[;]YES1[;]YES[;][;crlf;]1[;]0[;]NO2[;]NO[;][;crlf;]0[;]0[;]ABSTAIN3[;]ABSTAIN[;]"/>
  <p:tag name="HASRESULTS" val="True"/>
</p:tagLst>
</file>

<file path=ppt/tags/tag57.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5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Biological markers (especially HR and HER-2) should be reassessed at least once in the metastatic setting, if clinically feasible (LoE: 1 B).Depending on the metastatic site (e.g. bone tissue), technical considerations need to be discussed with the pathologist.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Biological markers (especially HR and HER-2) should be reassessed at least once in the metastatic setting, if clinically feasible (LoE: 1 B).Depending on the metastatic site (e.g. bone tissue), technical considerations need to be discussed with the pathologist.  [;crlf;]44[;]45[;]44[;]False[;]0[;][;crlf;]1,02272727272727[;]1[;]0,149032693734136[;]0,0222107438016529[;crlf;]43[;]0[;]YES1[;]YES[;][;crlf;]1[;]0[;]NO2[;]NO[;][;crlf;]0[;]0[;]ABSTAIN3[;]ABSTAIN[;]"/>
  <p:tag name="HASRESULTS" val="True"/>
</p:tagLst>
</file>

<file path=ppt/tags/tag59.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PATIENTS WITH MULTIPLE CHRONIC CONDITIONS (MCCs) are defined as  patients with additional comorbidities (cardiovascular, impaired renal and liver function, autoimmune disease) making it difficult to account for all of the possible extrapolations to develop specific recommendations for care.  (LoE:  Expert opin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PATIENTS WITH MULTIPLE CHRONIC CONDITIONS (MCCs) are defined as  patients with additional comorbidities (cardiovascular, impaired renal and liver function, autoimmune disease) making it difficult to account for all of the possible extrapolations to develop specific recommendations for care.  (LoE:  Expert opinion)[;crlf;]42[;]45[;]42[;]False[;]0[;][;crlf;]1[;]1[;]0[;]0[;crlf;]42[;]0[;]YES1[;]YES[;][;crlf;]0[;]0[;]NO2[;]NO[;][;crlf;]0[;]0[;]ABSTAIN3[;]ABSTAIN[;]"/>
  <p:tag name="HASRESULTS" val="True"/>
</p:tagLst>
</file>

<file path=ppt/tags/tag60.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7"/>
  <p:tag name="SLIDEGUID" val="A4FF1920B4EC4F718995E99918B9E3FB"/>
  <p:tag name="QUESTIONALIAS" val="If the results of tumor biology in the metastatic lesion differ from the primary tumor, it is currently unknown which one should be taken into account for treatment-decision making.  Since a clinical trial addressing this issue is difficult to undertake, we recommend considering the use of targeted therapy (ET and/or anti-HER-2 therapy) when receptors are positive in at least one biopsy, regardless of timing. (LoE: Expert opinion)"/>
  <p:tag name="CHARTCOLORINDICES" val="38,41,48,41,15,10,40,37,7,38,10,3"/>
  <p:tag name="ANONYMOUSTEMP" val="False"/>
  <p:tag name="RESTORECOUNTDOWNTIMER" val="True"/>
  <p:tag name="COUNTDOWNHEIGHT" val="80"/>
  <p:tag name="COUNTDOWNWIDTH" val="100"/>
  <p:tag name="RESPONSESGATHERED" val="True"/>
  <p:tag name="TOTALRESPONSES" val="31"/>
  <p:tag name="RESPONSECOUNT" val="31"/>
  <p:tag name="SLICED" val="False"/>
  <p:tag name="RESPONSES" val="1;1;1;1;1;1;1;1;2;1;1;1;1;1;-;1;1;1;1;1;1;2;2;3;1;-;1;1;1;1;1;1;1;"/>
  <p:tag name="CHARTSTRINGSTD" val="27 3 1"/>
  <p:tag name="CHARTSTRINGREV" val="1 3 27"/>
  <p:tag name="CHARTSTRINGSTDPER" val="0.870967741935484 0.0967741935483871 0.032258064516129"/>
  <p:tag name="CHARTSTRINGREVPER" val="0.032258064516129 0.0967741935483871 0.870967741935484"/>
  <p:tag name="VALUES" val="No Value|smicln|No Value|smicln|No Value"/>
</p:tagLst>
</file>

<file path=ppt/tags/tag61.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6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So far, removal of the primary tumor in patients with de novo stage IV breast cancer has not been associated with prolonged survival, with the possible exception of the subset of patients with bone only disease. (LoE: 1 B).However, it can be considered in selected patients, particularly to improve quality of life. Of note, some studies suggest that surgery is only valuable if performed with the same attention to detail (e.g. attaining clear margins and addressing disease in the axilla) as in patients with early stage disease (LoE: 2 B).Additional prospective clinical trials evaluating the value of this approach, the best candidates and best timing are currently ongoing.&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So far, removal of the primary tumor in patients with de novo stage IV breast cancer has not been associated with prolonged survival, with the possible exception of the subset of patients with bone only disease. (LoE: 1 B).However, it can be considered in selected patients, particularly to improve quality of life. Of note, some studies suggest that surgery is only valuable if performed with the same attention to detail (e.g. attaining clear margins and addressing disease in the axilla) as in patients with early stage disease (LoE: 2 B).Additional prospective clinical trials evaluating the value of this approach, the best candidates and best timing are currently ongoing.[;crlf;]44[;]45[;]44[;]False[;]0[;][;crlf;]1,29545454545455[;]1[;]0,456246815906471[;]0,208161157024793[;crlf;]31[;]0[;]YES1[;]YES[;][;crlf;]13[;]0[;]NO2[;]NO[;][;crlf;]0[;]0[;]ABSTAIN3[;]ABSTAIN[;]"/>
  <p:tag name="HASRESULTS" val="True"/>
</p:tagLst>
</file>

<file path=ppt/tags/tag63.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6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BF828431BD411AB93B514232D1F7BD&lt;/guid&gt;&#10;            &lt;repollguid&gt;F4B99A0C44A64757BDB07BDF8207FDE0&lt;/repollguid&gt;&#10;            &lt;sourceid&gt;DD0EEF78D9474C9FB9CF6335CB7BC85C&lt;/sourceid&gt;&#10;            &lt;questiontext&gt;A small but very important subset of patients with ABC, for example those with oligo-metastatic disease or low volume metastatic disease that is highly sensitive to systemic therapy, can achieve complete remission and a long survival. A multimodal approach, including local-regional treatments with curative intent, should be considered for these selected patients (LoE: Expert opinion).A prospective clinical trial addressing this specific situation is needed.&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A small but very important subset of patients with ABC, for example those with oligo-metastatic disease or low volume metastatic disease that is highly sensitive to systemic therapy, can achieve complete remission and a long survival. A multimodal approach, including local-regional treatments with curative intent, should be considered for these selected patients (LoE: Expert opinion).A prospective clinical trial addressing this specific situation is needed.[;crlf;]43[;]45[;]43[;]False[;]0[;][;crlf;]1,09302325581395[;]1[;]0,290465023181321[;]0,0843699296917253[;crlf;]39[;]0[;]YES1[;]YES[;][;crlf;]4[;]0[;]NO2[;]NO[;][;crlf;]0[;]0[;]ABSTAIN3[;]ABSTAIN[;]"/>
  <p:tag name="HASRESULTS" val="True"/>
</p:tagLst>
</file>

<file path=ppt/tags/tag65.xml><?xml version="1.0" encoding="utf-8"?>
<p:tagLst xmlns:a="http://schemas.openxmlformats.org/drawingml/2006/main" xmlns:r="http://schemas.openxmlformats.org/officeDocument/2006/relationships" xmlns:p="http://schemas.openxmlformats.org/presentationml/2006/main">
  <p:tag name="TYPE" val="3"/>
  <p:tag name="TPCOUNTDOWNSOUND" val="C:\Users\tmn\Documents\TurningPoint 5\Sounds\tictoc20seg.wav"/>
  <p:tag name="TPCOUNTDOWNSECONDS" val="6"/>
</p:tagLst>
</file>

<file path=ppt/tags/tag6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635E6B826BF464CBE890FC78E223448&lt;/guid&gt;&#10;            &lt;repollguid&gt;98ED06EAEC514F248497AF07DB329941&lt;/repollguid&gt;&#10;            &lt;sourceid&gt;7B10A88814C64F0BBD18C9803ACE6E84&lt;/sourceid&gt;&#10;            &lt;questiontext&gt;Treatment choice should take into account at least these factors:  HR &amp;amp; HER-2 status, Pi3K, PD-L1 and BRCA status (if targeted therapies are accessible)previous therapies and their toxicities, disease-free interval, tumor burden (defined as number and site of metastases),  biological age, performance status, co-morbidities (including organ dysfunctions), menopausal status (for ET), need for a rapid disease/symptom control, socio-economic and psychological factors, available therapies in the patient’s country and patient’s preference.                          (LoE/GoR: Expert opinion/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Treatment choice should take into account at least these factors:  HR &amp; HER-2 status, Pi3K, PD-L1 and BRCA status (if targeted therapies are accessible)previous therapies and their toxicities, disease-free interval, tumor burden (defined as number and site of metastases),  biological age, performance status, co-morbidities (including organ dysfunctions), menopausal status (for ET), need for a rapid disease/symptom control, socio-economic and psychological factors, available therapies in the patient’s country and patient’s preference.                          (LoE/GoR: Expert opinion/A)[;crlf;]41[;]42[;]41[;]False[;]0[;][;crlf;]1,07317073170732[;]1[;]0,341463414634146[;]0,116597263533611[;crlf;]39[;]0[;]Yes1[;]Yes[;][;crlf;]1[;]0[;]No2[;]No[;][;crlf;]1[;]0[;]Abstain3[;]Abstain[;]"/>
  <p:tag name="HASRESULTS" val="True"/>
</p:tagLst>
</file>

<file path=ppt/tags/tag67.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8"/>
  <p:tag name="SLIDEGUID" val="723ED7AD1AEE4AB4954EE35C970D1A4E"/>
  <p:tag name="QUESTIONALIAS" val="The age of the patient should not be a reason to withhold effective therapy."/>
  <p:tag name="CHARTCOLORINDICES" val="38,41,48,41,15,10,40,37,7,38,10,3"/>
  <p:tag name="ANONYMOUSTEMP" val="False"/>
  <p:tag name="RESTORECOUNTDOWNTIMER" val="True"/>
  <p:tag name="COUNTDOWNHEIGHT" val="80"/>
  <p:tag name="COUNTDOWNWIDTH" val="100"/>
  <p:tag name="RESPONSESGATHERED" val="True"/>
  <p:tag name="TOTALRESPONSES" val="30"/>
  <p:tag name="RESPONSECOUNT" val="30"/>
  <p:tag name="SLICED" val="False"/>
  <p:tag name="RESPONSES" val="-;1;1;1;1;1;-;2;1;1;1;-;1;1;1;1;1;1;1;3;1;1;1;1;1;1;1;1;1;1;1;1;1;"/>
  <p:tag name="CHARTSTRINGSTD" val="28 1 1"/>
  <p:tag name="CHARTSTRINGREV" val="1 1 28"/>
  <p:tag name="CHARTSTRINGSTDPER" val="0.933333333333333 0.0333333333333333 0.0333333333333333"/>
  <p:tag name="CHARTSTRINGREVPER" val="0.0333333333333333 0.0333333333333333 0.933333333333333"/>
  <p:tag name="VALUES" val="No Value|smicln|No Value|smicln|No Value"/>
</p:tagLst>
</file>

<file path=ppt/tags/tag68.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6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23"/>
  <p:tag name="SLIDEGUID" val="D61C225C08C9440CBBB7010F652AE537"/>
  <p:tag name="QUESTIONALIAS" val="Both combination and sequential single agent CT are reasonable options but based on the available data, we recommend sequential monotherapy as the preferred choice for MBC. Combination CT should be reserved to patients with rapid clinical progression, life-threatening visceral metastases, or need for rapid symptom and/or disease control. (LoE: 1 B)"/>
  <p:tag name="CHARTCOLORINDICES" val="38,41,48,41,15,10,40,37,7,38,10,3"/>
  <p:tag name="ANONYMOUSTEMP" val="False"/>
  <p:tag name="RESTORECOUNTDOWNTIMER" val="True"/>
  <p:tag name="COUNTDOWNHEIGHT" val="80"/>
  <p:tag name="COUNTDOWNWIDTH" val="100"/>
  <p:tag name="RESPONSESGATHERED" val="True"/>
  <p:tag name="TOTALRESPONSES" val="26"/>
  <p:tag name="RESPONSECOUNT" val="26"/>
  <p:tag name="SLICED" val="False"/>
  <p:tag name="RESPONSES" val="1;1;1;-;3;-;1;1;1;-;1;1;-;1;1;1;1;1;-;1;1;1;1;1;1;1;1;1;1;1;-;1;-;-;"/>
  <p:tag name="CHARTSTRINGSTD" val="25 0 1"/>
  <p:tag name="CHARTSTRINGREV" val="1 0 25"/>
  <p:tag name="CHARTSTRINGSTDPER" val="0.961538461538462 0 0.0384615384615385"/>
  <p:tag name="CHARTSTRINGREVPER" val="0.0384615384615385 0 0.961538461538462"/>
  <p:tag name="VALUES" val="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4"/>
  <p:tag name="SLIDEGUID" val="B5B22FE42D574D8D96F5472D0AF4A003"/>
  <p:tag name="QUESTIONALIAS" val="The management of MBC is complex and therefore, involvement of all appropriate specialties in a multi/interdisciplinary team (including medical, radiation, surgical oncologists, imaging experts, pathologists, gynecologists, palliative/supportive care specialists, psycho-oncologists social aid specialists, (breast/specialized) nurses)  is crucial (LoE: Expert opinion)"/>
  <p:tag name="CHARTCOLORINDICES" val="38,41,48,41,15,10,40,37,7,38,10,3"/>
  <p:tag name="VALUES" val="No Value|smicln|No Value|smicln|No Value"/>
  <p:tag name="ANONYMOUSTEMP" val="False"/>
  <p:tag name="RESTORECOUNTDOWNTIMER" val="True"/>
  <p:tag name="COUNTDOWNHEIGHT" val="80"/>
  <p:tag name="COUNTDOWNWIDTH" val="100"/>
  <p:tag name="RESPONSESGATHERED" val="True"/>
  <p:tag name="TOTALRESPONSES" val="29"/>
  <p:tag name="RESPONSECOUNT" val="29"/>
  <p:tag name="SLICED" val="False"/>
  <p:tag name="RESPONSES" val="1;1;1;1;1;1;1;1;1;1;1;1;1;1;1;1;1;1;1;1;1;1;1;1;1;1;1;1;1;"/>
  <p:tag name="CHARTSTRINGSTD" val="29 0 0"/>
  <p:tag name="CHARTSTRINGREV" val="0 0 29"/>
  <p:tag name="CHARTSTRINGSTDPER" val="1 0 0"/>
  <p:tag name="CHARTSTRINGREVPER" val="0 0 1"/>
</p:tagLst>
</file>

<file path=ppt/tags/tag70.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71.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24"/>
  <p:tag name="SLIDEGUID" val="72D015D208304A0FAAF1116A9751753A"/>
  <p:tag name="QUESTIONALIAS" val="For patients who did not receive anthracycline nor taxane based regimens as adjuvant CT, either anthracycline or taxanes should be the preferred first-line treatment for MBC, if there are no contraindications. (LoE: 1 A)"/>
  <p:tag name="CHARTCOLORINDICES" val="38,41,48,41,15,10,40,37,7,38,10,3"/>
  <p:tag name="ANONYMOUSTEMP" val="False"/>
  <p:tag name="RESTORECOUNTDOWNTIMER" val="True"/>
  <p:tag name="COUNTDOWNHEIGHT" val="80"/>
  <p:tag name="COUNTDOWNWIDTH" val="100"/>
  <p:tag name="RESPONSESGATHERED" val="True"/>
  <p:tag name="TOTALRESPONSES" val="23"/>
  <p:tag name="RESPONSECOUNT" val="23"/>
  <p:tag name="SLICED" val="False"/>
  <p:tag name="RESPONSES" val="-;-;3;-;2;-;-;1;2;2;2;2;-;1;2;3;3;2;1;-;-;2;2;2;2;-;3;2;2;2;3;1;-;-;"/>
  <p:tag name="CHARTSTRINGSTD" val="4 14 5"/>
  <p:tag name="CHARTSTRINGREV" val="5 14 4"/>
  <p:tag name="CHARTSTRINGSTDPER" val="0.173913043478261 0.608695652173913 0.217391304347826"/>
  <p:tag name="CHARTSTRINGREVPER" val="0.217391304347826 0.608695652173913 0.173913043478261"/>
  <p:tag name="VALUES" val="No Value|smicln|No Value|smicln|No Value"/>
</p:tagLst>
</file>

<file path=ppt/tags/tag72.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7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25"/>
  <p:tag name="SLIDEGUID" val="720005350D464D049E8B14C80DD9EDCD"/>
  <p:tag name="QUESTIONALIAS" val="In patients with anthracycline-resistance, failure or cumulative dose or toxicity (i.e. cardiac) and taxane-naive, considered for further CT, taxane-based therapy should be the preferred choice. (LoE: 1 A)"/>
  <p:tag name="CHARTCOLORINDICES" val="38,41,48,41,15,10,40,37,7,38,10,3"/>
  <p:tag name="ANONYMOUSTEMP" val="False"/>
  <p:tag name="RESTORECOUNTDOWNTIMER" val="True"/>
  <p:tag name="COUNTDOWNHEIGHT" val="80"/>
  <p:tag name="COUNTDOWNWIDTH" val="100"/>
  <p:tag name="RESPONSESGATHERED" val="True"/>
  <p:tag name="TOTALRESPONSES" val="29"/>
  <p:tag name="RESPONSECOUNT" val="29"/>
  <p:tag name="SLICED" val="False"/>
  <p:tag name="RESPONSES" val="2;2;3;2;1;-;2;1;2;2;2;1;2;1;-;3;3;2;1;-;2;2;2;2;2;1;3;2;2;1;3;1;-;-;"/>
  <p:tag name="CHARTSTRINGSTD" val="8 16 5"/>
  <p:tag name="CHARTSTRINGREV" val="5 16 8"/>
  <p:tag name="CHARTSTRINGSTDPER" val="0.275862068965517 0.551724137931034 0.172413793103448"/>
  <p:tag name="CHARTSTRINGREVPER" val="0.172413793103448 0.551724137931034 0.275862068965517"/>
  <p:tag name="VALUES" val="No Value|smicln|No Value|smicln|No Value"/>
</p:tagLst>
</file>

<file path=ppt/tags/tag7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7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In patients with anthracycline-resistance, failure or cumulative dose or toxicity (i.e. cardiac) and taxane-naive, considered for further CT, taxane-based therapy should be the preferred choice. (LoE: 1 A)"/>
  <p:tag name="SLIDEORDER" val="26"/>
  <p:tag name="SLIDEGUID" val="21292EA0BB5C417397CBF5C142D6C490"/>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2;2;1;2;2;1;1;1;1;1;1;3;1;2;1;2;2;1;3;2;2;1;3;1;-;-;"/>
  <p:tag name="CHARTSTRINGSTD" val="15 9 3"/>
  <p:tag name="CHARTSTRINGREV" val="3 9 15"/>
  <p:tag name="CHARTSTRINGSTDPER" val="0.555555555555556 0.333333333333333 0.111111111111111"/>
  <p:tag name="CHARTSTRINGREVPER" val="0.111111111111111 0.333333333333333 0.555555555555556"/>
  <p:tag name="VALUES" val="No Value|smicln|No Value|smicln|No Value"/>
</p:tagLst>
</file>

<file path=ppt/tags/tag7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77.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27"/>
  <p:tag name="SLIDEGUID" val="D3E07852A6CB4D6588D98A1BE11CB511"/>
  <p:tag name="QUESTIONALIAS" val="If used in the adjuvant setting, taxanes can be re-used as 1st line therapy, in case of ≥ 1 year DFS. (LoE: 1 A)"/>
  <p:tag name="CHARTCOLORINDICES" val="38,41,48,41,15,10,40,37,7,38,10,3"/>
  <p:tag name="ANONYMOUSTEMP" val="False"/>
  <p:tag name="RESTORECOUNTDOWNTIMER" val="True"/>
  <p:tag name="COUNTDOWNHEIGHT" val="80"/>
  <p:tag name="COUNTDOWNWIDTH" val="100"/>
  <p:tag name="RESPONSESGATHERED" val="True"/>
  <p:tag name="TOTALRESPONSES" val="1"/>
  <p:tag name="RESPONSECOUNT" val="1"/>
  <p:tag name="SLICED" val="False"/>
  <p:tag name="RESPONSES" val="-;-;-;-;-;-;-;-;-;-;-;-;-;-;-;-;-;-;-;-;-;-;-;-;-;1;-;-;-;-;-;-;-;-;"/>
  <p:tag name="CHARTSTRINGSTD" val="1 0 0"/>
  <p:tag name="CHARTSTRINGREV" val="0 0 1"/>
  <p:tag name="CHARTSTRINGSTDPER" val="1 0 0"/>
  <p:tag name="CHARTSTRINGREVPER" val="0 0 1"/>
  <p:tag name="VALUES" val="No Value|smicln|No Value|smicln|No Value"/>
</p:tagLst>
</file>

<file path=ppt/tags/tag78.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7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Even if given in the adjuvant setting, provided that cumulative dose has not been achieved and that there are no cardiac contra-indications, anthracyclines can be re-used in MBC, particularly if there has been at least one year of disease-free survival.(LoE: 1 C)&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Even if given in the adjuvant setting, provided that cumulative dose has not been achieved and that there are no cardiac contra-indications, anthracyclines can be re-used in MBC, particularly if there has been at least one year of disease-free survival.(LoE: 1 C)[;crlf;]44[;]45[;]44[;]False[;]0[;][;crlf;]1,11363636363636[;]1[;]0,437758188278596[;]0,191632231404959[;crlf;]41[;]0[;]YES1[;]YES[;][;crlf;]1[;]0[;]NO2[;]NO[;][;crlf;]2[;]0[;]ABSTAIN3[;]ABSTAIN[;]"/>
  <p:tag name="HASRESULTS" val="True"/>
</p:tagLst>
</file>

<file path=ppt/tags/tag8.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8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18FC740FFB4421996443E48E82A64F5&lt;/guid&gt;&#10;            &lt;repollguid&gt;98ED06EAEC514F248497AF07DB329941&lt;/repollguid&gt;&#10;            &lt;sourceid&gt;7B10A88814C64F0BBD18C9803ACE6E84&lt;/sourceid&gt;&#10;            &lt;questiontext&gt;Metronomic chemotherapy is a good treatment option for patients not requiring rapid tumor response.Available regimens are CM (low dose oral cyclophosphamide and methotrexate), capecitabine or vinorelbine.Randomized trials are needed to accurately compare metronomic CT with standard dosing regimens.(LoE/GoR: I/B)&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 name="RESULTS" val="Metronomic chemotherapy is a good treatment option for patients not requiring rapid tumor response.Available regimens are CM (low dose oral cyclophosphamide and methotrexate), capecitabine or vinorelbine.Randomized trials are needed to accurately compare metronomic CT with standard dosing regimens.(LoE/GoR: I/B)[;crlf;]42[;]42[;]42[;]False[;]0[;][;crlf;]1,04761904761905[;]1[;]0,304910677972993[;]0,0929705215419501[;crlf;]41[;]0[;]Yes1[;]Yes[;][;crlf;]0[;]0[;]No2[;]No[;][;crlf;]1[;]0[;]Abstain3[;]Abstain[;]"/>
  <p:tag name="HASRESULTS" val="True"/>
</p:tagLst>
</file>

<file path=ppt/tags/tag81.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29"/>
  <p:tag name="SLIDEGUID" val="8226E2ECF4064DCFA202C2591389305B"/>
  <p:tag name="QUESTIONALIAS" val="Duration of each regimen and number of regimens should be tailored to each individual patient. (LoE: Expert opinion)"/>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1;1;-;-;1;-;1;1;-;1;1;1;1;1;1;1;1;2;1;1;1;1;1;1;1;1;1;-;1;-;-;"/>
  <p:tag name="CHARTSTRINGSTD" val="26 1 0"/>
  <p:tag name="CHARTSTRINGREV" val="0 1 26"/>
  <p:tag name="CHARTSTRINGSTDPER" val="0.962962962962963 0.037037037037037 0"/>
  <p:tag name="CHARTSTRINGREVPER" val="0 0.037037037037037 0.962962962962963"/>
  <p:tag name="VALUES" val="No Value|smicln|No Value|smicln|No Value"/>
</p:tagLst>
</file>

<file path=ppt/tags/tag82.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83.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30"/>
  <p:tag name="SLIDEGUID" val="F80F236F9383431AA38EEEE51D467DAF"/>
  <p:tag name="QUESTIONALIAS" val="Usually each regimen should be given until progression of disease or unacceptable toxicity (LoE: 1B)."/>
  <p:tag name="CHARTCOLORINDICES" val="38,41,48,41,15,10,40,37,7,38,10,3"/>
  <p:tag name="ANONYMOUSTEMP" val="False"/>
  <p:tag name="RESTORECOUNTDOWNTIMER" val="True"/>
  <p:tag name="COUNTDOWNHEIGHT" val="80"/>
  <p:tag name="COUNTDOWNWIDTH" val="100"/>
  <p:tag name="RESPONSESGATHERED" val="True"/>
  <p:tag name="TOTALRESPONSES" val="29"/>
  <p:tag name="RESPONSECOUNT" val="29"/>
  <p:tag name="SLICED" val="False"/>
  <p:tag name="RESPONSES" val="1;2;1;2;1;-;-;1;-;1;1;1;1;1;1;3;1;1;2;1;1;1;1;2;2;2;1;1;1;1;3;1;-;-;"/>
  <p:tag name="CHARTSTRINGSTD" val="21 6 2"/>
  <p:tag name="CHARTSTRINGREV" val="2 6 21"/>
  <p:tag name="CHARTSTRINGSTDPER" val="0.724137931034483 0.206896551724138 0.0689655172413793"/>
  <p:tag name="CHARTSTRINGREVPER" val="0.0689655172413793 0.206896551724138 0.724137931034483"/>
  <p:tag name="VALUES" val="No Value|smicln|No Value|smicln|No Value"/>
</p:tagLst>
</file>

<file path=ppt/tags/tag84.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85.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QUESTIONALIAS" val="The available data for the combination of bevacizumab and capecitabine as 2nd line therapy is even weaker and for the majority of patients the harms may outweigh the modest benefits. (LoE: 1A)"/>
  <p:tag name="SLIDEORDER" val="33"/>
  <p:tag name="SLIDEGUID" val="8BBF97EC37254885B468A064D043B9BD"/>
  <p:tag name="CHARTCOLORINDICES" val="38,41,48,41,15,10,40,37,7,38,10,3"/>
  <p:tag name="ANONYMOUSTEMP" val="False"/>
  <p:tag name="RESTORECOUNTDOWNTIMER" val="True"/>
  <p:tag name="COUNTDOWNHEIGHT" val="80"/>
  <p:tag name="COUNTDOWNWIDTH" val="100"/>
  <p:tag name="RESPONSESGATHERED" val="True"/>
  <p:tag name="TOTALRESPONSES" val="27"/>
  <p:tag name="RESPONSECOUNT" val="27"/>
  <p:tag name="SLICED" val="False"/>
  <p:tag name="RESPONSES" val="-;1;1;1;1;-;1;1;-;1;1;1;1;1;1;1;-;1;1;1;1;1;1;1;1;1;1;-;1;1;3;1;-;-;"/>
  <p:tag name="CHARTSTRINGSTD" val="26 0 1"/>
  <p:tag name="CHARTSTRINGREV" val="1 0 26"/>
  <p:tag name="CHARTSTRINGSTDPER" val="0.962962962962963 0 0.037037037037037"/>
  <p:tag name="CHARTSTRINGREVPER" val="0.037037037037037 0 0.962962962962963"/>
  <p:tag name="VALUES" val="No Value|smicln|No Value|smicln|No Value"/>
</p:tagLst>
</file>

<file path=ppt/tags/tag86.xml><?xml version="1.0" encoding="utf-8"?>
<p:tagLst xmlns:a="http://schemas.openxmlformats.org/drawingml/2006/main" xmlns:r="http://schemas.openxmlformats.org/officeDocument/2006/relationships" xmlns:p="http://schemas.openxmlformats.org/presentationml/2006/main">
  <p:tag name="CDTYPE" val="Style_Gemstone"/>
  <p:tag name="CDTIMELEFT" val="6"/>
</p:tagLst>
</file>

<file path=ppt/tags/tag8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D8E9D3C1C0D458BBBC566BE0BDE6AE7&lt;/guid&gt;&#10;            &lt;repollguid&gt;98ED06EAEC514F248497AF07DB329941&lt;/repollguid&gt;&#10;            &lt;sourceid&gt;7B10A88814C64F0BBD18C9803ACE6E84&lt;/sourceid&gt;&#10;            &lt;questiontext&gt;The addition of bevacizumab to chemotherapy improves progression free survival but does not improve survival in rigorously conducted trials.  It is also an agent with considerable toxicity and expensive. For these reasons, the use of bevacizumab is generally discouraged in patients with metastatic breast cancer, though there are clearly exceptional cases.(LoE/GoR: I/D) &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The addition of bevacizumab to chemotherapy improves progression free survival but does not improve survival in rigorously conducted trials.  It is also an agent with considerable toxicity and expensive. For these reasons, the use of bevacizumab is generally discouraged in patients with metastatic breast cancer, though there are clearly exceptional cases.(LoE/GoR: I/D) [;crlf;]38[;]42[;]38[;]False[;]0[;][;crlf;]1,63157894736842[;]2[;]0,581334790378277[;]0,337950138504155[;crlf;]16[;]0[;]Yes1[;]Yes[;][;crlf;]20[;]0[;]No2[;]No[;][;crlf;]2[;]0[;]Abstain3[;]Abstain[;]"/>
  <p:tag name="HASRESULTS" val="True"/>
  <p:tag name="LIVECHARTING" val="False"/>
  <p:tag name="AUTOOPENPOLL" val="True"/>
  <p:tag name="AUTOFORMATCHART" val="True"/>
</p:tagLst>
</file>

<file path=ppt/tags/tag8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Endocrine therapy (ET) is the preferred option for hormone receptor positive disease, even in the presence of visceral disease, unless there is visceral crisis or concern/proof of endocrine resistance. (LoE: 1 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Endocrine therapy (ET) is the preferred option for hormone receptor positive disease, even in the presence of visceral disease, unless there is visceral crisis or concern/proof of endocrine resistance. (LoE: 1 A)[;crlf;]41[;]45[;]41[;]False[;]0[;][;crlf;]1,14634146341463[;]1[;]0,520833085464942[;]0,271267102914932[;crlf;]38[;]0[;]YES1[;]YES[;][;crlf;]0[;]0[;]NO2[;]NO[;][;crlf;]3[;]0[;]ABSTAIN3[;]ABSTAIN[;]"/>
  <p:tag name="HASRESULTS" val="True"/>
  <p:tag name="LIVECHARTING" val="False"/>
  <p:tag name="AUTOOPENPOLL" val="True"/>
  <p:tag name="AUTOFORMATCHART" val="True"/>
</p:tagLst>
</file>

<file path=ppt/tags/tag8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he addition of the CDK4/6 inhibitor palbociclib to an aromatase inhibitor, as 1st line therapy, for post-menopausal patients, provided important PFS benefit in a randomized phase 2 study. Results from the phase 3 trial (PFS and OS) are awaited before it can be considered as a recommended treatment opt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The addition of the CDK4/6 inhibitor palbociclib to an aromatase inhibitor, as 1st line therapy, for post-menopausal patients, provided important PFS benefit in a randomized phase 2 study. Results from the phase 3 trial (PFS and OS) are awaited before it can be considered as a recommended treatment option.[;crlf;]43[;]45[;]43[;]False[;]0[;][;crlf;]1,58139534883721[;]1[;]0,655302455981645[;]0,429421308815576[;crlf;]22[;]0[;]YES1[;]YES[;][;crlf;]17[;]0[;]NO2[;]NO[;][;crlf;]4[;]0[;]ABSTAIN3[;]ABSTAIN[;]"/>
  <p:tag name="HASRESULTS" val="True"/>
</p:tagLst>
</file>

<file path=ppt/tags/tag9.xml><?xml version="1.0" encoding="utf-8"?>
<p:tagLst xmlns:a="http://schemas.openxmlformats.org/drawingml/2006/main" xmlns:r="http://schemas.openxmlformats.org/officeDocument/2006/relationships" xmlns:p="http://schemas.openxmlformats.org/presentationml/2006/main">
  <p:tag name="SLIDEID" val="BA8D2866A3624EED8E475832585A8840"/>
  <p:tag name="SLIDETYPE" val="Q"/>
  <p:tag name="DEMOGRAPHIC" val="False"/>
  <p:tag name="TEAMASSIGN" val="False"/>
  <p:tag name="SPEEDSCORING" val="False"/>
  <p:tag name="CORRECTPOINTVALUE" val="1"/>
  <p:tag name="INCORRECTPOINTVALUE" val="0"/>
  <p:tag name="ZEROBASED" val="False"/>
  <p:tag name="NUMRESPONSES" val="1"/>
  <p:tag name="AUTOADVANCE" val="True"/>
  <p:tag name="DELIMITERS" val="3.1"/>
  <p:tag name="VALUEFORMAT" val="0%"/>
  <p:tag name="ANSWERSALIAS" val="YES|smicln|NO|smicln|ABSTAIN"/>
  <p:tag name="COUNTDOWNSECONDS" val="6"/>
  <p:tag name="SLIDEORDER" val="5"/>
  <p:tag name="SLIDEGUID" val="34951ABDDBEB40618028B9D71D95690D"/>
  <p:tag name="QUESTIONALIAS" val="From onset of diagnosis of MBC, patients should be offered personalised appropriate psychosocial, supportive and symptom-related interventions as a routine part of their care. (LoE: Expert opinion)"/>
  <p:tag name="VALUES" val="No Value|smicln|No Value|smicln|No Value"/>
  <p:tag name="CHARTCOLORINDICES" val="38,41,48,41,15,10,40,37,7,38,10,3"/>
  <p:tag name="ANONYMOUSTEMP" val="False"/>
  <p:tag name="RESTORECOUNTDOWNTIMER" val="True"/>
  <p:tag name="COUNTDOWNHEIGHT" val="80"/>
  <p:tag name="COUNTDOWNWIDTH" val="100"/>
  <p:tag name="RESPONSESGATHERED" val="True"/>
  <p:tag name="TOTALRESPONSES" val="30"/>
  <p:tag name="RESPONSECOUNT" val="30"/>
  <p:tag name="SLICED" val="False"/>
  <p:tag name="RESPONSES" val="1;1;1;1;1;1;1;1;1;1;1;1;-;1;1;1;-;1;1;1;1;1;1;1;1;1;-;1;1;1;1;1;1;"/>
  <p:tag name="CHARTSTRINGSTD" val="30 0 0"/>
  <p:tag name="CHARTSTRINGREV" val="0 0 30"/>
  <p:tag name="CHARTSTRINGSTDPER" val="1 0 0"/>
  <p:tag name="CHARTSTRINGREVPER" val="0 0 1"/>
</p:tagLst>
</file>

<file path=ppt/tags/tag9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For pre-menopausal women, for whom ET was decided, ovarian suppression/ablation combined with additional endocrine therapy is the preferred choice. (LoE: 1 B)Ovarian ablation by laparoscopic bilateral oophorectomy ensures adequate estrogen suppression and contraception, avoids potential initial tumor flare with LHRH agonist, and may increase eligibility for clinical trials. (LoE: Expert Opinion)Ovarian irradiation is also a method of permanent ovarian ablat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For pre-menopausal women, for whom ET was decided, ovarian suppression/ablation combined with additional endocrine therapy is the preferred choice. (LoE: 1 B)Ovarian ablation by laparoscopic bilateral oophorectomy ensures adequate estrogen suppression and contraception, avoids potential initial tumor flare with LHRH agonist, and may increase eligibility for clinical trials. (LoE: Expert Opinion)Ovarian irradiation is also a method of permanent ovarian ablation.[;crlf;]43[;]45[;]43[;]False[;]0[;][;crlf;]1,16279069767442[;]1[;]0,525190222820289[;]0,275824770146025[;crlf;]39[;]0[;]YES1[;]YES[;][;crlf;]1[;]0[;]NO2[;]NO[;][;crlf;]3[;]0[;]ABSTAIN3[;]ABSTAIN[;]"/>
  <p:tag name="HASRESULTS" val="True"/>
</p:tagLst>
</file>

<file path=ppt/tags/tag9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For pre-menopausal women, for whom ET was decided, ovarian suppression/ablation combined with additional endocrine therapy is the preferred choice. (LoE: 1 B)Ovarian ablation by laparoscopic bilateral oophorectomy ensures adequate estrogen suppression and contraception, avoids potential initial tumor flare with LHRH agonist, and may increase eligibility for clinical trials. (LoE: Expert Opinion)Ovarian irradiation is also a method of permanent ovarian ablat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For pre-menopausal women, for whom ET was decided, ovarian suppression/ablation combined with additional endocrine therapy is the preferred choice. (LoE: 1 B)Ovarian ablation by laparoscopic bilateral oophorectomy ensures adequate estrogen suppression and contraception, avoids potential initial tumor flare with LHRH agonist, and may increase eligibility for clinical trials. (LoE: Expert Opinion)Ovarian irradiation is also a method of permanent ovarian ablation.[;crlf;]43[;]45[;]43[;]False[;]0[;][;crlf;]1,16279069767442[;]1[;]0,525190222820289[;]0,275824770146025[;crlf;]39[;]0[;]YES1[;]YES[;][;crlf;]1[;]0[;]NO2[;]NO[;][;crlf;]3[;]0[;]ABSTAIN3[;]ABSTAIN[;]"/>
  <p:tag name="HASRESULTS" val="True"/>
</p:tagLst>
</file>

<file path=ppt/tags/tag9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he addition of the CDK4/6 inhibitor palbociclib to an aromatase inhibitor, as 1st line therapy, for post-menopausal patients, provided important PFS benefit in a randomized phase 2 study. Results from the phase 3 trial (PFS and OS) are awaited before it can be considered as a recommended treatment option.&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The addition of the CDK4/6 inhibitor palbociclib to an aromatase inhibitor, as 1st line therapy, for post-menopausal patients, provided important PFS benefit in a randomized phase 2 study. Results from the phase 3 trial (PFS and OS) are awaited before it can be considered as a recommended treatment option.[;crlf;]43[;]45[;]43[;]False[;]0[;][;crlf;]1,58139534883721[;]1[;]0,655302455981645[;]0,429421308815576[;crlf;]22[;]0[;]YES1[;]YES[;][;crlf;]17[;]0[;]NO2[;]NO[;][;crlf;]4[;]0[;]ABSTAIN3[;]ABSTAIN[;]"/>
  <p:tag name="HASRESULTS" val="True"/>
</p:tagLst>
</file>

<file path=ppt/tags/tag9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he preferred 1st line ET for postmenopausal patients depends on type and duration of adjuvant ET as well as time elapsed from the end of adjuvant ET; it can be an aromatase inhibitor, tamoxifen or fulvestrant.(LoE: 1 A)&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RESULTS" val="The preferred 1st line ET for postmenopausal patients depends on type and duration of adjuvant ET as well as time elapsed from the end of adjuvant ET; it can be an aromatase inhibitor, tamoxifen or fulvestrant.(LoE: 1 A)[;crlf;]44[;]45[;]44[;]False[;]0[;][;crlf;]1,22727272727273[;]1[;]0,558554805792932[;]0,31198347107438[;crlf;]37[;]0[;]YES1[;]YES[;][;crlf;]4[;]0[;]NO2[;]NO[;][;crlf;]3[;]0[;]ABSTAIN3[;]ABSTAIN[;]"/>
  <p:tag name="HASRESULTS" val="False"/>
  <p:tag name="LIVECHARTING" val="False"/>
  <p:tag name="AUTOOPENPOLL" val="True"/>
  <p:tag name="AUTOFORMATCHART" val="True"/>
</p:tagLst>
</file>

<file path=ppt/tags/tag9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0F14897341422F9DEA5AC545E9B3D9&lt;/guid&gt;&#10;            &lt;repollguid&gt;98ED06EAEC514F248497AF07DB329941&lt;/repollguid&gt;&#10;            &lt;sourceid&gt;7B10A88814C64F0BBD18C9803ACE6E84&lt;/sourceid&gt;&#10;            &lt;questiontext&gt;A CDK4/6 inhibitor combined with endocrine therapy  should be provided to (almost) all patients with ER+/HER-2 neg ABC, since it achieves substantial PFS benefit, significantly increases OS and either maintains or improves QoL.The CDK4/6 inhibitor can be combined with an AI or with Fulvestrant, in de novo or recurrent ABC, in 1st or 2nd line, and in cases of primary or secondary resistance (as defined per ABC guidelines).This recommendation applies to post-menopausal women, to premenopausal women in combination with an LHRH agonist, and to men preferably in combination with an LHRH agonist.(LoE/GoR : I/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A CDK4/6 inhibitor combined with endocrine therapy  should be provided to (almost) all patients with ER+/HER-2 neg ABC, since it achieves substantial PFS benefit, significantly increases OS and either maintains or improves QoL.The CDK4/6 inhibitor can be combined with an AI or with Fulvestrant, in de novo or recurrent ABC, in 1st or 2nd line, and in cases of primary or secondary resistance (as defined per ABC guidelines).This recommendation applies to post-menopausal women, to premenopausal women in combination with an LHRH agonist, and to men preferably in combination with an LHRH agonist.(LoE/GoR : I/A)[;crlf;]39[;]42[;]39[;]False[;]0[;][;crlf;]1,02564102564103[;]1[;]0,158061897512025[;]0,0249835634451019[;crlf;]38[;]0[;]Yes1[;]Yes[;][;crlf;]1[;]0[;]No2[;]No[;][;crlf;]0[;]0[;]Abstain3[;]Abstain[;]"/>
  <p:tag name="HASRESULTS" val="True"/>
  <p:tag name="LIVECHARTING" val="False"/>
  <p:tag name="AUTOOPENPOLL" val="True"/>
  <p:tag name="AUTOFORMATCHART" val="True"/>
</p:tagLst>
</file>

<file path=ppt/tags/tag95.xml><?xml version="1.0" encoding="utf-8"?>
<p:tagLst xmlns:a="http://schemas.openxmlformats.org/drawingml/2006/main" xmlns:r="http://schemas.openxmlformats.org/officeDocument/2006/relationships" xmlns:p="http://schemas.openxmlformats.org/presentationml/2006/main">
  <p:tag name="TYPE" val="MultiChoiceSlide"/>
  <p:tag name="RESULTS" val="The ESMO-MCBS scores for the use of a CDK4/6 inhibitor&amp; combined with endocrine therapy for ABC patients vary according to the setting and drug.They are the following, with the current available data and FU:PALBOCICLIB + AI 1st line: Efficacy score: 3 (PFS); No improved QoL; MCBS = 3ABEMACICLIB + AI 1st line: Efficacy score: 3 (PFS); No QoL reported; MCBS = 3RIBOCICLIB + AI 1st line Post-menopausal: Efficacy score: 3 (PFS); No improved QoL; MCBS: 3RIBOCICLIB + ET 1st line Pre-menopausal: Efficacy score: 4 (PFS&amp;OS); Improved QoL; MCBS: 5PALBOCICLIB + Fulvestrant 2nd line: Efficacy score: 3 (PFS&amp;OS); Improved QoL; MCBS: 4RIBOCICLIB + Fulvestrant (1st and 2nd line): Efficacy score: 4 (PFS&amp;OS); No improvement in QoL; MCBS = 4ABEMACICLIB 2nd line: Efficacy score: 3 (PFS&amp;OS); No QoL reported; MCBS = 4(LoE/GoR : I/A)[;crlf;]6[;]6[;]6[;]False[;]0[;][;crlf;]2,33333333333333[;]2[;]0,471404520791032[;]0,222222222222222[;crlf;]0[;]0[;]Yes1[;]Yes[;][;crlf;]4[;]0[;]No2[;]No[;][;crlf;]2[;]0[;]Abstain3[;]Abstain[;]"/>
  <p:tag name="HASRESULTS" val="Fals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3B5AFE2A4AF409892C98FAD25E013A2&lt;/guid&gt;&#10;            &lt;repollguid&gt;98ED06EAEC514F248497AF07DB329941&lt;/repollguid&gt;&#10;            &lt;sourceid&gt;7B10A88814C64F0BBD18C9803ACE6E84&lt;/sourceid&gt;&#10;            &lt;questiontext&gt;The ESMO-MCBS scores for the use of a CDK4/6 inhibitor&amp;amp; combined with endocrine therapy for ABC patients vary according to the setting and drug.They are the following, with the current available data and FU:PALBOCICLIB + AI 1st line: Efficacy score: 3 (PFS); No improved QoL; MCBS = 3ABEMACICLIB + AI 1st line: Efficacy score: 3 (PFS); No QoL reported; MCBS = 3RIBOCICLIB + AI 1st line Post-menopausal: Efficacy score: 3 (PFS); No improved QoL; MCBS: 3RIBOCICLIB + ET 1st line Pre-menopausal: Efficacy score: 4 (PFS&amp;amp;OS); Improved QoL; MCBS: 5PALBOCICLIB + Fulvestrant 2nd line: Efficacy score: 3 (PFS&amp;amp;OS); Improved QoL; MCBS: 4RIBOCICLIB + Fulvestrant (1st and 2nd line): Efficacy score: 4 (PFS&amp;amp;OS); No improvement in QoL; MCBS = 4ABEMACICLIB 2nd line: Efficacy score: 3 (PFS&amp;amp;OS); No QoL reported; MCBS = 4(LoE/GoR : I/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LIVECHARTING" val="False"/>
  <p:tag name="AUTOOPENPOLL" val="True"/>
  <p:tag name="AUTOFORMATCHART" val="True"/>
</p:tagLst>
</file>

<file path=ppt/tags/tag9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A8D131BB9204DDEBB79B711BE996C44&lt;/guid&gt;&#10;            &lt;repollguid&gt;98ED06EAEC514F248497AF07DB329941&lt;/repollguid&gt;&#10;            &lt;sourceid&gt;7B10A88814C64F0BBD18C9803ACE6E84&lt;/sourceid&gt;&#10;            &lt;questiontext&gt;It is currently unknown in which patients a CDK4/6 inhibitor combined with endocrine therapy should be given in the 1st or 2nd line setting.The panel acknowledges that there is a small group of patients, those with limited burden of metastatic disease and features of less aggressive biology (i.e. very long DFI), who can be treated with ET alone. There are currently no biomarkers that allow an accurate identification of these patients.(LoE/GoR : Expert Opinion/NA)&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It is currently unknown in which patients a CDK4/6 inhibitor combined with endocrine therapy should be given in the 1st or 2nd line setting.The panel acknowledges that there is a small group of patients, those with limited burden of metastatic disease and features of less aggressive biology (i.e. very long DFI), who can be treated with ET alone. There are currently no biomarkers that allow an accurate identification of these patients.(LoE/GoR : Expert Opinion/NA)[;crlf;]41[;]42[;]41[;]False[;]0[;][;crlf;]1[;]1[;]0[;]0[;crlf;]41[;]0[;]Yes1[;]Yes[;][;crlf;]0[;]0[;]No2[;]No[;][;crlf;]0[;]0[;]Abstain3[;]Abstain[;]"/>
  <p:tag name="HASRESULTS" val="True"/>
  <p:tag name="LIVECHARTING" val="False"/>
  <p:tag name="AUTOOPENPOLL" val="True"/>
  <p:tag name="AUTOFORMATCHART" val="True"/>
</p:tagLst>
</file>

<file path=ppt/tags/tag9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AABC1444314FF58496D1C57726950D&lt;/guid&gt;&#10;        &lt;description /&gt;&#10;        &lt;date&gt;11/5/2013 8:24:2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9A49197C5734F06B3A60153FFEF06F2&lt;/guid&gt;&#10;            &lt;repollguid&gt;98ED06EAEC514F248497AF07DB329941&lt;/repollguid&gt;&#10;            &lt;sourceid&gt;7B10A88814C64F0BBD18C9803ACE6E84&lt;/sourceid&gt;&#10;            &lt;questiontext&gt;There are no data supporting the use of a combination of CDK4/6 inhibitor and ET as maintenance therapy after chemotherapy.(LoE/GoR: NA/D) Maintenance therapy, in this situation, should be performed with ET alone.&lt;/questiontext&gt;&#10;            &lt;showresults&gt;True&lt;/showresults&gt;&#10;            &lt;responsegrid&gt;0&lt;/responsegrid&gt;&#10;            &lt;countdowntimer&gt;False&lt;/countdowntimer&gt;&#10;            &lt;countdowntime&gt;10&lt;/countdowntime&gt;&#10;            &lt;correctvalue&gt;100&lt;/correctvalue&gt;&#10;            &lt;incorrectvalue&gt;0&lt;/incorrectvalue&gt;&#10;            &lt;responselimit&gt;1&lt;/responselimit&gt;&#10;            &lt;bulletstyle&gt;0&lt;/bulletstyle&gt;&#10;            &lt;correctanswerindicator&gt;True&lt;/correctanswerindicator&gt;&#10;            &lt;answers&gt;&#10;                &lt;answer&gt;&#10;                    &lt;guid&gt;94987555CEB5471EAD696B55EE25A497&lt;/guid&gt;&#10;                    &lt;answertext&gt;Yes&lt;/answertext&gt;&#10;                    &lt;valuetype&gt;0&lt;/valuetype&gt;&#10;                &lt;/answer&gt;&#10;                &lt;answer&gt;&#10;                    &lt;guid&gt;D2493737E4954856A721AF793555C470&lt;/guid&gt;&#10;                    &lt;answertext&gt;No&lt;/answertext&gt;&#10;                    &lt;valuetype&gt;0&lt;/valuetype&gt;&#10;                &lt;/answer&gt;&#10;                &lt;answer&gt;&#10;                    &lt;guid&gt;FEA7CEE060A84DCAA973E98F17A1BFF3&lt;/guid&gt;&#10;                    &lt;answertext&gt;Abstain&lt;/answertext&gt;&#10;                    &lt;valuetype&gt;0&lt;/valuetype&gt;&#10;                &lt;/answer&gt;&#10;            &lt;/answers&gt;&#10;        &lt;/multichoice&gt;&#10;    &lt;/questions&gt;&#10;&lt;/questionlist&gt;"/>
  <p:tag name="RESULTS" val="There are no data supporting the use of a combination of CDK4/6 inhibitor and ET as maintenance therapy after chemotherapy.(LoE/GoR: NA/D) Maintenance therapy, in this situation, should be performed with ET alone.[;crlf;]38[;]42[;]38[;]False[;]0[;][;crlf;]1,39473684210526[;]1[;]0,586670968673893[;]0,344182825484765[;crlf;]25[;]0[;]Yes1[;]Yes[;][;crlf;]11[;]0[;]No2[;]No[;][;crlf;]2[;]0[;]Abstain3[;]Abstain[;]"/>
  <p:tag name="HASRESULTS" val="True"/>
  <p:tag name="LIVECHARTING" val="False"/>
  <p:tag name="AUTOOPENPOLL" val="True"/>
  <p:tag name="AUTOFORMATCHART" val="True"/>
</p:tagLst>
</file>

<file path=ppt/tags/tag9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he addition of everolimus to an AI is a valid option for some post-menopausal patients with disease progression after a non-steroidal AI, since it significantly prolongs PFS by a median interval of 5 months. There is a survival prolongation of similar magnitude (4.4 months) although this difference is not statistically significant. The decision to treat must take into account the relevant toxicities associated with this combination and should be made on a case by case basis.(LoE: 1 B)At present, no predictive biomarker exists to identify those patients who will benefit from this approach.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The addition of everolimus to an AI is a valid option for some post-menopausal patients with disease progression after a non-steroidal AI, since it significantly prolongs PFS by a median interval of 5 months. There is a survival prolongation of similar magnitude (4.4 months) although this difference is not statistically significant. The decision to treat must take into account the relevant toxicities associated with this combination and should be made on a case by case basis.(LoE: 1 B)At present, no predictive biomarker exists to identify those patients who will benefit from this approach. [;crlf;]39[;]45[;]39[;]False[;]0[;][;crlf;]1,28205128205128[;]1[;]0,677427939160149[;]0,458908612754767[;crlf;]33[;]0[;]YES1[;]YES[;][;crlf;]1[;]0[;]NO2[;]NO[;][;crlf;]5[;]0[;]ABSTAIN3[;]ABSTAIN[;]"/>
  <p:tag name="HASRESULTS" val="True"/>
</p:tagLst>
</file>

<file path=ppt/tags/tag9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774EE8115584395ADE91DEA9DA87E7A&lt;/guid&gt;&#10;        &lt;description /&gt;&#10;        &lt;date&gt;11/4/2015 11:22: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EC073EF6EF4EEF84837416C7316431&lt;/guid&gt;&#10;            &lt;repollguid&gt;F4B99A0C44A64757BDB07BDF8207FDE0&lt;/repollguid&gt;&#10;            &lt;sourceid&gt;DD0EEF78D9474C9FB9CF6335CB7BC85C&lt;/sourceid&gt;&#10;            &lt;questiontext&gt;The addition of CDK4/6 inhibitor palbociclib to Fulvestrant, beyond 1st line therapy, for pre/peri/post-menopausal patients, provided significant improvement in PFS (about 5 months) as well as improvement of QoL, and is a treatment option. OS results are awaited. For pre/peri-menopausal pts, an LHRH-agonist must also be used.(LoE: 1 B) At present, no predictive biomarker other than hormone receptor status exists to identify patients who will benefit from these type of agents and research efforts must continue. &lt;/questiontext&gt;&#10;            &lt;showresults&gt;True&lt;/showresults&gt;&#10;            &lt;responsegrid&gt;0&lt;/responsegrid&gt;&#10;            &lt;countdowntimer&gt;False&lt;/countdowntimer&gt;&#10;            &lt;countdowntime&gt;6&lt;/countdowntime&gt;&#10;            &lt;correctvalue&gt;1&lt;/correctvalue&gt;&#10;            &lt;incorrectvalue&gt;0&lt;/incorrectvalue&gt;&#10;            &lt;responselimit&gt;1&lt;/responselimit&gt;&#10;            &lt;bulletstyle&gt;0&lt;/bulletstyle&gt;&#10;            &lt;correctanswerindicator&gt;True&lt;/correctanswerindicator&gt;&#10;            &lt;answers&gt;&#10;                &lt;answer&gt;&#10;                    &lt;guid&gt;A4C7280C0E254F29A99E258B8EC7AAC7&lt;/guid&gt;&#10;                    &lt;answertext&gt;YES&lt;/answertext&gt;&#10;                    &lt;valuetype&gt;0&lt;/valuetype&gt;&#10;                &lt;/answer&gt;&#10;                &lt;answer&gt;&#10;                    &lt;guid&gt;723196B61D394119A0554EA5983A21C9&lt;/guid&gt;&#10;                    &lt;answertext&gt;NO&lt;/answertext&gt;&#10;                    &lt;valuetype&gt;0&lt;/valuetype&gt;&#10;                &lt;/answer&gt;&#10;                &lt;answer&gt;&#10;                    &lt;guid&gt;926C518771FF431A86117D70F0329F06&lt;/guid&gt;&#10;                    &lt;answertext&gt;ABSTAIN&lt;/answertext&gt;&#10;                    &lt;valuetype&gt;0&lt;/valuetype&gt;&#10;                &lt;/answer&gt;&#10;            &lt;/answers&gt;&#10;        &lt;/multichoice&gt;&#10;    &lt;/questions&gt;&#10;&lt;/questionlist&gt;"/>
  <p:tag name="LIVECHARTING" val="False"/>
  <p:tag name="AUTOOPENPOLL" val="True"/>
  <p:tag name="AUTOFORMATCHART" val="True"/>
  <p:tag name="RESULTS" val="The addition of CDK4/6 inhibitor palbociclib to Fulvestrant, beyond 1st line therapy, for pre/peri/post-menopausal patients, provided significant improvement in PFS (about 5 months) as well as improvement of QoL, and is a treatment option. OS results are awaited. For pre/peri-menopausal pts, an LHRH-agonist must also be used.(LoE: 1 B) At present, no predictive biomarker other than hormone receptor status exists to identify patients who will benefit from these type of agents and research efforts must continue. [;crlf;]42[;]45[;]42[;]False[;]0[;][;crlf;]1,23809523809524[;]1[;]0,609821355945986[;]0,3718820861678[;crlf;]36[;]0[;]YES1[;]YES[;][;crlf;]2[;]0[;]NO2[;]NO[;][;crlf;]4[;]0[;]ABSTAIN3[;]ABSTAIN[;]"/>
  <p:tag name="HASRESULTS" val="True"/>
</p:tagLst>
</file>

<file path=ppt/theme/theme1.xml><?xml version="1.0" encoding="utf-8"?>
<a:theme xmlns:a="http://schemas.openxmlformats.org/drawingml/2006/main" name="1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Office Theme">
  <a:themeElements>
    <a:clrScheme name="Custom 44">
      <a:dk1>
        <a:srgbClr val="000000"/>
      </a:dk1>
      <a:lt1>
        <a:srgbClr val="FFFFFF"/>
      </a:lt1>
      <a:dk2>
        <a:srgbClr val="0846A7"/>
      </a:dk2>
      <a:lt2>
        <a:srgbClr val="C8C8C8"/>
      </a:lt2>
      <a:accent1>
        <a:srgbClr val="005FA7"/>
      </a:accent1>
      <a:accent2>
        <a:srgbClr val="36A0D7"/>
      </a:accent2>
      <a:accent3>
        <a:srgbClr val="E771A2"/>
      </a:accent3>
      <a:accent4>
        <a:srgbClr val="8064A2"/>
      </a:accent4>
      <a:accent5>
        <a:srgbClr val="8EBC72"/>
      </a:accent5>
      <a:accent6>
        <a:srgbClr val="49A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c_global alliance" id="{69A3E9A9-FBB4-9747-9315-AED408A9C7C1}" vid="{DD31ECAE-7889-8A4A-A0AD-B2D06EA04EC2}"/>
    </a:ext>
  </a:extLst>
</a:theme>
</file>

<file path=ppt/theme/theme14.xml><?xml version="1.0" encoding="utf-8"?>
<a:theme xmlns:a="http://schemas.openxmlformats.org/drawingml/2006/main" name="TP1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Résea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éseau">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eau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Réseau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Réseau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éseau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Réseau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Réseau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10811</TotalTime>
  <Words>15407</Words>
  <Application>Microsoft Office PowerPoint</Application>
  <PresentationFormat>On-screen Show (4:3)</PresentationFormat>
  <Paragraphs>1027</Paragraphs>
  <Slides>191</Slides>
  <Notes>4</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191</vt:i4>
      </vt:variant>
    </vt:vector>
  </HeadingPairs>
  <TitlesOfParts>
    <vt:vector size="214" baseType="lpstr">
      <vt:lpstr>Arial</vt:lpstr>
      <vt:lpstr>Arial Black</vt:lpstr>
      <vt:lpstr>Calibri</vt:lpstr>
      <vt:lpstr>Calibri Light</vt:lpstr>
      <vt:lpstr>Symbol</vt:lpstr>
      <vt:lpstr>Tahoma</vt:lpstr>
      <vt:lpstr>Times New Roman</vt:lpstr>
      <vt:lpstr>Wingdings</vt:lpstr>
      <vt:lpstr>1_Réseau</vt:lpstr>
      <vt:lpstr>Tema di Office</vt:lpstr>
      <vt:lpstr>2_Réseau</vt:lpstr>
      <vt:lpstr>4_Réseau</vt:lpstr>
      <vt:lpstr>3_Réseau</vt:lpstr>
      <vt:lpstr>7_Réseau</vt:lpstr>
      <vt:lpstr>8_Réseau</vt:lpstr>
      <vt:lpstr>5_Réseau</vt:lpstr>
      <vt:lpstr>1_Tema di Office</vt:lpstr>
      <vt:lpstr>10_Réseau</vt:lpstr>
      <vt:lpstr>Tema do Office</vt:lpstr>
      <vt:lpstr>1_Tema do Office</vt:lpstr>
      <vt:lpstr>4_Office Theme</vt:lpstr>
      <vt:lpstr>TP1_Réseau</vt:lpstr>
      <vt:lpstr>3_Tema di Office</vt:lpstr>
      <vt:lpstr>PowerPoint Presentation</vt:lpstr>
      <vt:lpstr>PowerPoint Presentation</vt:lpstr>
      <vt:lpstr>PowerPoint Presentation</vt:lpstr>
      <vt:lpstr>INTRODUCTION</vt:lpstr>
      <vt:lpstr>PowerPoint Presentation</vt:lpstr>
      <vt:lpstr>PowerPoint Presentation</vt:lpstr>
      <vt:lpstr>PowerPoint Presentation</vt:lpstr>
      <vt:lpstr>PRIMARY ENDOCRINE RESISTANCE is defined as:  Relapse while on the first 2 years of adjuvant ET, or  PD within first 6 months of 1st line ET for ABC, while on ET    SECONDARY (ACQUIRED) ENDOCRINE RESISTANCE is defined as:  Relapse while on adjuvant ET but after the first 2 years, or  Relapse within 12 months of completing adjuvant ET, or  PD ≥ 6 months after initiating ET for ABC, while on ET   (LoE:  Expert opinion/NA) (67%)</vt:lpstr>
      <vt:lpstr>PowerPoint Presentation</vt:lpstr>
      <vt:lpstr>PowerPoint Presentation</vt:lpstr>
      <vt:lpstr>PowerPoint Presentation</vt:lpstr>
      <vt:lpstr>PowerPoint Presentation</vt:lpstr>
      <vt:lpstr>PowerPoint Presentation</vt:lpstr>
      <vt:lpstr>PowerPoint Presentation</vt:lpstr>
      <vt:lpstr>The management of ABC is complex and, therefore, involvement of all appropriate specialties in a multidisciplinary team (including but not restricted to medical, radiation, surgical oncologists, imaging experts, pathologists, gynecologists, psycho-oncologists, social workers, nurses and palliative care specialists), is crucial.   (LoE/GoR: Expert opinion/A) (100%)</vt:lpstr>
      <vt:lpstr>From the time of diagnosis of ABC, patients should be offered appropriate psychosocial care, supportive care, and symptom-related interventions as a routine part of their care.  The approach must be personalized to meet the needs of the individual patient.   (LoE: Expert opinion/A) (100%)</vt:lpstr>
      <vt:lpstr>Following a thorough assessment and confirmation of MBC, the potential treatment goals of care should be discussed. Patients should be told that MBC is incurable but treatable, and that some patients can live with MBC for extended periods of time (many years in some circumstances).  This conversation should be conducted in accessible language, respecting patient privacy and cultural differences, and whenever possible, written information should be provided.  (LoE/GoR: Expert opinion/A) (97%)</vt:lpstr>
      <vt:lpstr>PowerPoint Presentation</vt:lpstr>
      <vt:lpstr>Patients (and their families, caregivers or support network, if the patient agrees) should be invited to participate in the decision-making process at all times. When possible, patients should be encouraged to be accompanied by persons who can support them and share treatment decisions (e.g. family members, caregivers, support network).  (LoE/GoR: Expert opinion/A) (100%)</vt:lpstr>
      <vt:lpstr>PowerPoint Presentation</vt:lpstr>
      <vt:lpstr>PowerPoint Presentation</vt:lpstr>
      <vt:lpstr>PowerPoint Presentation</vt:lpstr>
      <vt:lpstr>PowerPoint Presentation</vt:lpstr>
      <vt:lpstr>PowerPoint Presentation</vt:lpstr>
      <vt:lpstr>PowerPoint Presentation</vt:lpstr>
      <vt:lpstr>After appropriate informed consent, inclusion of patients in well-designed, prospective, independent trials must be a priority, whenever such trials are available, and the patient is willing to participate.  (LoE/GoR: Expert opinion/A) (100%)</vt:lpstr>
      <vt:lpstr>PowerPoint Presentation</vt:lpstr>
      <vt:lpstr>PowerPoint Presentation</vt:lpstr>
      <vt:lpstr>The medical community is aware of the problems raised by the cost of ABC treatment. Balanced decisions should be made in all instances; patients’ well being, length of life and preferences should always guide decisions.  (LoE/GoR: Expert opinion/A)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Minimal staging workup for ABC includes a history and physical examination, hematology and biochemistry tests, and imaging of chest, abdomen and bones.  (LoE/GoR: II/A) (67%)</vt:lpstr>
      <vt:lpstr>Brain imaging should not be routinely performed in asymptomatic patients.  This approach is applicable to all patients with ABC including those with HER-2+ and/or TNBC ABC.   (LoE/GoR: II/D) (94%)</vt:lpstr>
      <vt:lpstr>The clinical value of tumor markers is not well established for diagnosis or follow-up after adjuvant therapy, but their use (if elevated) as an aid to evaluate response to treatment, particularly in patients with non-measurable metastatic disease, is reasonable. An increase in tumor markers alone should not be used to initiate a change in treatment.  (LoE/GoR: II/C) (89%)</vt:lpstr>
      <vt:lpstr>Evaluation of response to therapy should generally occur every 2 to 4 months for ET or after 2 to 4 cycles for CT, depending on the dynamics of the disease, the location and extent of metastatic involvement, and type of treatment.   Imaging of a target lesion may be sufficient in many patients.   In certain patients, such as those with indolent disease, less frequent monitoring is acceptable.   Additional testing should be performed in a timely manner, irrespective of the planned intervals, if PD is suspected or new symptoms appear. Thorough history and physical examination must always be performed.      (LoE/GoR: Expert opinion/B) (81%)</vt:lpstr>
      <vt:lpstr>PowerPoint Presentation</vt:lpstr>
      <vt:lpstr>PowerPoint Presentation</vt:lpstr>
      <vt:lpstr>PowerPoint Presentation</vt:lpstr>
      <vt:lpstr>If the results of tumour biology in the metastatic lesion differ from the primary tumour, it is currently unknown which result should be used for treatment-decision making. Since a clinical trial addressing this issue is difficult to undertake, we recommend considering the use of targeted therapy (ET and/or anti-HER-2 therapy) when receptors are positive in at least one biopsy, regardless of timing.   (LoE/GoR: Expert opinion/B) (87%)</vt:lpstr>
      <vt:lpstr>PowerPoint Presentation</vt:lpstr>
      <vt:lpstr>PowerPoint Presentation</vt:lpstr>
      <vt:lpstr>PowerPoint Presentation</vt:lpstr>
      <vt:lpstr>PowerPoint Presentation</vt:lpstr>
      <vt:lpstr>PowerPoint Presentation</vt:lpstr>
      <vt:lpstr>The age of the patient should not be the sole reason to withhold effective therapy (in elderly patients) nor to overtreat (in young patients).  Age alone should not determine the intensity of treatment.  (LoE/GoR:  1/E) (100%)</vt:lpstr>
      <vt:lpstr>PowerPoint Presentation</vt:lpstr>
      <vt:lpstr>Both combination and sequential single agent CT are reasonable options. Based on the available data, we recommend sequential monotherapy as the preferred choice for ABC.  Combination CT should be reserved for patients with rapid clinical progression, visceral crisis, or need for rapid symptom and/or disease control.  (LoE/GoR: I/A) (96%)</vt:lpstr>
      <vt:lpstr>In the absence of medical contraindications or patient concerns, anthracycline or taxane based regimens, preferably as single agents, would usually be considered as first line CT for HER-2 negative ABC, in those patients who have not received these regimens as (neo)adjuvant treatment and for whom chemotherapy is appropriate. Other options are, however, available and effective, such as capecitabine and vinorelbine, particularly if avoiding alopecia is a priority for the patient.   (LoE/GoR: I/A) (71%)</vt:lpstr>
      <vt:lpstr>In patients with taxane-naive and anthracycline-resistant ABC or with anthracycline maximum cumulative dose or toxicity (i.e. cardiac) who are being considered for further CT, taxane-based therapy, preferably as single agent, would usually be considered as treatment of choice. Other options are, however, available and effective, such as capecitabine and vinorelbine, particularly if avoiding alopecia is a priority for the patient.  (LoE/GoR: I/A) (59%)</vt:lpstr>
      <vt:lpstr>In patients pre-treated (in the adjuvant and/or metastatic setting) with an anthracycline and a taxane, single agent capecitabine, vinorelbine or eribulin are the preferred choices. Additional choices include gemcitabine, platinum agents, a different taxane, and liposomal anthracyclines. The decision should be individualized and take into account different toxicity profiles, previous exposure, patient preferences, and country availability.        (LoE/GoR: I/A) (77%)</vt:lpstr>
      <vt:lpstr>If given in the adjuvant setting, a taxane can be re-used as 1st line therapy, particularly if there has been at least one year of disease-free interval.  (LoE/GoR: I/B) (92%)</vt:lpstr>
      <vt:lpstr>PowerPoint Presentation</vt:lpstr>
      <vt:lpstr>PowerPoint Presentation</vt:lpstr>
      <vt:lpstr>Duration of each regimen and number of regimens should be tailored to each individual patient.  (LoE/GoR: Expert opinion/A) (96%)</vt:lpstr>
      <vt:lpstr>Usually each regimen (except anthracyclines) should be given until progression of disease or unacceptable toxicity. What is considered unacceptable should be defined together with the patient.   (LoE/GoR: I/B) (72%)</vt:lpstr>
      <vt:lpstr>OTHER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Concomitant CT + ET has not shown a survival benefit and should not be performed outside a clinical trial.   (LoE/GoR: II/D) (100%)</vt:lpstr>
      <vt:lpstr>Endocrine treatment after CT (maintenance ET) to maintain benefit is a reasonable option, though it has not been properly assessed in randomized trials.   (LoE/GoR: III/B) (88%)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SITES OF METASTASES Bone Brain Liver Pleural Effusion Chest wall recurrences</vt:lpstr>
      <vt:lpstr>Radiological assessments are required in patients with persistent and localized pain due to bone metastases to determine whether there are impending or actual pathological fractures. If a fracture of a long bone or vertebrae is likely or has occurred, an orthopaedic assessment is required as the treatment of choice may be surgical stabilization which is generally followed by radiotherapy.  In the absence of a clear fracture risk, radiotherapy is the treatment of choice.   (LoE/GoR: I/A) (96%)</vt:lpstr>
      <vt:lpstr>Neurological symptoms and signs which suggest the possibility of spinal cord compression must be investigated as a matter of urgency. This requires a full radiological assessment of potentially affected area as well as adjacent areas of the spine. MRI is the method of choice. An emergency surgical opinion (neurosurgical or orthopaedic) may be required for surgical decompression. If no decompression/stabilization is feasible and indicated, emergency radiotherapy is the treatment of choice and vertebroplasty is also an option.     (LoE/GoR: I/B) (100%)</vt:lpstr>
      <vt:lpstr>PowerPoint Presentation</vt:lpstr>
      <vt:lpstr>Patients with a single or a small number of potentially resectable brain metastasis should be treated with surgery or radiosurgery.  Radiosurgery is also an option for some unresectable brain metastases.   (LoE/GoR: I/B) (92%)</vt:lpstr>
      <vt:lpstr>If surgery/radiosurgery is performed it may be followed by whole brain radiotherapy but this should be discussed in detail with the patient, balancing the longer duration of intracranial disease control and the risk of neurocognitive effects.  (LoE/GoR: I/C) (72%)</vt:lpstr>
      <vt:lpstr>Because patients with HER2+ ABC and brain metastases can live for several years, consideration of long term toxicity is important and less toxic local therapy options (e.g. stereotactic radiotherapy) should be preferred to whole brain radiotherapy, when available and appropriate (e.g. in the setting of a limited number of brain metastases).  (LoE/GoR: I/A) (89%)</vt:lpstr>
      <vt:lpstr>PowerPoint Presentation</vt:lpstr>
      <vt:lpstr>PowerPoint Presentation</vt:lpstr>
      <vt:lpstr>PowerPoint Presentation</vt:lpstr>
      <vt:lpstr>PowerPoint Presentation</vt:lpstr>
      <vt:lpstr>PowerPoint Presentation</vt:lpstr>
      <vt:lpstr>Prospective randomized clinical trials of local therapy for breast cancer liver metastases are urgently needed, since available evidence comes only from series in highly selected patients.   Since there are no randomized data supporting the effect of local therapy on survival, every patient must be informed of this when discussing a potential local therapy technique.   Local therapy should only be proposed in very selected cases of good performance status, with limited liver involvement, no extra-hepatic lesions, after adequate systemic therapy has demonstrated control of the disease.  Currently, there are no data to select the best technique for the individual patient (surgery, stereotactic RT, intra-hepatic CT…).   (LoE/GoR:  Expert opinion/C) (83%)</vt:lpstr>
      <vt:lpstr>Malignant pleural effusions require systemic treatment with/without local management.  (LoE/GoR: III/A) (86%)  Thoracentesis for diagnosis should be performed if it is likely that this will change clinical management. False negative results are common. (LoE/GoR: III/B) (86%)  Drainage is recommended in patients with symptomatic, clinically significant pleural effusion. (LoE/GoR: III/A) (86%)  Use of an intrapleural catheter or intrapleural administration of talc or drugs (e.g. bleomycin, biological response modifiers) can be helpful. (LoE/GoR: III/B) (86%)  Clinical trials evaluating the best technique are needed.</vt:lpstr>
      <vt:lpstr>Due to the high risk of concomitant distant metastases, patients with chest wall or regional (nodal) recurrence should undergo full restaging, including assessment of chest, abdomen and bone.   (LoE/GoR:  Expert opinion/A) (100%)</vt:lpstr>
      <vt:lpstr>Chest wall and regional recurrences should be treated with surgical excision when feasible with limited risk of morbidity.  (LoE/GoR: II/A) (97%)  Locoregional radiotherapy is indicated for patients not previously irradiated.  (LoE/GoR: II/A) (97%)  For patients previously irradiated, re-irradiation of all or part of the chest wall may be considered in selected cases. (LoE/GoR:  Expert opinion/C) (97%)</vt:lpstr>
      <vt:lpstr>In addition to local therapy (surgery and/or RT), in the absence of distant metastases, the use of systemic therapy (CT, ET and/or anti-HER2 therapy) should be considered.  (LoE/GoR:  I/B) (95%)  CT after first local or regional recurrence improves long term outcomes in ER negative disease, and can be used.  (LoE/GoR:  I/B) (95%)   ET in this setting improves long term outcomes for ER positive disease, and should be used. (LoE/GoR:  I/B) (95%)  The choice of systemic treatment depends on tumor biology, previous treatments, length of disease free interval, and patient-related factors (co-morbidities, preferences, etc). (LoE/GoR:  Expert Opinion/A) (95%)</vt:lpstr>
      <vt:lpstr>In patients with disease not amenable to radical local treatment, the choice of palliative systemic therapy should be made according to principles previously defined for metastatic disease. These patients may still be considered for palliative local therapy.   (LoE/GoR:  Expert opinion/B) (97%)</vt:lpstr>
      <vt:lpstr>SPECIFIC POPULATIONS Advanced MALE breast cancer</vt:lpstr>
      <vt:lpstr>For ER+ Male ABC, which represents the majority of the cases, ET is the preferred option, unless there is visceral crisis or rapidly progressive disease needing a fast response.  (LoE/GoR: III/A) (100%)</vt:lpstr>
      <vt:lpstr>For ER+ Male ABC tamoxifen is the preferred option.  (LoE/GoR: IV/B) (83%)</vt:lpstr>
      <vt:lpstr>PowerPoint Presentation</vt:lpstr>
      <vt:lpstr>PowerPoint Presentation</vt:lpstr>
      <vt:lpstr>BEFORE starting any therapy, a core biopsy providing histology and biomarker (ER, PR, HER2, proliferation/grade) expression is indispensable to guide treatment decisions.   (LoE/GoR: I/A) (97%)</vt:lpstr>
      <vt:lpstr>Since LABC patients have a significant risk of metastatic disease, a full staging workup, including a complete history, physical examination, lab tests and imaging of chest and abdomen (preferably with CT-scan) and bone, before initiation of systemic therapy is highly recommended. (LoE/GoR: I/A) (100%)  PET-CT, if available, may be used (instead of and not in addition to CT-scans and bone scan).  (LoE/GoR: II/B) (100%)</vt:lpstr>
      <vt:lpstr>Systemic therapy (not surgery or radiotherapy) should be the initial treatment. (LoE/GoR:  III/A) (100%)  If LABC remains inoperable after systemic therapy and eventual radiation, “palliative” mastectomy should not be done, unless the surgery is likely to result in an overall improvement in quality of life. (LoE/GoR:  Expert opinion/D) (100%)</vt:lpstr>
      <vt:lpstr>Options for HR+ LABC include an anthracycline- and taxane-based chemotherapy regimen, or endocrine therapy.  (LoE/GoR: I/A) (85%)   The choice of CT versus ET, as initial treatment, will depend on tumor (grade, biomarker expression) and patient (menopausal status, performance status, comorbidities, preference) considerations.   (LoE/GoR: Expert Opinion/A) (85%)</vt:lpstr>
      <vt:lpstr>Anthracycline- and-taxane-based chemotherapy is recommended as initial treatment.   (LoE/GoR: I/A) (85%)  Platinum can be combined with the taxane.</vt:lpstr>
      <vt:lpstr>PowerPoint Presentation</vt:lpstr>
      <vt:lpstr>PowerPoint Presentation</vt:lpstr>
      <vt:lpstr>Following effective preoperative systemic therapy with or without radiotherapy, surgery will be possible in many patients.  This will consist of mastectomy with axillary dissection in the vast majority of cases, but in selected patients with a good response, breast conserving surgery may be possible.   (LoE/GoR: II/A) (98%)</vt:lpstr>
      <vt:lpstr>In patients with axillary low burden of disease at presentation (previously cN0-cN1) with complete response after systemic treatment (ycN0), sentinel lymph node biopsy can be an option, provided all the recommendations for sentinel node after primary systemic treatment are followed (i.e. dual tracer, clipping/marking positive nodes, minimum of three sentinel nodes).  (LoE/GoR: III/B) (62%)</vt:lpstr>
      <vt:lpstr>For inflammatory LABC, overall treatment recommendations are similar to those for non-inflammatory LABC, with systemic therapy as first treatment. (LoE/GoR: I/A) (93%)</vt:lpstr>
      <vt:lpstr>SUPPORTIVE and PALLIATIVE CARE</vt:lpstr>
      <vt:lpstr>Supportive care allowing safer and more tolerable delivery of appropriate treatments should always be part of the treatment plan.  (LoE/GoR: I/A) (100%)</vt:lpstr>
      <vt:lpstr>Early introduction of expert palliative care, including effective control of pain and other symptoms, should be a priority.  (LoE/GoR: I/A) (100%)</vt:lpstr>
      <vt:lpstr>Access to effective pain treatment (including morphine, which is inexpensive) is necessary for all patients in need of pain relief.   (LoE/GoR: I/A) (100%)</vt:lpstr>
      <vt:lpstr>PowerPoint Presentation</vt:lpstr>
      <vt:lpstr>PowerPoint Presentation</vt:lpstr>
      <vt:lpstr>Optimally, discussions about patient preferences at the end of life should begin early in the course of metastatic disease. However, when active treatment no longer is able to control widespread and life-threatening disease, and the toxicities of remaining options outweigh the benefits, physicians and other members of the healthcare team should initiate discussions with the patient (and family members/friends, if the patient agrees) about end-of-life care.   (LoE/GoR: Expert opinion/A) (96%)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Tratamento e  Unidades de Mama</dc:title>
  <dc:creator>Fatima Cardoso</dc:creator>
  <cp:lastModifiedBy>Fatima Cardoso</cp:lastModifiedBy>
  <cp:revision>609</cp:revision>
  <cp:lastPrinted>2015-10-19T05:44:04Z</cp:lastPrinted>
  <dcterms:created xsi:type="dcterms:W3CDTF">2010-03-13T18:08:32Z</dcterms:created>
  <dcterms:modified xsi:type="dcterms:W3CDTF">2020-09-14T21:39:55Z</dcterms:modified>
</cp:coreProperties>
</file>